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396" r:id="rId2"/>
    <p:sldId id="402" r:id="rId3"/>
    <p:sldId id="404" r:id="rId4"/>
    <p:sldId id="411" r:id="rId5"/>
    <p:sldId id="405" r:id="rId6"/>
    <p:sldId id="425" r:id="rId7"/>
    <p:sldId id="427" r:id="rId8"/>
    <p:sldId id="426" r:id="rId9"/>
    <p:sldId id="423" r:id="rId10"/>
    <p:sldId id="417" r:id="rId11"/>
    <p:sldId id="419" r:id="rId12"/>
    <p:sldId id="420" r:id="rId13"/>
  </p:sldIdLst>
  <p:sldSz cx="12188825" cy="6858000"/>
  <p:notesSz cx="6805613" cy="99441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Byrial Dalsgaard (LFST)" initials="PBD(" lastIdx="7" clrIdx="0">
    <p:extLst>
      <p:ext uri="{19B8F6BF-5375-455C-9EA6-DF929625EA0E}">
        <p15:presenceInfo xmlns:p15="http://schemas.microsoft.com/office/powerpoint/2012/main" userId="S-1-5-21-2100284113-1573851820-878952375-201373" providerId="AD"/>
      </p:ext>
    </p:extLst>
  </p:cmAuthor>
  <p:cmAuthor id="2" name="Mathilde Huusmann Christensen" initials="MHC" lastIdx="6" clrIdx="1">
    <p:extLst>
      <p:ext uri="{19B8F6BF-5375-455C-9EA6-DF929625EA0E}">
        <p15:presenceInfo xmlns:p15="http://schemas.microsoft.com/office/powerpoint/2012/main" userId="S-1-5-21-2100284113-1573851820-878952375-331891" providerId="AD"/>
      </p:ext>
    </p:extLst>
  </p:cmAuthor>
  <p:cmAuthor id="3" name="Jeppe Holm Kristensen (LFST)" initials="JHK(" lastIdx="11" clrIdx="2">
    <p:extLst>
      <p:ext uri="{19B8F6BF-5375-455C-9EA6-DF929625EA0E}">
        <p15:presenceInfo xmlns:p15="http://schemas.microsoft.com/office/powerpoint/2012/main" userId="S-1-5-21-2100284113-1573851820-878952375-201052" providerId="AD"/>
      </p:ext>
    </p:extLst>
  </p:cmAuthor>
  <p:cmAuthor id="4" name="Kresten Munk Skov Jensen (LFST)" initials="KMSJ(" lastIdx="1" clrIdx="3">
    <p:extLst>
      <p:ext uri="{19B8F6BF-5375-455C-9EA6-DF929625EA0E}">
        <p15:presenceInfo xmlns:p15="http://schemas.microsoft.com/office/powerpoint/2012/main" userId="S-1-5-21-2100284113-1573851820-878952375-200957" providerId="AD"/>
      </p:ext>
    </p:extLst>
  </p:cmAuthor>
  <p:cmAuthor id="5" name="Heidi Majgaard Bechmann Pedersen (LBST)" initials="HMBP(" lastIdx="10" clrIdx="4">
    <p:extLst>
      <p:ext uri="{19B8F6BF-5375-455C-9EA6-DF929625EA0E}">
        <p15:presenceInfo xmlns:p15="http://schemas.microsoft.com/office/powerpoint/2012/main" userId="S-1-5-21-2100284113-1573851820-878952375-4314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4E7"/>
    <a:srgbClr val="003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llemlayout 4 - Markerin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84E427A-3D55-4303-BF80-6455036E1DE7}" styleName="Tema til typografi 1 - Markerin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C083E6E3-FA7D-4D7B-A595-EF9225AFEA82}" styleName="Lyst layout 1 - Markering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llemlayout 4 - Marker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yst layout 2 - Marker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505E3EF-67EA-436B-97B2-0124C06EBD24}" styleName="Mellemlayout 4 - Marker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2C8C85-51F0-491E-9774-3900AFEF0FD7}" styleName="Lyst layout 2 - Markering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yst layout 3 - Markering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Tema til typografi 1 - Markerin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Mellemlayout 4 - Markerin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Mellemlayout 4 - Marker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2970" autoAdjust="0"/>
  </p:normalViewPr>
  <p:slideViewPr>
    <p:cSldViewPr showGuides="1">
      <p:cViewPr varScale="1">
        <p:scale>
          <a:sx n="65" d="100"/>
          <a:sy n="65" d="100"/>
        </p:scale>
        <p:origin x="1315" y="3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235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76268-5CE8-436F-8727-6E4791263BAF}" type="datetimeFigureOut">
              <a:rPr lang="da-DK" smtClean="0"/>
              <a:t>23-01-2023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3B4F2-37C6-456F-99B1-74C79381C6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4702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6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78891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600" baseline="0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1654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400" b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>
                <a:solidFill>
                  <a:prstClr val="black"/>
                </a:solidFill>
              </a:rPr>
              <a:pPr/>
              <a:t>11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443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8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3582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a-DK" sz="1200" b="0" dirty="0" smtClean="0">
              <a:solidFill>
                <a:srgbClr val="003127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88275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6495">
              <a:defRPr/>
            </a:pPr>
            <a:endParaRPr lang="da-DK" sz="1200" baseline="0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2394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da-DK" sz="1400" b="0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0457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400" b="0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3958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800" dirty="0" smtClean="0">
              <a:solidFill>
                <a:srgbClr val="003127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0701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a-DK" sz="1400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086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600" baseline="0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4127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a-DK" sz="1400" dirty="0" smtClean="0">
              <a:solidFill>
                <a:srgbClr val="003127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8144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emf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5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emf"/><Relationship Id="rId4" Type="http://schemas.openxmlformats.org/officeDocument/2006/relationships/image" Target="../media/image1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311A5D37-5DE7-4138-B951-B3EC094A1EDA}" type="datetime2">
              <a:rPr lang="da-DK" smtClean="0"/>
              <a:t>23. januar 2023</a:t>
            </a:fld>
            <a:endParaRPr lang="da-DK" dirty="0"/>
          </a:p>
        </p:txBody>
      </p:sp>
      <p:sp>
        <p:nvSpPr>
          <p:cNvPr id="9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sp>
        <p:nvSpPr>
          <p:cNvPr id="21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sp>
        <p:nvSpPr>
          <p:cNvPr id="2" name="Tekstfelt 1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pic>
        <p:nvPicPr>
          <p:cNvPr id="26" name="Billede 2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04F1B78-7DDA-4948-89C5-A6930CD616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15405" y="6004143"/>
            <a:ext cx="1567602" cy="984609"/>
          </a:xfrm>
          <a:prstGeom prst="rect">
            <a:avLst/>
          </a:prstGeom>
        </p:spPr>
      </p:pic>
      <p:sp>
        <p:nvSpPr>
          <p:cNvPr id="27" name="Rectangle 6"/>
          <p:cNvSpPr/>
          <p:nvPr userDrawn="1"/>
        </p:nvSpPr>
        <p:spPr>
          <a:xfrm>
            <a:off x="-1399201" y="6006008"/>
            <a:ext cx="1233601" cy="95138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91E4EEC-566D-43EC-894E-966F8EEFDF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520973" y="0"/>
            <a:ext cx="1376892" cy="10334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24A8B85-B929-4717-8A9C-BFF59E30B6D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008" y="340691"/>
            <a:ext cx="2924750" cy="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40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2 pkt. grøn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9288" y="332656"/>
            <a:ext cx="10888662" cy="862732"/>
          </a:xfrm>
        </p:spPr>
        <p:txBody>
          <a:bodyPr/>
          <a:lstStyle>
            <a:lvl1pPr>
              <a:lnSpc>
                <a:spcPct val="88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49288" y="1628776"/>
            <a:ext cx="10888662" cy="3600425"/>
          </a:xfrm>
        </p:spPr>
        <p:txBody>
          <a:bodyPr/>
          <a:lstStyle>
            <a:lvl1pPr>
              <a:lnSpc>
                <a:spcPct val="88000"/>
              </a:lnSpc>
              <a:buFontTx/>
              <a:buNone/>
              <a:defRPr sz="32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AB9B9D7-3FC6-40A6-B9DC-DFB2FB962EA1}" type="datetime2">
              <a:rPr lang="da-DK" smtClean="0"/>
              <a:t>23. januar 2023</a:t>
            </a:fld>
            <a:endParaRPr lang="da-DK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A3CD9AAA-6439-4AA1-979A-DB0D41E77B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46754" y="6379011"/>
            <a:ext cx="226932" cy="20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7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600" y="311972"/>
            <a:ext cx="6981229" cy="468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600" y="1195389"/>
            <a:ext cx="6980895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8023223" y="0"/>
            <a:ext cx="4165601" cy="6858000"/>
          </a:xfrm>
        </p:spPr>
        <p:txBody>
          <a:bodyPr tIns="612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21" name="Gruppe 20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2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3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5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grpSp>
        <p:nvGrpSpPr>
          <p:cNvPr id="27" name="Gruppe 26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28" name="Billede 27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29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Billed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8A7C303-4958-4C31-9880-BCE0AF41FDC6}" type="datetime2">
              <a:rPr lang="da-DK" smtClean="0"/>
              <a:t>23. januar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56158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600" y="311972"/>
            <a:ext cx="5351204" cy="812772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600" y="1195389"/>
            <a:ext cx="5350867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362467" y="0"/>
            <a:ext cx="5826358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grpSp>
        <p:nvGrpSpPr>
          <p:cNvPr id="25" name="Gruppe 24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26" name="Billede 25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2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86E1C90-78F8-4A4F-8FBD-745ACA2D2E75}" type="datetime2">
              <a:rPr lang="da-DK" smtClean="0"/>
              <a:t>23. januar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12465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farvet tekst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noFill/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3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4054943" y="0"/>
            <a:ext cx="4078938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4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27888" y="0"/>
            <a:ext cx="4078938" cy="6858000"/>
          </a:xfrm>
          <a:solidFill>
            <a:schemeClr val="accent2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6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7" name="Pladsholder til tekst 5"/>
          <p:cNvSpPr>
            <a:spLocks noGrp="1"/>
          </p:cNvSpPr>
          <p:nvPr>
            <p:ph type="body" sz="quarter" idx="17"/>
          </p:nvPr>
        </p:nvSpPr>
        <p:spPr>
          <a:xfrm>
            <a:off x="40549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8" name="Pladsholder til tekst 6"/>
          <p:cNvSpPr>
            <a:spLocks noGrp="1"/>
          </p:cNvSpPr>
          <p:nvPr>
            <p:ph type="body" sz="quarter" idx="18"/>
          </p:nvPr>
        </p:nvSpPr>
        <p:spPr>
          <a:xfrm>
            <a:off x="8127888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B26F099-20A9-4430-A657-2779A7592873}" type="datetime2">
              <a:rPr lang="da-DK" smtClean="0"/>
              <a:t>23. januar 2023</a:t>
            </a:fld>
            <a:endParaRPr lang="da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903EE10-8FE2-41FD-8DD3-1CE168F27D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23267" y="0"/>
            <a:ext cx="1382061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76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noFill/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055128" y="0"/>
            <a:ext cx="8133697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20" name="Gruppe 19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1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2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4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4F3F918-B95A-4155-A35B-B7345CB58B20}" type="datetime2">
              <a:rPr lang="da-DK" smtClean="0"/>
              <a:t>23. januar 2023</a:t>
            </a:fld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0CD8719-DAE2-4D84-96EC-966E9CB437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12647"/>
          <a:stretch/>
        </p:blipFill>
        <p:spPr>
          <a:xfrm>
            <a:off x="-1962102" y="0"/>
            <a:ext cx="495674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22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accent5"/>
                </a:solidFill>
              </a:defRPr>
            </a:lvl6pPr>
            <a:lvl7pPr>
              <a:defRPr>
                <a:solidFill>
                  <a:schemeClr val="accent5"/>
                </a:solidFill>
              </a:defRPr>
            </a:lvl7pPr>
            <a:lvl8pPr>
              <a:defRPr>
                <a:solidFill>
                  <a:schemeClr val="accent5"/>
                </a:solidFill>
              </a:defRPr>
            </a:lvl8pPr>
            <a:lvl9pPr>
              <a:defRPr>
                <a:solidFill>
                  <a:schemeClr val="accent5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055128" y="0"/>
            <a:ext cx="8133697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pic>
        <p:nvPicPr>
          <p:cNvPr id="16" name="Billede 1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2"/>
          <a:stretch/>
        </p:blipFill>
        <p:spPr>
          <a:xfrm>
            <a:off x="-1826468" y="0"/>
            <a:ext cx="1682387" cy="1033433"/>
          </a:xfrm>
          <a:prstGeom prst="rect">
            <a:avLst/>
          </a:prstGeom>
        </p:spPr>
      </p:pic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6BA930E-170A-40FB-BA22-1E22E873F835}" type="datetime2">
              <a:rPr lang="da-DK" smtClean="0"/>
              <a:t>23. januar 2023</a:t>
            </a:fld>
            <a:endParaRPr lang="da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E4BAC4E-1327-4393-9F1C-2F3C7BFF66B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826468" y="0"/>
            <a:ext cx="458677" cy="1030831"/>
          </a:xfrm>
          <a:prstGeom prst="rect">
            <a:avLst/>
          </a:prstGeom>
        </p:spPr>
      </p:pic>
      <p:sp>
        <p:nvSpPr>
          <p:cNvPr id="17" name="Pladsholder logo">
            <a:extLst>
              <a:ext uri="{FF2B5EF4-FFF2-40B4-BE49-F238E27FC236}">
                <a16:creationId xmlns:a16="http://schemas.microsoft.com/office/drawing/2014/main" xmlns="" id="{1D226F10-EEE2-46ED-ABE6-245B9CEAEC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7423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4054944" y="0"/>
            <a:ext cx="813388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651600" y="311151"/>
            <a:ext cx="3141468" cy="5770562"/>
          </a:xfrm>
        </p:spPr>
        <p:txBody>
          <a:bodyPr/>
          <a:lstStyle>
            <a:lvl1pPr>
              <a:lnSpc>
                <a:spcPct val="92000"/>
              </a:lnSpc>
              <a:defRPr sz="1800" baseline="0">
                <a:solidFill>
                  <a:schemeClr val="tx1"/>
                </a:solidFill>
              </a:defRPr>
            </a:lvl1pPr>
            <a:lvl2pPr marL="0" indent="0">
              <a:lnSpc>
                <a:spcPct val="92000"/>
              </a:lnSpc>
              <a:buFont typeface="Arial" panose="020B0604020202020204" pitchFamily="34" charset="0"/>
              <a:buChar char="​"/>
              <a:defRPr sz="1800">
                <a:solidFill>
                  <a:schemeClr val="accent1"/>
                </a:solidFill>
              </a:defRPr>
            </a:lvl2pPr>
            <a:lvl3pPr marL="216000" indent="-216000">
              <a:buFont typeface="Arial" panose="020B0604020202020204" pitchFamily="34" charset="0"/>
              <a:buChar char="•"/>
              <a:defRPr/>
            </a:lvl3pPr>
            <a:lvl4pPr marL="432000">
              <a:defRPr/>
            </a:lvl4pPr>
            <a:lvl5pPr marL="648000">
              <a:defRPr/>
            </a:lvl5pPr>
            <a:lvl6pPr marL="648000">
              <a:defRPr/>
            </a:lvl6pPr>
            <a:lvl7pPr marL="648000">
              <a:defRPr/>
            </a:lvl7pPr>
            <a:lvl8pPr marL="648000">
              <a:defRPr/>
            </a:lvl8pPr>
            <a:lvl9pPr marL="648000">
              <a:defRPr/>
            </a:lvl9pPr>
          </a:lstStyle>
          <a:p>
            <a:pPr lvl="0"/>
            <a:r>
              <a:rPr lang="da-DK" dirty="0"/>
              <a:t>Klik for at tilføje tekst - Grøn tekst får du ved at bruge TAB-knappen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4230" y="1195389"/>
            <a:ext cx="683372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/>
            </a:lvl1pPr>
            <a:lvl2pPr>
              <a:lnSpc>
                <a:spcPct val="92000"/>
              </a:lnSpc>
              <a:defRPr sz="1800"/>
            </a:lvl2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7" name="Billede 16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8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sort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Tekst grøn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3CC0151-38BC-4E48-AC97-6778900F812A}" type="datetime2">
              <a:rPr lang="da-DK" smtClean="0"/>
              <a:t>23. januar 2023</a:t>
            </a:fld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52E7EFB-3D15-42E3-B98F-B53E047A4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21749" y="5825228"/>
            <a:ext cx="1377668" cy="103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51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651600" y="311151"/>
            <a:ext cx="3136418" cy="5770562"/>
          </a:xfrm>
        </p:spPr>
        <p:txBody>
          <a:bodyPr/>
          <a:lstStyle>
            <a:lvl1pPr>
              <a:lnSpc>
                <a:spcPct val="92000"/>
              </a:lnSpc>
              <a:defRPr sz="1800">
                <a:solidFill>
                  <a:schemeClr val="tx1"/>
                </a:solidFill>
              </a:defRPr>
            </a:lvl1pPr>
            <a:lvl2pPr marL="0" indent="0">
              <a:lnSpc>
                <a:spcPct val="92000"/>
              </a:lnSpc>
              <a:buFont typeface="Arial" panose="020B0604020202020204" pitchFamily="34" charset="0"/>
              <a:buChar char="​"/>
              <a:defRPr sz="1800">
                <a:solidFill>
                  <a:schemeClr val="accent1"/>
                </a:solidFill>
              </a:defRPr>
            </a:lvl2pPr>
            <a:lvl3pPr marL="288000" indent="-216000">
              <a:buFont typeface="Arial" panose="020B0604020202020204" pitchFamily="34" charset="0"/>
              <a:buChar char="•"/>
              <a:defRPr/>
            </a:lvl3pPr>
            <a:lvl4pPr marL="432000">
              <a:defRPr/>
            </a:lvl4pPr>
            <a:lvl5pPr marL="648000">
              <a:defRPr/>
            </a:lvl5pPr>
            <a:lvl6pPr marL="648000">
              <a:defRPr/>
            </a:lvl6pPr>
            <a:lvl7pPr marL="648000">
              <a:defRPr/>
            </a:lvl7pPr>
            <a:lvl8pPr marL="648000">
              <a:defRPr/>
            </a:lvl8pPr>
            <a:lvl9pPr marL="648000">
              <a:defRPr/>
            </a:lvl9pPr>
          </a:lstStyle>
          <a:p>
            <a:pPr lvl="0"/>
            <a:r>
              <a:rPr lang="da-DK" dirty="0"/>
              <a:t>Klik for at tilføje tekst - Grøn tekst får du ved at bruge TAB-knappen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  <a:p>
            <a:pPr lvl="4"/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5200" y="1195389"/>
            <a:ext cx="683280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/>
            </a:lvl1pPr>
            <a:lvl2pPr>
              <a:lnSpc>
                <a:spcPct val="92000"/>
              </a:lnSpc>
              <a:defRPr sz="1800"/>
            </a:lvl2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4" name="Gruppe 13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5" name="Billede 14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6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sort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Tekst grøn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FC998E4-04EE-4C23-8AC4-48D7F23B6644}" type="datetime2">
              <a:rPr lang="da-DK" smtClean="0"/>
              <a:t>23. januar 2023</a:t>
            </a:fld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A199D9C-0F5F-48B6-9DF0-C24925AB1E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24229" y="5824566"/>
            <a:ext cx="1380147" cy="103343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2E4FE88A-4BBC-4FC8-A1E4-B20B5E0675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46754" y="6379011"/>
            <a:ext cx="226932" cy="20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41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651600" y="311151"/>
            <a:ext cx="3141468" cy="5770562"/>
          </a:xfrm>
        </p:spPr>
        <p:txBody>
          <a:bodyPr/>
          <a:lstStyle>
            <a:lvl1pPr>
              <a:lnSpc>
                <a:spcPct val="92000"/>
              </a:lnSpc>
              <a:defRPr sz="1800">
                <a:solidFill>
                  <a:schemeClr val="bg1"/>
                </a:solidFill>
              </a:defRPr>
            </a:lvl1pPr>
            <a:lvl2pPr marL="216000" indent="-216000">
              <a:lnSpc>
                <a:spcPct val="92000"/>
              </a:lnSpc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216000" indent="-216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432000">
              <a:defRPr>
                <a:solidFill>
                  <a:schemeClr val="bg1"/>
                </a:solidFill>
              </a:defRPr>
            </a:lvl4pPr>
            <a:lvl5pPr marL="648000">
              <a:defRPr>
                <a:solidFill>
                  <a:schemeClr val="bg1"/>
                </a:solidFill>
              </a:defRPr>
            </a:lvl5pPr>
            <a:lvl6pPr marL="648000">
              <a:defRPr>
                <a:solidFill>
                  <a:schemeClr val="bg1"/>
                </a:solidFill>
              </a:defRPr>
            </a:lvl6pPr>
            <a:lvl7pPr marL="648000">
              <a:defRPr>
                <a:solidFill>
                  <a:schemeClr val="bg1"/>
                </a:solidFill>
              </a:defRPr>
            </a:lvl7pPr>
            <a:lvl8pPr marL="648000">
              <a:defRPr>
                <a:solidFill>
                  <a:schemeClr val="bg1"/>
                </a:solidFill>
              </a:defRPr>
            </a:lvl8pPr>
            <a:lvl9pPr marL="6480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5200" y="1195389"/>
            <a:ext cx="683280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92000"/>
              </a:lnSpc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3" name="Gruppe 12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9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hvid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indryk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4720D87-1BCE-4BDD-8E9C-0848F2A820A5}" type="datetime2">
              <a:rPr lang="da-DK" smtClean="0"/>
              <a:t>23. januar 2023</a:t>
            </a:fld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17E118B-191F-4DCA-A076-C47876DB59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21750" y="5824030"/>
            <a:ext cx="1377668" cy="103396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xmlns="" id="{207D924F-8A1F-4AE0-B2F8-7775DD4A1E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46754" y="6379011"/>
            <a:ext cx="226932" cy="20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93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649289" y="311151"/>
            <a:ext cx="4293296" cy="5770562"/>
          </a:xfrm>
        </p:spPr>
        <p:txBody>
          <a:bodyPr/>
          <a:lstStyle>
            <a:lvl1pPr>
              <a:lnSpc>
                <a:spcPct val="88000"/>
              </a:lnSpc>
              <a:defRPr sz="3200">
                <a:solidFill>
                  <a:schemeClr val="accent1"/>
                </a:solidFill>
              </a:defRPr>
            </a:lvl1pPr>
            <a:lvl2pPr marL="0" indent="0">
              <a:lnSpc>
                <a:spcPct val="94000"/>
              </a:lnSpc>
              <a:buFont typeface="Arial" panose="020B0604020202020204" pitchFamily="34" charset="0"/>
              <a:buChar char="​"/>
              <a:defRPr sz="1500"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5806678" y="311151"/>
            <a:ext cx="5731271" cy="5770563"/>
          </a:xfrm>
          <a:noFill/>
        </p:spPr>
        <p:txBody>
          <a:bodyPr lIns="0" tIns="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44A3EBA-8ECF-4E2D-9803-6460E0B5C555}" type="datetime2">
              <a:rPr lang="da-DK" smtClean="0"/>
              <a:t>23. januar 2023</a:t>
            </a:fld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C920EAB-35B4-4696-A32D-92CCC346C6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21749" y="0"/>
            <a:ext cx="1377668" cy="103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98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F5510690-5770-4C55-8C71-1EC70A1B24AE}" type="datetime2">
              <a:rPr lang="da-DK" smtClean="0"/>
              <a:t>23. januar 2023</a:t>
            </a:fld>
            <a:endParaRPr lang="en-GB" dirty="0"/>
          </a:p>
        </p:txBody>
      </p:sp>
      <p:sp>
        <p:nvSpPr>
          <p:cNvPr id="21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sp>
        <p:nvSpPr>
          <p:cNvPr id="17" name="Pladsholder til sidefod 22" hidden="1">
            <a:extLst>
              <a:ext uri="{FF2B5EF4-FFF2-40B4-BE49-F238E27FC236}">
                <a16:creationId xmlns:a16="http://schemas.microsoft.com/office/drawing/2014/main" xmlns="" id="{4412145B-B87B-4019-AD1F-E9982BDB1D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19" name="Pladsholder til slidenummer 23" hidden="1">
            <a:extLst>
              <a:ext uri="{FF2B5EF4-FFF2-40B4-BE49-F238E27FC236}">
                <a16:creationId xmlns:a16="http://schemas.microsoft.com/office/drawing/2014/main" xmlns="" id="{8C7A26F4-8240-4595-AF0B-DAD6F98445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3" name="Billede 25">
            <a:extLst>
              <a:ext uri="{FF2B5EF4-FFF2-40B4-BE49-F238E27FC236}">
                <a16:creationId xmlns:a16="http://schemas.microsoft.com/office/drawing/2014/main" xmlns="" id="{6D2919DD-CFBE-4659-99A0-FD62EF2D05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D30E1A7-55FB-46DC-A37D-FAD5939C56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15405" y="6004143"/>
            <a:ext cx="1567602" cy="984609"/>
          </a:xfrm>
          <a:prstGeom prst="rect">
            <a:avLst/>
          </a:prstGeom>
        </p:spPr>
      </p:pic>
      <p:sp>
        <p:nvSpPr>
          <p:cNvPr id="23" name="Rectangle 6">
            <a:extLst>
              <a:ext uri="{FF2B5EF4-FFF2-40B4-BE49-F238E27FC236}">
                <a16:creationId xmlns:a16="http://schemas.microsoft.com/office/drawing/2014/main" xmlns="" id="{1C16679B-55B2-45F5-A2AD-200ED1CEE6B2}"/>
              </a:ext>
            </a:extLst>
          </p:cNvPr>
          <p:cNvSpPr/>
          <p:nvPr userDrawn="1"/>
        </p:nvSpPr>
        <p:spPr>
          <a:xfrm>
            <a:off x="-1399201" y="6006008"/>
            <a:ext cx="1233601" cy="95138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1D9842A4-A96F-4AAA-8FB6-774C0C82ACA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4572" y="340691"/>
            <a:ext cx="2753621" cy="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02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6" name="Pladsholder til dato 3" hidden="1">
            <a:extLst>
              <a:ext uri="{FF2B5EF4-FFF2-40B4-BE49-F238E27FC236}">
                <a16:creationId xmlns:a16="http://schemas.microsoft.com/office/drawing/2014/main" xmlns="" id="{7387C4E4-348E-4A05-AB2B-AE486614247D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DFE5E6F-5B92-449D-B343-8A70BBC2CD27}" type="datetime2">
              <a:rPr lang="da-DK" smtClean="0"/>
              <a:t>23. januar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40384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5" name="Pladsholder til dato 3" hidden="1">
            <a:extLst>
              <a:ext uri="{FF2B5EF4-FFF2-40B4-BE49-F238E27FC236}">
                <a16:creationId xmlns:a16="http://schemas.microsoft.com/office/drawing/2014/main" xmlns="" id="{0C165B80-131C-47FA-A4CF-3EB1919AA868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6B82AA5-3E57-4AD6-B119-A548200053C9}" type="datetime2">
              <a:rPr lang="da-DK" smtClean="0"/>
              <a:t>23. januar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8619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mørk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mørkt billede, via fanen Indsæt, Billeder</a:t>
            </a: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0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31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3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FCF33D85-16FC-4EAD-BF87-EBF2639AC396}" type="datetime2">
              <a:rPr lang="da-DK" smtClean="0"/>
              <a:t>23. januar 2023</a:t>
            </a:fld>
            <a:endParaRPr lang="da-DK" dirty="0"/>
          </a:p>
        </p:txBody>
      </p:sp>
      <p:sp>
        <p:nvSpPr>
          <p:cNvPr id="3" name="Pladsholder logo"/>
          <p:cNvSpPr>
            <a:spLocks noGrp="1"/>
          </p:cNvSpPr>
          <p:nvPr>
            <p:ph type="body" sz="quarter" idx="18" hasCustomPrompt="1"/>
          </p:nvPr>
        </p:nvSpPr>
        <p:spPr>
          <a:xfrm>
            <a:off x="8994571" y="340691"/>
            <a:ext cx="2753621" cy="657529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42994" cy="1037416"/>
          </a:xfrm>
          <a:prstGeom prst="rect">
            <a:avLst/>
          </a:prstGeom>
        </p:spPr>
      </p:pic>
      <p:sp>
        <p:nvSpPr>
          <p:cNvPr id="38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grpSp>
        <p:nvGrpSpPr>
          <p:cNvPr id="41" name="Gruppe 40"/>
          <p:cNvGrpSpPr/>
          <p:nvPr userDrawn="1"/>
        </p:nvGrpSpPr>
        <p:grpSpPr>
          <a:xfrm>
            <a:off x="12188825" y="1941319"/>
            <a:ext cx="2032000" cy="3185487"/>
            <a:chOff x="9150825" y="2171823"/>
            <a:chExt cx="2032000" cy="3185487"/>
          </a:xfrm>
        </p:grpSpPr>
        <p:sp>
          <p:nvSpPr>
            <p:cNvPr id="42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3" name="Billede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50" name="Billede 7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52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sp>
        <p:nvSpPr>
          <p:cNvPr id="26" name="Tekstfelt 25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sp>
        <p:nvSpPr>
          <p:cNvPr id="25" name="Pladsholder til sidefod 22" hidden="1">
            <a:extLst>
              <a:ext uri="{FF2B5EF4-FFF2-40B4-BE49-F238E27FC236}">
                <a16:creationId xmlns:a16="http://schemas.microsoft.com/office/drawing/2014/main" xmlns="" id="{87241225-E08A-4E82-BB6B-5BEF03C126C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27" name="Pladsholder til slidenummer 23" hidden="1">
            <a:extLst>
              <a:ext uri="{FF2B5EF4-FFF2-40B4-BE49-F238E27FC236}">
                <a16:creationId xmlns:a16="http://schemas.microsoft.com/office/drawing/2014/main" xmlns="" id="{8FFF6392-DAD1-4FC3-8BDC-AC2FA8DF629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3" name="Billede 25">
            <a:extLst>
              <a:ext uri="{FF2B5EF4-FFF2-40B4-BE49-F238E27FC236}">
                <a16:creationId xmlns:a16="http://schemas.microsoft.com/office/drawing/2014/main" xmlns="" id="{9DBB6DF3-243E-437C-AEC3-268C98AF1BF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F486F434-0ED5-46D6-B947-68E70F33C28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1715405" y="6004143"/>
            <a:ext cx="1567602" cy="984609"/>
          </a:xfrm>
          <a:prstGeom prst="rect">
            <a:avLst/>
          </a:prstGeom>
        </p:spPr>
      </p:pic>
      <p:sp>
        <p:nvSpPr>
          <p:cNvPr id="33" name="Rectangle 6">
            <a:extLst>
              <a:ext uri="{FF2B5EF4-FFF2-40B4-BE49-F238E27FC236}">
                <a16:creationId xmlns:a16="http://schemas.microsoft.com/office/drawing/2014/main" xmlns="" id="{61E2ADAC-0DCD-405A-A175-FB07874A4754}"/>
              </a:ext>
            </a:extLst>
          </p:cNvPr>
          <p:cNvSpPr/>
          <p:nvPr userDrawn="1"/>
        </p:nvSpPr>
        <p:spPr>
          <a:xfrm>
            <a:off x="-1399200" y="6006008"/>
            <a:ext cx="463846" cy="95138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3684587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lys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lyst billede, via fanen Indsæt, Billeder</a:t>
            </a: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120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pic>
        <p:nvPicPr>
          <p:cNvPr id="25" name="Billed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9999" y="1475"/>
            <a:ext cx="1849343" cy="1040990"/>
          </a:xfrm>
          <a:prstGeom prst="rect">
            <a:avLst/>
          </a:prstGeom>
        </p:spPr>
      </p:pic>
      <p:sp>
        <p:nvSpPr>
          <p:cNvPr id="27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34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41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FCDCF881-C963-40EF-861F-DE08458A063C}" type="datetime2">
              <a:rPr lang="da-DK" smtClean="0"/>
              <a:t>23. januar 2023</a:t>
            </a:fld>
            <a:endParaRPr lang="en-GB" dirty="0"/>
          </a:p>
        </p:txBody>
      </p:sp>
      <p:sp>
        <p:nvSpPr>
          <p:cNvPr id="43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grpSp>
        <p:nvGrpSpPr>
          <p:cNvPr id="46" name="Gruppe 45"/>
          <p:cNvGrpSpPr/>
          <p:nvPr userDrawn="1"/>
        </p:nvGrpSpPr>
        <p:grpSpPr>
          <a:xfrm>
            <a:off x="12188825" y="1941319"/>
            <a:ext cx="2032000" cy="3185487"/>
            <a:chOff x="9150825" y="2171823"/>
            <a:chExt cx="2032000" cy="3185487"/>
          </a:xfrm>
        </p:grpSpPr>
        <p:sp>
          <p:nvSpPr>
            <p:cNvPr id="47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Billede 7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50" name="Billede 7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52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sp>
        <p:nvSpPr>
          <p:cNvPr id="28" name="Tekstfelt 27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sp>
        <p:nvSpPr>
          <p:cNvPr id="22" name="Pladsholder til sidefod 22" hidden="1">
            <a:extLst>
              <a:ext uri="{FF2B5EF4-FFF2-40B4-BE49-F238E27FC236}">
                <a16:creationId xmlns:a16="http://schemas.microsoft.com/office/drawing/2014/main" xmlns="" id="{5C90748B-C1B9-41C4-B6CD-1C65312808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29" name="Pladsholder til slidenummer 23" hidden="1">
            <a:extLst>
              <a:ext uri="{FF2B5EF4-FFF2-40B4-BE49-F238E27FC236}">
                <a16:creationId xmlns:a16="http://schemas.microsoft.com/office/drawing/2014/main" xmlns="" id="{174B9E5F-3945-4107-ABB7-B70DC68FDAC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3" name="Billede 25">
            <a:extLst>
              <a:ext uri="{FF2B5EF4-FFF2-40B4-BE49-F238E27FC236}">
                <a16:creationId xmlns:a16="http://schemas.microsoft.com/office/drawing/2014/main" xmlns="" id="{8786FD83-532B-4112-A35D-201A1C1D9BE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F440095-BFB6-4C26-B62B-04BDBF8FBAE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715405" y="6004143"/>
            <a:ext cx="1567602" cy="984609"/>
          </a:xfrm>
          <a:prstGeom prst="rect">
            <a:avLst/>
          </a:prstGeom>
        </p:spPr>
      </p:pic>
      <p:sp>
        <p:nvSpPr>
          <p:cNvPr id="32" name="Rectangle 6">
            <a:extLst>
              <a:ext uri="{FF2B5EF4-FFF2-40B4-BE49-F238E27FC236}">
                <a16:creationId xmlns:a16="http://schemas.microsoft.com/office/drawing/2014/main" xmlns="" id="{8D4D981F-53E4-4738-9F1F-A9B8A1A0FCCF}"/>
              </a:ext>
            </a:extLst>
          </p:cNvPr>
          <p:cNvSpPr/>
          <p:nvPr userDrawn="1"/>
        </p:nvSpPr>
        <p:spPr>
          <a:xfrm>
            <a:off x="-1399200" y="6006008"/>
            <a:ext cx="463846" cy="95138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  <p:sp>
        <p:nvSpPr>
          <p:cNvPr id="30" name="Pladsholder logo">
            <a:extLst>
              <a:ext uri="{FF2B5EF4-FFF2-40B4-BE49-F238E27FC236}">
                <a16:creationId xmlns:a16="http://schemas.microsoft.com/office/drawing/2014/main" xmlns="" id="{68CEB5D6-118D-4869-9A00-DCAD90D9D4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94571" y="340691"/>
            <a:ext cx="2753621" cy="657529"/>
          </a:xfrm>
          <a:blipFill>
            <a:blip r:embed="rId7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7900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6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lyst billede, via fanen Indsæt, Billeder eller indsæt farvet baggrund.</a:t>
            </a:r>
          </a:p>
        </p:txBody>
      </p:sp>
      <p:sp>
        <p:nvSpPr>
          <p:cNvPr id="11" name="Pladsholder til tekst 1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9600" y="5026816"/>
            <a:ext cx="2250000" cy="576000"/>
          </a:xfrm>
        </p:spPr>
        <p:txBody>
          <a:bodyPr/>
          <a:lstStyle>
            <a:lvl1pPr>
              <a:defRPr lang="da-DK" sz="17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24" name="Gruppe 23"/>
          <p:cNvGrpSpPr/>
          <p:nvPr userDrawn="1"/>
        </p:nvGrpSpPr>
        <p:grpSpPr>
          <a:xfrm>
            <a:off x="12197923" y="1941320"/>
            <a:ext cx="2708628" cy="3046988"/>
            <a:chOff x="9150825" y="2171823"/>
            <a:chExt cx="2032000" cy="3046988"/>
          </a:xfrm>
        </p:grpSpPr>
        <p:sp>
          <p:nvSpPr>
            <p:cNvPr id="25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04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8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1"/>
            <a:ext cx="1840743" cy="1036149"/>
          </a:xfrm>
          <a:prstGeom prst="rect">
            <a:avLst/>
          </a:prstGeom>
        </p:spPr>
      </p:pic>
      <p:sp>
        <p:nvSpPr>
          <p:cNvPr id="21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A5158664-D608-4165-82A9-BC2F4FD278A6}" type="datetime2">
              <a:rPr lang="da-DK" smtClean="0"/>
              <a:t>23. januar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94035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9600" y="5026816"/>
            <a:ext cx="2250000" cy="576000"/>
          </a:xfrm>
        </p:spPr>
        <p:txBody>
          <a:bodyPr/>
          <a:lstStyle>
            <a:lvl1pPr>
              <a:defRPr lang="da-DK" sz="17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Pladsholder til dato 3" hidden="1">
            <a:extLst>
              <a:ext uri="{FF2B5EF4-FFF2-40B4-BE49-F238E27FC236}">
                <a16:creationId xmlns:a16="http://schemas.microsoft.com/office/drawing/2014/main" xmlns="" id="{7BD3A335-3D2D-4F58-A3D4-31F9BCFC08AD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13DADA6-382B-427B-82DC-283EFE32809B}" type="datetime2">
              <a:rPr lang="da-DK" smtClean="0"/>
              <a:t>23. januar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66515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5" name="Gruppe 14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6" name="Billede 15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uppe 17"/>
          <p:cNvGrpSpPr/>
          <p:nvPr userDrawn="1"/>
        </p:nvGrpSpPr>
        <p:grpSpPr>
          <a:xfrm>
            <a:off x="-2476901" y="3682285"/>
            <a:ext cx="2476901" cy="3200761"/>
            <a:chOff x="-2476901" y="3682285"/>
            <a:chExt cx="2476901" cy="3200761"/>
          </a:xfrm>
        </p:grpSpPr>
        <p:sp>
          <p:nvSpPr>
            <p:cNvPr id="21" name="Text Box 48"/>
            <p:cNvSpPr txBox="1">
              <a:spLocks noChangeArrowheads="1"/>
            </p:cNvSpPr>
            <p:nvPr userDrawn="1"/>
          </p:nvSpPr>
          <p:spPr bwMode="auto">
            <a:xfrm>
              <a:off x="-2476901" y="3682285"/>
              <a:ext cx="2476901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b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indsætte Sidehoved og 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 topmenuen 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Sidehoved og 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Sæt hak i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Slidenummer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 ønsket indhold i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Anvend på alle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Tips: </a:t>
              </a:r>
              <a:r>
                <a:rPr lang="da-DK" sz="900" b="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Gør det som det sidste før du gemmer filen, så det slår igennem på alle sider </a:t>
              </a:r>
            </a:p>
          </p:txBody>
        </p:sp>
        <p:grpSp>
          <p:nvGrpSpPr>
            <p:cNvPr id="22" name="Gruppe 21"/>
            <p:cNvGrpSpPr/>
            <p:nvPr userDrawn="1"/>
          </p:nvGrpSpPr>
          <p:grpSpPr>
            <a:xfrm>
              <a:off x="-2461135" y="5229519"/>
              <a:ext cx="2312988" cy="1653527"/>
              <a:chOff x="-2461135" y="5229519"/>
              <a:chExt cx="2312988" cy="1653527"/>
            </a:xfrm>
          </p:grpSpPr>
          <p:pic>
            <p:nvPicPr>
              <p:cNvPr id="23" name="Billede 22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-2461135" y="5229519"/>
                <a:ext cx="2312988" cy="1653527"/>
              </a:xfrm>
              <a:prstGeom prst="rect">
                <a:avLst/>
              </a:prstGeom>
            </p:spPr>
          </p:pic>
          <p:sp>
            <p:nvSpPr>
              <p:cNvPr id="24" name="Rektangel 23"/>
              <p:cNvSpPr/>
              <p:nvPr userDrawn="1"/>
            </p:nvSpPr>
            <p:spPr>
              <a:xfrm>
                <a:off x="-2340768" y="6165304"/>
                <a:ext cx="1656184" cy="28803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da-DK" dirty="0" err="1"/>
              </a:p>
            </p:txBody>
          </p:sp>
        </p:grpSp>
      </p:grpSp>
      <p:sp>
        <p:nvSpPr>
          <p:cNvPr id="19" name="Pladsholder til dato 3" hidden="1">
            <a:extLst>
              <a:ext uri="{FF2B5EF4-FFF2-40B4-BE49-F238E27FC236}">
                <a16:creationId xmlns:a16="http://schemas.microsoft.com/office/drawing/2014/main" xmlns="" id="{47EB93D0-5B04-4883-8ECC-F28E92986E7B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B636640B-73BA-4A0C-92F6-7A7EA4D51C15}" type="datetime2">
              <a:rPr lang="da-DK" smtClean="0"/>
              <a:t>23. januar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2329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517" y="1196754"/>
            <a:ext cx="10886431" cy="4886325"/>
          </a:xfrm>
        </p:spPr>
        <p:txBody>
          <a:bodyPr numCol="2" spcCol="18000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3" name="Billede 1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Pladsholder til dato 3" hidden="1">
            <a:extLst>
              <a:ext uri="{FF2B5EF4-FFF2-40B4-BE49-F238E27FC236}">
                <a16:creationId xmlns:a16="http://schemas.microsoft.com/office/drawing/2014/main" xmlns="" id="{8B779716-A7B8-4D0E-844A-A9AF884E078F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60A24D9-1565-4DB4-8DBF-EEA02DE59C64}" type="datetime2">
              <a:rPr lang="da-DK" smtClean="0"/>
              <a:t>23. januar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54603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4" name="Pladsholder til indhold 2"/>
          <p:cNvSpPr>
            <a:spLocks noGrp="1"/>
          </p:cNvSpPr>
          <p:nvPr>
            <p:ph sz="quarter" idx="13"/>
          </p:nvPr>
        </p:nvSpPr>
        <p:spPr>
          <a:xfrm>
            <a:off x="651517" y="1196424"/>
            <a:ext cx="5346521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6" name="Pladsholder til indhold 3"/>
          <p:cNvSpPr>
            <a:spLocks noGrp="1"/>
          </p:cNvSpPr>
          <p:nvPr>
            <p:ph sz="quarter" idx="14"/>
          </p:nvPr>
        </p:nvSpPr>
        <p:spPr>
          <a:xfrm>
            <a:off x="6190398" y="1196424"/>
            <a:ext cx="5347551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1" name="Gruppe 10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2" name="Billede 1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3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Pladsholder til dato 3" hidden="1">
            <a:extLst>
              <a:ext uri="{FF2B5EF4-FFF2-40B4-BE49-F238E27FC236}">
                <a16:creationId xmlns:a16="http://schemas.microsoft.com/office/drawing/2014/main" xmlns="" id="{FCA21539-1E7A-4C5F-A501-50D56C88D7FF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FB43FD49-3B39-4567-BF96-2C349F5ABDD9}" type="datetime2">
              <a:rPr lang="da-DK" smtClean="0"/>
              <a:t>23. januar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48065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51517" y="311972"/>
            <a:ext cx="10886431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51516" y="1196753"/>
            <a:ext cx="10886433" cy="48859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148399" y="6398800"/>
            <a:ext cx="56520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17200" y="6398800"/>
            <a:ext cx="2988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Pladsholder til dato 11" hidden="1"/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a-DK" sz="100" kern="1200" smtClean="0">
                <a:noFill/>
                <a:latin typeface="+mn-lt"/>
                <a:ea typeface="+mn-ea"/>
                <a:cs typeface="+mn-cs"/>
              </a:defRPr>
            </a:lvl1pPr>
          </a:lstStyle>
          <a:p>
            <a:fld id="{8ECAA1FE-97B5-4930-AA11-B32B54C3DF15}" type="datetime2">
              <a:rPr lang="da-DK" smtClean="0"/>
              <a:t>23. januar 2023</a:t>
            </a:fld>
            <a:endParaRPr lang="da-DK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BEDF92ED-1F03-4F53-BD5A-1017F255EBE3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>
            <a:off x="646754" y="6379011"/>
            <a:ext cx="226932" cy="20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0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59" r:id="rId3"/>
    <p:sldLayoutId id="2147483660" r:id="rId4"/>
    <p:sldLayoutId id="2147483661" r:id="rId5"/>
    <p:sldLayoutId id="2147483662" r:id="rId6"/>
    <p:sldLayoutId id="2147483650" r:id="rId7"/>
    <p:sldLayoutId id="2147483673" r:id="rId8"/>
    <p:sldLayoutId id="214748365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54" r:id="rId20"/>
    <p:sldLayoutId id="2147483655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3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​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7pPr>
      <a:lvl8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753" userDrawn="1">
          <p15:clr>
            <a:srgbClr val="F26B43"/>
          </p15:clr>
        </p15:guide>
        <p15:guide id="4" orient="horz" pos="3831" userDrawn="1">
          <p15:clr>
            <a:srgbClr val="F26B43"/>
          </p15:clr>
        </p15:guide>
        <p15:guide id="5" orient="horz" pos="195" userDrawn="1">
          <p15:clr>
            <a:srgbClr val="F26B43"/>
          </p15:clr>
        </p15:guide>
        <p15:guide id="6" orient="horz" pos="491" userDrawn="1">
          <p15:clr>
            <a:srgbClr val="F26B43"/>
          </p15:clr>
        </p15:guide>
        <p15:guide id="7" pos="409" userDrawn="1">
          <p15:clr>
            <a:srgbClr val="F26B43"/>
          </p15:clr>
        </p15:guide>
        <p15:guide id="8" pos="72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bst.dk/tvaergaaende/eu-reformer/den-nye-landbrugsreform-2023-2027/hvilke-tilskud-kan-du-soege/varieret-planteproduktion-hvad-ved-vi-om-den-nye-ordning/#c100539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3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6.jp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4"/>
          <p:cNvGrpSpPr/>
          <p:nvPr/>
        </p:nvGrpSpPr>
        <p:grpSpPr>
          <a:xfrm>
            <a:off x="6310436" y="4797152"/>
            <a:ext cx="4202916" cy="2133546"/>
            <a:chOff x="7105139" y="4941168"/>
            <a:chExt cx="3919216" cy="1989530"/>
          </a:xfrm>
        </p:grpSpPr>
        <p:pic>
          <p:nvPicPr>
            <p:cNvPr id="4" name="Billed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5139" y="4941168"/>
              <a:ext cx="1990485" cy="1989530"/>
            </a:xfrm>
            <a:prstGeom prst="rect">
              <a:avLst/>
            </a:prstGeom>
          </p:spPr>
        </p:pic>
        <p:pic>
          <p:nvPicPr>
            <p:cNvPr id="9" name="Billed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8628" y="4941168"/>
              <a:ext cx="1990485" cy="1989530"/>
            </a:xfrm>
            <a:prstGeom prst="rect">
              <a:avLst/>
            </a:prstGeom>
          </p:spPr>
        </p:pic>
        <p:pic>
          <p:nvPicPr>
            <p:cNvPr id="12" name="Billed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3870" y="4941168"/>
              <a:ext cx="1990485" cy="1989530"/>
            </a:xfrm>
            <a:prstGeom prst="rect">
              <a:avLst/>
            </a:prstGeom>
          </p:spPr>
        </p:pic>
      </p:grpSp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l"/>
            <a:r>
              <a:rPr lang="da-DK" sz="5200" dirty="0" smtClean="0">
                <a:solidFill>
                  <a:schemeClr val="bg1"/>
                </a:solidFill>
              </a:rPr>
              <a:t>Varieret planteproduktion</a:t>
            </a:r>
          </a:p>
        </p:txBody>
      </p:sp>
      <p:sp>
        <p:nvSpPr>
          <p:cNvPr id="14" name="Pladsholder til sidefod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bg1"/>
                </a:solidFill>
              </a:rPr>
              <a:t>/ Ministeriet for Fødevarer, Landbrug og Fiskeri - Landbrugsstyrelsen / Titel på præsentation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5" name="Pladsholder til slidenumm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chemeClr val="bg1"/>
                </a:solidFill>
              </a:rPr>
              <a:pPr/>
              <a:t>1</a:t>
            </a:fld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3" name="Tekstfelt 2"/>
          <p:cNvSpPr txBox="1"/>
          <p:nvPr/>
        </p:nvSpPr>
        <p:spPr>
          <a:xfrm>
            <a:off x="477788" y="6237312"/>
            <a:ext cx="16561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 smtClean="0">
                <a:solidFill>
                  <a:schemeClr val="bg1"/>
                </a:solidFill>
              </a:rPr>
              <a:t>24.-26. </a:t>
            </a:r>
            <a:r>
              <a:rPr lang="da-DK" sz="1400" dirty="0">
                <a:solidFill>
                  <a:schemeClr val="bg1"/>
                </a:solidFill>
              </a:rPr>
              <a:t>januar 2023</a:t>
            </a:r>
          </a:p>
        </p:txBody>
      </p:sp>
    </p:spTree>
    <p:extLst>
      <p:ext uri="{BB962C8B-B14F-4D97-AF65-F5344CB8AC3E}">
        <p14:creationId xmlns:p14="http://schemas.microsoft.com/office/powerpoint/2010/main" val="264052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dato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5. oktober 2022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3504967" y="283093"/>
            <a:ext cx="8157454" cy="1031661"/>
          </a:xfrm>
        </p:spPr>
        <p:txBody>
          <a:bodyPr/>
          <a:lstStyle/>
          <a:p>
            <a:r>
              <a:rPr lang="da-DK" sz="2800" dirty="0"/>
              <a:t>Sådan søger du – </a:t>
            </a:r>
            <a:r>
              <a:rPr lang="da-DK" sz="2800" dirty="0" smtClean="0"/>
              <a:t>vi fratrækker automatisk visse arealer</a:t>
            </a:r>
            <a:endParaRPr lang="da-DK" sz="2800" dirty="0"/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14"/>
          </p:nvPr>
        </p:nvSpPr>
        <p:spPr>
          <a:xfrm>
            <a:off x="3502487" y="1340768"/>
            <a:ext cx="7056421" cy="5058032"/>
          </a:xfrm>
        </p:spPr>
        <p:txBody>
          <a:bodyPr/>
          <a:lstStyle/>
          <a:p>
            <a:pPr>
              <a:buNone/>
            </a:pPr>
            <a:endParaRPr lang="da-DK" sz="2000" b="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da-DK" sz="2000" b="0" dirty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da-DK" sz="2400" b="0" dirty="0" smtClean="0">
                <a:solidFill>
                  <a:schemeClr val="accent1"/>
                </a:solidFill>
              </a:rPr>
              <a:t>Du kan indtegne henover de automatiske fradragslag i </a:t>
            </a:r>
            <a:r>
              <a:rPr lang="da-DK" sz="2400" b="0" dirty="0">
                <a:solidFill>
                  <a:schemeClr val="accent1"/>
                </a:solidFill>
              </a:rPr>
              <a:t>Internet Markkort </a:t>
            </a:r>
            <a:r>
              <a:rPr lang="da-DK" sz="2400" b="0" dirty="0" smtClean="0">
                <a:solidFill>
                  <a:schemeClr val="accent1"/>
                </a:solidFill>
              </a:rPr>
              <a:t>(§3, GLM 4, GLM 8 og i arealer der ikke er GB-berettiget i 2023). </a:t>
            </a:r>
            <a:endParaRPr lang="da-DK" sz="2400" b="0" dirty="0">
              <a:solidFill>
                <a:schemeClr val="accent1"/>
              </a:solidFill>
            </a:endParaRPr>
          </a:p>
          <a:p>
            <a:pPr>
              <a:buNone/>
            </a:pPr>
            <a:endParaRPr lang="da-DK" sz="2400" b="0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da-DK" sz="2400" b="0" dirty="0" smtClean="0">
                <a:solidFill>
                  <a:schemeClr val="accent1"/>
                </a:solidFill>
              </a:rPr>
              <a:t/>
            </a:r>
            <a:br>
              <a:rPr lang="da-DK" sz="2400" b="0" dirty="0" smtClean="0">
                <a:solidFill>
                  <a:schemeClr val="accent1"/>
                </a:solidFill>
              </a:rPr>
            </a:br>
            <a:r>
              <a:rPr lang="da-DK" sz="2400" b="0" dirty="0" smtClean="0">
                <a:solidFill>
                  <a:schemeClr val="accent1"/>
                </a:solidFill>
              </a:rPr>
              <a:t/>
            </a:r>
            <a:br>
              <a:rPr lang="da-DK" sz="2400" b="0" dirty="0" smtClean="0">
                <a:solidFill>
                  <a:schemeClr val="accent1"/>
                </a:solidFill>
              </a:rPr>
            </a:br>
            <a:r>
              <a:rPr lang="da-DK" sz="2400" b="0" dirty="0" smtClean="0">
                <a:solidFill>
                  <a:schemeClr val="accent1"/>
                </a:solidFill>
              </a:rPr>
              <a:t>Du kan ikke søge tilskud til disse arealer, og de fratrækkes automatisk fra din ansøgning.</a:t>
            </a:r>
          </a:p>
          <a:p>
            <a:pPr>
              <a:buNone/>
            </a:pPr>
            <a:endParaRPr lang="da-DK" sz="2000" b="0" dirty="0">
              <a:solidFill>
                <a:schemeClr val="accent1"/>
              </a:solidFill>
            </a:endParaRPr>
          </a:p>
          <a:p>
            <a:pPr>
              <a:buNone/>
            </a:pPr>
            <a:endParaRPr lang="da-DK" sz="2000" b="0" dirty="0">
              <a:solidFill>
                <a:schemeClr val="accent1"/>
              </a:solidFill>
            </a:endParaRP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1"/>
          </p:nvPr>
        </p:nvSpPr>
        <p:spPr>
          <a:xfrm>
            <a:off x="431833" y="6559327"/>
            <a:ext cx="6141308" cy="181499"/>
          </a:xfrm>
        </p:spPr>
        <p:txBody>
          <a:bodyPr/>
          <a:lstStyle/>
          <a:p>
            <a:fld id="{667EC89C-17A0-4E64-A6D2-B825673CEEDF}" type="slidenum">
              <a:rPr lang="da-DK" smtClean="0"/>
              <a:pPr/>
              <a:t>10</a:t>
            </a:fld>
            <a:r>
              <a:rPr lang="da-DK" dirty="0"/>
              <a:t>/ Ministeriet for Fødevarer, Landbrug og Fiskeri - Landbrugsstyrelsen / Landbrugsseminar 2023 Varieret planteproduktion</a:t>
            </a:r>
          </a:p>
          <a:p>
            <a:endParaRPr lang="da-DK" dirty="0"/>
          </a:p>
        </p:txBody>
      </p:sp>
      <p:pic>
        <p:nvPicPr>
          <p:cNvPr id="12" name="Billede 11" descr="Handicapvenlig beskrivelse mangler." title="Billede indsat af brugeren"/>
          <p:cNvPicPr/>
          <p:nvPr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6" y="2114300"/>
            <a:ext cx="2623157" cy="23651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ktangel 4"/>
          <p:cNvSpPr/>
          <p:nvPr/>
        </p:nvSpPr>
        <p:spPr>
          <a:xfrm>
            <a:off x="0" y="1478785"/>
            <a:ext cx="311938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 smtClean="0">
                <a:solidFill>
                  <a:schemeClr val="accent2"/>
                </a:solidFill>
              </a:rPr>
              <a:t>Figur 1</a:t>
            </a:r>
            <a:r>
              <a:rPr lang="da-DK" dirty="0" smtClean="0">
                <a:solidFill>
                  <a:schemeClr val="accent2"/>
                </a:solidFill>
              </a:rPr>
              <a:t/>
            </a:r>
            <a:br>
              <a:rPr lang="da-DK" dirty="0" smtClean="0">
                <a:solidFill>
                  <a:schemeClr val="accent2"/>
                </a:solidFill>
              </a:rPr>
            </a:br>
            <a:r>
              <a:rPr lang="da-DK" dirty="0" smtClean="0">
                <a:solidFill>
                  <a:schemeClr val="accent2"/>
                </a:solidFill>
              </a:rPr>
              <a:t>Mark med fradragsarealer</a:t>
            </a:r>
            <a:endParaRPr lang="da-DK" dirty="0">
              <a:solidFill>
                <a:schemeClr val="accent2"/>
              </a:solidFill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61366" y="1089491"/>
            <a:ext cx="34411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dirty="0">
              <a:solidFill>
                <a:schemeClr val="accent2"/>
              </a:solidFill>
            </a:endParaRPr>
          </a:p>
        </p:txBody>
      </p:sp>
      <p:pic>
        <p:nvPicPr>
          <p:cNvPr id="16" name="Billed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820" y="5062305"/>
            <a:ext cx="1737837" cy="133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3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007A6C"/>
                </a:solidFill>
              </a:rPr>
              <a:t>/ Ministeriet for Fødevarer, Landbrug og Fiskeri - Landbrugsstyrelsen / Landbrugsseminar 2023 Varieret planteproduktion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11</a:t>
            </a:fld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2720DA0-9EF5-4BCA-B462-DFB331E1D505}" type="datetime2">
              <a:rPr lang="da-DK" smtClean="0"/>
              <a:pPr/>
              <a:t>23. januar 2023</a:t>
            </a:fld>
            <a:endParaRPr dirty="0"/>
          </a:p>
        </p:txBody>
      </p:sp>
      <p:sp>
        <p:nvSpPr>
          <p:cNvPr id="7" name="Titel 6"/>
          <p:cNvSpPr>
            <a:spLocks noGrp="1"/>
          </p:cNvSpPr>
          <p:nvPr>
            <p:ph type="title" idx="4294967295"/>
          </p:nvPr>
        </p:nvSpPr>
        <p:spPr>
          <a:xfrm>
            <a:off x="1303338" y="376238"/>
            <a:ext cx="10885487" cy="468312"/>
          </a:xfrm>
        </p:spPr>
        <p:txBody>
          <a:bodyPr/>
          <a:lstStyle/>
          <a:p>
            <a:r>
              <a:rPr lang="da-DK" sz="2800" dirty="0" smtClean="0"/>
              <a:t>Kontrol</a:t>
            </a:r>
            <a:endParaRPr lang="da-DK" sz="2800" dirty="0"/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85050">
            <a:off x="8530554" y="105565"/>
            <a:ext cx="3166995" cy="3165476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641" y="1581723"/>
            <a:ext cx="932769" cy="932769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197" y="2708920"/>
            <a:ext cx="932769" cy="932769"/>
          </a:xfrm>
          <a:prstGeom prst="rect">
            <a:avLst/>
          </a:prstGeom>
        </p:spPr>
      </p:pic>
      <p:sp>
        <p:nvSpPr>
          <p:cNvPr id="18" name="Tekstfelt 17"/>
          <p:cNvSpPr txBox="1"/>
          <p:nvPr/>
        </p:nvSpPr>
        <p:spPr>
          <a:xfrm>
            <a:off x="1303338" y="1800167"/>
            <a:ext cx="9529178" cy="4001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b="1" dirty="0">
                <a:solidFill>
                  <a:srgbClr val="007A6C"/>
                </a:solidFill>
              </a:rPr>
              <a:t>Administrativ kontrol (100 pct. af ansøgerne) </a:t>
            </a:r>
          </a:p>
          <a:p>
            <a:r>
              <a:rPr lang="da-DK" sz="2000" i="1" dirty="0">
                <a:solidFill>
                  <a:srgbClr val="007A6C"/>
                </a:solidFill>
              </a:rPr>
              <a:t>kontrol af indsendte oplysninger i fællesskema </a:t>
            </a:r>
          </a:p>
          <a:p>
            <a:endParaRPr lang="da-DK" sz="2000" b="1" dirty="0" smtClean="0">
              <a:solidFill>
                <a:srgbClr val="007A6C"/>
              </a:solidFill>
            </a:endParaRPr>
          </a:p>
          <a:p>
            <a:r>
              <a:rPr lang="da-DK" sz="2000" b="1" dirty="0" smtClean="0">
                <a:solidFill>
                  <a:srgbClr val="007A6C"/>
                </a:solidFill>
              </a:rPr>
              <a:t>Satellitbaseret kontrol (100 pct. af ansøgerne) </a:t>
            </a:r>
            <a:endParaRPr lang="da-DK" sz="2000" b="1" dirty="0">
              <a:solidFill>
                <a:srgbClr val="007A6C"/>
              </a:solidFill>
            </a:endParaRPr>
          </a:p>
          <a:p>
            <a:r>
              <a:rPr lang="da-DK" sz="2000" i="1" dirty="0" smtClean="0">
                <a:solidFill>
                  <a:srgbClr val="007A6C"/>
                </a:solidFill>
              </a:rPr>
              <a:t>Obs. Kontrol af indtegnet mark som helhed. Den </a:t>
            </a:r>
            <a:r>
              <a:rPr lang="da-DK" sz="2000" i="1" dirty="0">
                <a:solidFill>
                  <a:srgbClr val="007A6C"/>
                </a:solidFill>
              </a:rPr>
              <a:t>satellitbaserede kontrol skal </a:t>
            </a:r>
            <a:endParaRPr lang="da-DK" sz="2000" i="1" dirty="0" smtClean="0">
              <a:solidFill>
                <a:srgbClr val="007A6C"/>
              </a:solidFill>
            </a:endParaRPr>
          </a:p>
          <a:p>
            <a:r>
              <a:rPr lang="da-DK" sz="2000" i="1" dirty="0" smtClean="0">
                <a:solidFill>
                  <a:srgbClr val="007A6C"/>
                </a:solidFill>
              </a:rPr>
              <a:t>sikre</a:t>
            </a:r>
            <a:r>
              <a:rPr lang="da-DK" sz="2000" i="1" dirty="0">
                <a:solidFill>
                  <a:srgbClr val="007A6C"/>
                </a:solidFill>
              </a:rPr>
              <a:t>, at afgrøderne på de ansøgte arealer tilhører de </a:t>
            </a:r>
            <a:r>
              <a:rPr lang="da-DK" sz="2000" i="1" dirty="0" smtClean="0">
                <a:solidFill>
                  <a:srgbClr val="007A6C"/>
                </a:solidFill>
              </a:rPr>
              <a:t>støtteberettigede afgrødekategorier.</a:t>
            </a:r>
          </a:p>
          <a:p>
            <a:endParaRPr lang="da-DK" sz="2000" i="1" dirty="0">
              <a:solidFill>
                <a:srgbClr val="007A6C"/>
              </a:solidFill>
            </a:endParaRPr>
          </a:p>
          <a:p>
            <a:r>
              <a:rPr lang="da-DK" sz="2000" b="1" dirty="0">
                <a:solidFill>
                  <a:srgbClr val="007A6C"/>
                </a:solidFill>
              </a:rPr>
              <a:t>Kontrolbesøg (5 % af ansøgere med ikke-</a:t>
            </a:r>
            <a:r>
              <a:rPr lang="da-DK" sz="2000" b="1" dirty="0" err="1">
                <a:solidFill>
                  <a:srgbClr val="007A6C"/>
                </a:solidFill>
              </a:rPr>
              <a:t>monitorerbare</a:t>
            </a:r>
            <a:r>
              <a:rPr lang="da-DK" sz="2000" b="1" dirty="0">
                <a:solidFill>
                  <a:srgbClr val="007A6C"/>
                </a:solidFill>
              </a:rPr>
              <a:t> tilskudsbetingelser)</a:t>
            </a:r>
          </a:p>
          <a:p>
            <a:r>
              <a:rPr lang="da-DK" sz="2000" i="1" dirty="0">
                <a:solidFill>
                  <a:srgbClr val="007A6C"/>
                </a:solidFill>
              </a:rPr>
              <a:t>Kontrolbesøg hos mindst 5 pct. af de ansøgere, som har anmeldt afgrøder, som tilhører afgrødekategorier med såvel tilskudsberettigede som ikke-tilskudsberettigede </a:t>
            </a:r>
            <a:r>
              <a:rPr lang="da-DK" sz="2000" i="1" dirty="0" smtClean="0">
                <a:solidFill>
                  <a:srgbClr val="007A6C"/>
                </a:solidFill>
              </a:rPr>
              <a:t>afgrøder</a:t>
            </a:r>
            <a:endParaRPr lang="da-DK" sz="2000" i="1" dirty="0">
              <a:solidFill>
                <a:srgbClr val="007A6C"/>
              </a:solidFill>
            </a:endParaRPr>
          </a:p>
          <a:p>
            <a:endParaRPr lang="da-DK" sz="2000" i="1" dirty="0">
              <a:solidFill>
                <a:srgbClr val="007A6C"/>
              </a:solidFill>
            </a:endParaRPr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691" y="3933056"/>
            <a:ext cx="932769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0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517" y="389547"/>
            <a:ext cx="10886431" cy="468000"/>
          </a:xfrm>
        </p:spPr>
        <p:txBody>
          <a:bodyPr/>
          <a:lstStyle/>
          <a:p>
            <a:r>
              <a:rPr lang="da-DK" sz="2800" dirty="0" smtClean="0"/>
              <a:t>Opsamling – Bio-ordningen Varieret planteproduktion</a:t>
            </a:r>
            <a:endParaRPr lang="da-DK" sz="28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51517" y="1444066"/>
            <a:ext cx="10886433" cy="4368215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a-DK" sz="2400" dirty="0" smtClean="0">
                <a:solidFill>
                  <a:schemeClr val="accent2"/>
                </a:solidFill>
              </a:rPr>
              <a:t>Formål: Øget variation af dyrkningen på </a:t>
            </a:r>
            <a:r>
              <a:rPr lang="da-DK" sz="2400" dirty="0" err="1" smtClean="0">
                <a:solidFill>
                  <a:schemeClr val="accent2"/>
                </a:solidFill>
              </a:rPr>
              <a:t>omdriftsarealer</a:t>
            </a:r>
            <a:r>
              <a:rPr lang="da-DK" sz="2400" dirty="0" smtClean="0">
                <a:solidFill>
                  <a:schemeClr val="accent2"/>
                </a:solidFill>
              </a:rPr>
              <a:t>. </a:t>
            </a:r>
            <a:br>
              <a:rPr lang="da-DK" sz="2400" dirty="0" smtClean="0">
                <a:solidFill>
                  <a:schemeClr val="accent2"/>
                </a:solidFill>
              </a:rPr>
            </a:br>
            <a:endParaRPr lang="da-DK" sz="2400" dirty="0" smtClean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a-DK" sz="2400" dirty="0" smtClean="0">
                <a:solidFill>
                  <a:schemeClr val="accent2"/>
                </a:solidFill>
              </a:rPr>
              <a:t>Tilskud til alle hektar dyrket med tilskudsberettigede </a:t>
            </a:r>
            <a:r>
              <a:rPr lang="da-DK" sz="2400" dirty="0" err="1" smtClean="0">
                <a:solidFill>
                  <a:schemeClr val="accent2"/>
                </a:solidFill>
              </a:rPr>
              <a:t>omdriftsafgrøder</a:t>
            </a:r>
            <a:endParaRPr lang="da-DK" sz="2400" dirty="0" smtClean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a-DK" sz="2400" dirty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a-DK" sz="2400" dirty="0" smtClean="0">
                <a:solidFill>
                  <a:schemeClr val="accent2"/>
                </a:solidFill>
              </a:rPr>
              <a:t>Krav om afgrødediversificering.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a-DK" sz="2400" dirty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a-DK" sz="2400" dirty="0" smtClean="0">
                <a:solidFill>
                  <a:schemeClr val="accent2"/>
                </a:solidFill>
              </a:rPr>
              <a:t>Krav om at </a:t>
            </a:r>
            <a:r>
              <a:rPr lang="da-DK" sz="2400" dirty="0">
                <a:solidFill>
                  <a:schemeClr val="accent2"/>
                </a:solidFill>
              </a:rPr>
              <a:t>dyrke </a:t>
            </a:r>
            <a:r>
              <a:rPr lang="da-DK" sz="2400" dirty="0" smtClean="0">
                <a:solidFill>
                  <a:schemeClr val="accent2"/>
                </a:solidFill>
              </a:rPr>
              <a:t>det ansøgte areal med tilskudsberettigede afgrøder.</a:t>
            </a:r>
            <a:br>
              <a:rPr lang="da-DK" sz="2400" dirty="0" smtClean="0">
                <a:solidFill>
                  <a:schemeClr val="accent2"/>
                </a:solidFill>
              </a:rPr>
            </a:br>
            <a:endParaRPr lang="da-DK" sz="2400" dirty="0" smtClean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a-DK" sz="2400" dirty="0" smtClean="0">
                <a:solidFill>
                  <a:schemeClr val="accent2"/>
                </a:solidFill>
              </a:rPr>
              <a:t>Krav </a:t>
            </a:r>
            <a:r>
              <a:rPr lang="da-DK" sz="2400" dirty="0">
                <a:solidFill>
                  <a:schemeClr val="accent2"/>
                </a:solidFill>
              </a:rPr>
              <a:t>om </a:t>
            </a:r>
            <a:r>
              <a:rPr lang="da-DK" sz="2400" dirty="0" smtClean="0">
                <a:solidFill>
                  <a:schemeClr val="accent2"/>
                </a:solidFill>
              </a:rPr>
              <a:t>at dyrke </a:t>
            </a:r>
            <a:r>
              <a:rPr lang="da-DK" sz="2400" dirty="0">
                <a:solidFill>
                  <a:schemeClr val="accent2"/>
                </a:solidFill>
              </a:rPr>
              <a:t>mindst 5 procent af </a:t>
            </a:r>
            <a:r>
              <a:rPr lang="da-DK" sz="2400" dirty="0" err="1">
                <a:solidFill>
                  <a:schemeClr val="accent2"/>
                </a:solidFill>
              </a:rPr>
              <a:t>omdriftsarealet</a:t>
            </a:r>
            <a:r>
              <a:rPr lang="da-DK" sz="2400" dirty="0">
                <a:solidFill>
                  <a:schemeClr val="accent2"/>
                </a:solidFill>
              </a:rPr>
              <a:t> med af tilskudsberettigede afgrøder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a-DK" sz="2400" dirty="0" smtClean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a-DK" sz="2400" dirty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a-DK" dirty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/ Ministeriet for Fødevarer, Landbrug og Fiskeri - Landbrugsstyrelsen / Landbrugsseminar 2023 Varieret planteproduktion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12</a:t>
            </a:fld>
            <a:endParaRPr lang="da-DK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4CCCFCC-0BEF-4F60-AFE6-3D7D19427963}" type="datetime2">
              <a:rPr lang="da-DK" smtClean="0"/>
              <a:t>23. januar 2023</a:t>
            </a:fld>
            <a:endParaRPr lang="da-DK" dirty="0"/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984" y="5416006"/>
            <a:ext cx="1279398" cy="784667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788" y="5272426"/>
            <a:ext cx="2351793" cy="969676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574" y="4991762"/>
            <a:ext cx="1531004" cy="153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37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817200" y="512728"/>
            <a:ext cx="10886431" cy="468000"/>
          </a:xfrm>
        </p:spPr>
        <p:txBody>
          <a:bodyPr/>
          <a:lstStyle/>
          <a:p>
            <a:r>
              <a:rPr lang="da-DK" sz="3200" dirty="0" smtClean="0"/>
              <a:t>Kort om Varieret planteproduktion </a:t>
            </a:r>
            <a:r>
              <a:rPr lang="da-DK" sz="3200" dirty="0">
                <a:solidFill>
                  <a:schemeClr val="bg1"/>
                </a:solidFill>
              </a:rPr>
              <a:t>Varieret planteproduktion</a:t>
            </a:r>
            <a:br>
              <a:rPr lang="da-DK" sz="3200" dirty="0">
                <a:solidFill>
                  <a:schemeClr val="bg1"/>
                </a:solidFill>
              </a:rPr>
            </a:br>
            <a:r>
              <a:rPr lang="da-DK" sz="3200" dirty="0">
                <a:solidFill>
                  <a:schemeClr val="bg1"/>
                </a:solidFill>
              </a:rPr>
              <a:t/>
            </a:r>
            <a:br>
              <a:rPr lang="da-DK" sz="3200" dirty="0">
                <a:solidFill>
                  <a:schemeClr val="bg1"/>
                </a:solidFill>
              </a:rPr>
            </a:br>
            <a:endParaRPr lang="da-DK" sz="3200" dirty="0"/>
          </a:p>
        </p:txBody>
      </p:sp>
      <p:pic>
        <p:nvPicPr>
          <p:cNvPr id="2" name="Pladsholder til indhold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7147" y="4759792"/>
            <a:ext cx="932804" cy="932804"/>
          </a:xfrm>
          <a:prstGeom prst="rect">
            <a:avLst/>
          </a:prstGeom>
        </p:spPr>
      </p:pic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007A6C"/>
                </a:solidFill>
              </a:rPr>
              <a:t>/ Ministeriet for Fødevarer, Landbrug og Fiskeri - Landbrugsstyrelsen / Landbrugsseminar 2023 Varieret planteproduktion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2</a:t>
            </a:fld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2720DA0-9EF5-4BCA-B462-DFB331E1D505}" type="datetime2">
              <a:rPr lang="da-DK" smtClean="0"/>
              <a:pPr/>
              <a:t>23. januar 2023</a:t>
            </a:fld>
            <a:endParaRPr dirty="0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147" y="2609166"/>
            <a:ext cx="932769" cy="932769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014" y="3816862"/>
            <a:ext cx="932769" cy="932769"/>
          </a:xfrm>
          <a:prstGeom prst="rect">
            <a:avLst/>
          </a:prstGeom>
        </p:spPr>
      </p:pic>
      <p:sp>
        <p:nvSpPr>
          <p:cNvPr id="16" name="Tekstfelt 15"/>
          <p:cNvSpPr txBox="1"/>
          <p:nvPr/>
        </p:nvSpPr>
        <p:spPr>
          <a:xfrm>
            <a:off x="1551910" y="1409923"/>
            <a:ext cx="6284295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b="1" dirty="0" smtClean="0">
                <a:solidFill>
                  <a:schemeClr val="accent2"/>
                </a:solidFill>
              </a:rPr>
              <a:t>Mål at opnå øget afgrødevariation på </a:t>
            </a:r>
            <a:r>
              <a:rPr lang="da-DK" sz="2000" b="1" dirty="0" err="1" smtClean="0">
                <a:solidFill>
                  <a:schemeClr val="accent2"/>
                </a:solidFill>
              </a:rPr>
              <a:t>omdriftsarealer</a:t>
            </a:r>
            <a:r>
              <a:rPr lang="da-DK" sz="2000" b="1" dirty="0" smtClean="0">
                <a:solidFill>
                  <a:schemeClr val="accent2"/>
                </a:solidFill>
              </a:rPr>
              <a:t>. Tilskud til alle hektar dyrket med særlige støtteberettigede </a:t>
            </a:r>
            <a:r>
              <a:rPr lang="da-DK" sz="2000" b="1" dirty="0" err="1" smtClean="0">
                <a:solidFill>
                  <a:schemeClr val="accent2"/>
                </a:solidFill>
              </a:rPr>
              <a:t>omdriftsafgrøder</a:t>
            </a:r>
            <a:r>
              <a:rPr lang="da-DK" sz="2000" b="1" dirty="0" smtClean="0">
                <a:solidFill>
                  <a:schemeClr val="accent2"/>
                </a:solidFill>
              </a:rPr>
              <a:t>. </a:t>
            </a:r>
            <a:endParaRPr lang="da-DK" sz="2000" b="1" dirty="0">
              <a:solidFill>
                <a:schemeClr val="accent2"/>
              </a:solidFill>
            </a:endParaRPr>
          </a:p>
        </p:txBody>
      </p:sp>
      <p:sp>
        <p:nvSpPr>
          <p:cNvPr id="18" name="Tekstfelt 17"/>
          <p:cNvSpPr txBox="1"/>
          <p:nvPr/>
        </p:nvSpPr>
        <p:spPr>
          <a:xfrm>
            <a:off x="1549984" y="2624097"/>
            <a:ext cx="651525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b="1" dirty="0" smtClean="0">
                <a:solidFill>
                  <a:schemeClr val="accent2"/>
                </a:solidFill>
              </a:rPr>
              <a:t>Krav om afgrødediversificering for hele </a:t>
            </a:r>
            <a:r>
              <a:rPr lang="da-DK" sz="2000" b="1" dirty="0" err="1" smtClean="0">
                <a:solidFill>
                  <a:schemeClr val="accent2"/>
                </a:solidFill>
              </a:rPr>
              <a:t>omdrifts</a:t>
            </a:r>
            <a:r>
              <a:rPr lang="da-DK" sz="2000" b="1" dirty="0" smtClean="0">
                <a:solidFill>
                  <a:schemeClr val="accent2"/>
                </a:solidFill>
              </a:rPr>
              <a:t>-arealet.</a:t>
            </a:r>
          </a:p>
          <a:p>
            <a:r>
              <a:rPr lang="da-DK" sz="2000" b="1" dirty="0" smtClean="0">
                <a:solidFill>
                  <a:schemeClr val="accent2"/>
                </a:solidFill>
              </a:rPr>
              <a:t>Krav om, at mindst 5 pct. af </a:t>
            </a:r>
            <a:r>
              <a:rPr lang="da-DK" sz="2000" b="1" dirty="0" err="1" smtClean="0">
                <a:solidFill>
                  <a:schemeClr val="accent2"/>
                </a:solidFill>
              </a:rPr>
              <a:t>omdriftsarealet</a:t>
            </a:r>
            <a:r>
              <a:rPr lang="da-DK" sz="2000" b="1" dirty="0" smtClean="0">
                <a:solidFill>
                  <a:schemeClr val="accent2"/>
                </a:solidFill>
              </a:rPr>
              <a:t> dyrkes med de særlige tilskudsberettigede afgrøder.</a:t>
            </a:r>
            <a:endParaRPr lang="da-DK" sz="2000" b="1" dirty="0">
              <a:solidFill>
                <a:schemeClr val="accent2"/>
              </a:solidFill>
            </a:endParaRPr>
          </a:p>
        </p:txBody>
      </p:sp>
      <p:pic>
        <p:nvPicPr>
          <p:cNvPr id="15" name="Pladsholder til indhol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47" y="1385518"/>
            <a:ext cx="932804" cy="932804"/>
          </a:xfrm>
          <a:prstGeom prst="rect">
            <a:avLst/>
          </a:prstGeom>
        </p:spPr>
      </p:pic>
      <p:sp>
        <p:nvSpPr>
          <p:cNvPr id="17" name="Tekstfelt 16"/>
          <p:cNvSpPr txBox="1"/>
          <p:nvPr/>
        </p:nvSpPr>
        <p:spPr>
          <a:xfrm>
            <a:off x="1523377" y="4747337"/>
            <a:ext cx="6312828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b="1" dirty="0" smtClean="0">
                <a:solidFill>
                  <a:schemeClr val="accent2"/>
                </a:solidFill>
              </a:rPr>
              <a:t>Ordningen kan </a:t>
            </a:r>
            <a:r>
              <a:rPr lang="da-DK" sz="2000" b="1" dirty="0">
                <a:solidFill>
                  <a:schemeClr val="accent2"/>
                </a:solidFill>
              </a:rPr>
              <a:t>kombineres med </a:t>
            </a:r>
            <a:r>
              <a:rPr lang="da-DK" sz="2000" b="1" dirty="0" smtClean="0">
                <a:solidFill>
                  <a:schemeClr val="accent2"/>
                </a:solidFill>
              </a:rPr>
              <a:t>grundbetaling, ø-støtte, økologisk arealstøtte, økologisk </a:t>
            </a:r>
            <a:r>
              <a:rPr lang="da-DK" sz="2000" b="1" dirty="0" err="1" smtClean="0">
                <a:solidFill>
                  <a:schemeClr val="accent2"/>
                </a:solidFill>
              </a:rPr>
              <a:t>arealtilskud</a:t>
            </a:r>
            <a:r>
              <a:rPr lang="da-DK" sz="2000" b="1" dirty="0" smtClean="0">
                <a:solidFill>
                  <a:schemeClr val="accent2"/>
                </a:solidFill>
              </a:rPr>
              <a:t>, Målrettet regulering og koblet støtte til stivelseskartofler.</a:t>
            </a:r>
            <a:endParaRPr lang="da-DK" sz="2000" b="1" dirty="0">
              <a:solidFill>
                <a:schemeClr val="accent2"/>
              </a:solidFill>
            </a:endParaRPr>
          </a:p>
        </p:txBody>
      </p:sp>
      <p:sp>
        <p:nvSpPr>
          <p:cNvPr id="21" name="Tekstfelt 20"/>
          <p:cNvSpPr txBox="1"/>
          <p:nvPr/>
        </p:nvSpPr>
        <p:spPr>
          <a:xfrm>
            <a:off x="1523377" y="4110703"/>
            <a:ext cx="59009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b="1" dirty="0" smtClean="0">
                <a:solidFill>
                  <a:schemeClr val="accent2"/>
                </a:solidFill>
              </a:rPr>
              <a:t>Planlagt tilskudssats </a:t>
            </a:r>
            <a:r>
              <a:rPr lang="da-DK" sz="2000" b="1" dirty="0">
                <a:solidFill>
                  <a:schemeClr val="accent2"/>
                </a:solidFill>
              </a:rPr>
              <a:t>er </a:t>
            </a:r>
            <a:r>
              <a:rPr lang="da-DK" sz="2000" b="1" dirty="0" smtClean="0">
                <a:solidFill>
                  <a:schemeClr val="accent2"/>
                </a:solidFill>
              </a:rPr>
              <a:t>615 kr</a:t>
            </a:r>
            <a:r>
              <a:rPr lang="da-DK" sz="2000" b="1" dirty="0">
                <a:solidFill>
                  <a:schemeClr val="accent2"/>
                </a:solidFill>
              </a:rPr>
              <a:t>. pr </a:t>
            </a:r>
            <a:r>
              <a:rPr lang="da-DK" sz="2000" b="1" dirty="0" smtClean="0">
                <a:solidFill>
                  <a:schemeClr val="accent2"/>
                </a:solidFill>
              </a:rPr>
              <a:t>ha.</a:t>
            </a:r>
            <a:endParaRPr lang="da-DK" sz="2000" b="1" dirty="0">
              <a:solidFill>
                <a:schemeClr val="accent2"/>
              </a:solidFill>
            </a:endParaRPr>
          </a:p>
        </p:txBody>
      </p:sp>
      <p:sp>
        <p:nvSpPr>
          <p:cNvPr id="22" name="Tekstfelt 21"/>
          <p:cNvSpPr txBox="1"/>
          <p:nvPr/>
        </p:nvSpPr>
        <p:spPr>
          <a:xfrm>
            <a:off x="8367382" y="4568779"/>
            <a:ext cx="3240762" cy="1449216"/>
          </a:xfrm>
          <a:prstGeom prst="rect">
            <a:avLst/>
          </a:prstGeom>
          <a:solidFill>
            <a:schemeClr val="bg2"/>
          </a:solidFill>
          <a:ln w="57150">
            <a:solidFill>
              <a:schemeClr val="accent2"/>
            </a:solidFill>
            <a:prstDash val="dash"/>
          </a:ln>
        </p:spPr>
        <p:txBody>
          <a:bodyPr wrap="square" lIns="144000" tIns="108000" rIns="144000" bIns="108000" rtlCol="0">
            <a:spAutoFit/>
          </a:bodyPr>
          <a:lstStyle/>
          <a:p>
            <a:r>
              <a:rPr lang="da-DK" sz="1600" i="1" dirty="0" smtClean="0">
                <a:solidFill>
                  <a:schemeClr val="accent2"/>
                </a:solidFill>
              </a:rPr>
              <a:t>Ved over- eller underansøgning på bioordningerne kan det udbetalte tilskud </a:t>
            </a:r>
            <a:r>
              <a:rPr lang="da-DK" sz="1600" i="1" dirty="0">
                <a:solidFill>
                  <a:schemeClr val="accent2"/>
                </a:solidFill>
              </a:rPr>
              <a:t>pr. ha </a:t>
            </a:r>
            <a:r>
              <a:rPr lang="da-DK" sz="1600" i="1" dirty="0" smtClean="0">
                <a:solidFill>
                  <a:schemeClr val="accent2"/>
                </a:solidFill>
              </a:rPr>
              <a:t>afvige fra den planlagte sats </a:t>
            </a:r>
          </a:p>
          <a:p>
            <a:r>
              <a:rPr lang="da-DK" sz="1600" i="1" dirty="0" smtClean="0">
                <a:solidFill>
                  <a:schemeClr val="accent2"/>
                </a:solidFill>
              </a:rPr>
              <a:t>(som udgangspunkt +/- </a:t>
            </a:r>
            <a:r>
              <a:rPr lang="da-DK" sz="1600" i="1" dirty="0">
                <a:solidFill>
                  <a:schemeClr val="accent2"/>
                </a:solidFill>
              </a:rPr>
              <a:t>10 pct</a:t>
            </a:r>
            <a:r>
              <a:rPr lang="da-DK" sz="1600" dirty="0" smtClean="0">
                <a:solidFill>
                  <a:schemeClr val="accent2"/>
                </a:solidFill>
              </a:rPr>
              <a:t>.)</a:t>
            </a:r>
            <a:endParaRPr lang="da-DK" sz="1600" dirty="0">
              <a:solidFill>
                <a:schemeClr val="accent2"/>
              </a:solidFill>
            </a:endParaRPr>
          </a:p>
        </p:txBody>
      </p:sp>
      <p:cxnSp>
        <p:nvCxnSpPr>
          <p:cNvPr id="23" name="Lige pilforbindelse 22"/>
          <p:cNvCxnSpPr/>
          <p:nvPr/>
        </p:nvCxnSpPr>
        <p:spPr>
          <a:xfrm>
            <a:off x="7188305" y="4148935"/>
            <a:ext cx="1169849" cy="30467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ladsholder til billed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568" y="107479"/>
            <a:ext cx="4074521" cy="3867989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6175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1" grpId="0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>
            <a:extLst>
              <a:ext uri="{FF2B5EF4-FFF2-40B4-BE49-F238E27FC236}">
                <a16:creationId xmlns="" xmlns:a16="http://schemas.microsoft.com/office/drawing/2014/main" id="{69844135-2BBC-BA44-A43D-0A871E4A1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Ministeriet for Fødevarer, Landbrug og Fiskeri - Landbrugsstyrelsen / Bioordninger del 1</a:t>
            </a:r>
            <a:endParaRPr lang="da-DK" dirty="0"/>
          </a:p>
        </p:txBody>
      </p:sp>
      <p:sp>
        <p:nvSpPr>
          <p:cNvPr id="9" name="Rektangel 8"/>
          <p:cNvSpPr/>
          <p:nvPr/>
        </p:nvSpPr>
        <p:spPr>
          <a:xfrm>
            <a:off x="3387" y="-27384"/>
            <a:ext cx="12185437" cy="211599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 smtClean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="" xmlns:a16="http://schemas.microsoft.com/office/drawing/2014/main" id="{BA5C0E23-6C4B-8049-A315-219E7584B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5</a:t>
            </a:r>
            <a:endParaRPr lang="da-DK" dirty="0"/>
          </a:p>
        </p:txBody>
      </p:sp>
      <p:sp>
        <p:nvSpPr>
          <p:cNvPr id="21" name="Tekstfelt 20"/>
          <p:cNvSpPr txBox="1"/>
          <p:nvPr/>
        </p:nvSpPr>
        <p:spPr>
          <a:xfrm>
            <a:off x="6499172" y="3505040"/>
            <a:ext cx="4940009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400" b="1" dirty="0" smtClean="0">
                <a:solidFill>
                  <a:schemeClr val="accent1"/>
                </a:solidFill>
              </a:rPr>
              <a:t>Øget tilgængelighed af proteinafgrøder og afgrøder, der kan indgå </a:t>
            </a:r>
            <a:r>
              <a:rPr lang="da-DK" sz="2400" b="1" dirty="0">
                <a:solidFill>
                  <a:schemeClr val="accent1"/>
                </a:solidFill>
              </a:rPr>
              <a:t>i plantebaseret human kost  </a:t>
            </a:r>
            <a:endParaRPr lang="da-DK" sz="2400" b="1" dirty="0" smtClean="0">
              <a:solidFill>
                <a:schemeClr val="accent1"/>
              </a:solidFill>
            </a:endParaRPr>
          </a:p>
        </p:txBody>
      </p:sp>
      <p:sp>
        <p:nvSpPr>
          <p:cNvPr id="17" name="Titel 1">
            <a:extLst>
              <a:ext uri="{FF2B5EF4-FFF2-40B4-BE49-F238E27FC236}">
                <a16:creationId xmlns="" xmlns:a16="http://schemas.microsoft.com/office/drawing/2014/main" id="{72FC2B52-2A26-4949-B586-C126124A9414}"/>
              </a:ext>
            </a:extLst>
          </p:cNvPr>
          <p:cNvSpPr txBox="1">
            <a:spLocks/>
          </p:cNvSpPr>
          <p:nvPr/>
        </p:nvSpPr>
        <p:spPr>
          <a:xfrm>
            <a:off x="966600" y="620728"/>
            <a:ext cx="9895985" cy="6346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>
                <a:solidFill>
                  <a:srgbClr val="00312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600" dirty="0" smtClean="0">
                <a:solidFill>
                  <a:schemeClr val="bg1"/>
                </a:solidFill>
              </a:rPr>
              <a:t>Formålet er at opnå miljøeffekter</a:t>
            </a:r>
            <a:r>
              <a:rPr lang="da-DK" sz="2800" dirty="0" smtClean="0">
                <a:solidFill>
                  <a:schemeClr val="bg1"/>
                </a:solidFill>
              </a:rPr>
              <a:t> </a:t>
            </a:r>
            <a:endParaRPr lang="da-DK" sz="2800" dirty="0">
              <a:solidFill>
                <a:schemeClr val="bg1"/>
              </a:solidFill>
            </a:endParaRPr>
          </a:p>
          <a:p>
            <a:endParaRPr lang="da-DK" sz="4000" dirty="0">
              <a:solidFill>
                <a:schemeClr val="bg1"/>
              </a:solidFill>
            </a:endParaRPr>
          </a:p>
        </p:txBody>
      </p:sp>
      <p:pic>
        <p:nvPicPr>
          <p:cNvPr id="27" name="Billed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8516" y="3212976"/>
            <a:ext cx="938172" cy="938172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257927" y="980728"/>
            <a:ext cx="43963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sz="4000" b="1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410643" y="2362815"/>
            <a:ext cx="938865" cy="938865"/>
          </a:xfrm>
          <a:prstGeom prst="rect">
            <a:avLst/>
          </a:prstGeom>
        </p:spPr>
      </p:pic>
      <p:sp>
        <p:nvSpPr>
          <p:cNvPr id="16" name="Rektangel 15"/>
          <p:cNvSpPr/>
          <p:nvPr/>
        </p:nvSpPr>
        <p:spPr>
          <a:xfrm>
            <a:off x="0" y="2084010"/>
            <a:ext cx="5749530" cy="4757763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 smtClean="0"/>
          </a:p>
        </p:txBody>
      </p:sp>
      <p:sp>
        <p:nvSpPr>
          <p:cNvPr id="6" name="Tekstfelt 5"/>
          <p:cNvSpPr txBox="1"/>
          <p:nvPr/>
        </p:nvSpPr>
        <p:spPr>
          <a:xfrm>
            <a:off x="7318548" y="2473781"/>
            <a:ext cx="309634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800" b="1" dirty="0" smtClean="0">
                <a:solidFill>
                  <a:schemeClr val="accent1"/>
                </a:solidFill>
              </a:rPr>
              <a:t>Klima </a:t>
            </a:r>
            <a:br>
              <a:rPr lang="da-DK" sz="2800" b="1" dirty="0" smtClean="0">
                <a:solidFill>
                  <a:schemeClr val="accent1"/>
                </a:solidFill>
              </a:rPr>
            </a:br>
            <a:r>
              <a:rPr lang="da-DK" sz="2000" b="1" dirty="0" smtClean="0">
                <a:solidFill>
                  <a:schemeClr val="accent1"/>
                </a:solidFill>
              </a:rPr>
              <a:t>(sideeffekt)</a:t>
            </a:r>
          </a:p>
        </p:txBody>
      </p:sp>
      <p:sp>
        <p:nvSpPr>
          <p:cNvPr id="13" name="Tekstfelt 12"/>
          <p:cNvSpPr txBox="1"/>
          <p:nvPr/>
        </p:nvSpPr>
        <p:spPr>
          <a:xfrm>
            <a:off x="814294" y="3538734"/>
            <a:ext cx="3964278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da-DK" sz="2400" b="1" dirty="0" smtClean="0">
                <a:solidFill>
                  <a:schemeClr val="accent1"/>
                </a:solidFill>
              </a:rPr>
              <a:t>Biodiversiteten i og over jorden</a:t>
            </a:r>
          </a:p>
          <a:p>
            <a:pPr lvl="0"/>
            <a:endParaRPr lang="da-DK" sz="2400" b="1" dirty="0" smtClean="0">
              <a:solidFill>
                <a:schemeClr val="accent1"/>
              </a:solidFill>
            </a:endParaRPr>
          </a:p>
          <a:p>
            <a:pPr lvl="0"/>
            <a:r>
              <a:rPr lang="da-DK" sz="2400" b="1" dirty="0" smtClean="0">
                <a:solidFill>
                  <a:schemeClr val="accent1"/>
                </a:solidFill>
              </a:rPr>
              <a:t>Jordens frugtbarhed</a:t>
            </a:r>
            <a:endParaRPr lang="da-DK" sz="2400" b="1" dirty="0">
              <a:solidFill>
                <a:schemeClr val="accent1"/>
              </a:solidFill>
            </a:endParaRPr>
          </a:p>
        </p:txBody>
      </p:sp>
      <p:sp>
        <p:nvSpPr>
          <p:cNvPr id="15" name="Tekstfelt 14"/>
          <p:cNvSpPr txBox="1"/>
          <p:nvPr/>
        </p:nvSpPr>
        <p:spPr>
          <a:xfrm>
            <a:off x="1536571" y="2473781"/>
            <a:ext cx="286345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800" b="1" dirty="0" smtClean="0">
                <a:solidFill>
                  <a:schemeClr val="accent1"/>
                </a:solidFill>
              </a:rPr>
              <a:t>Miljø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a-DK" smtClean="0"/>
              <a:t>5. oktober 2022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0249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245359" y="535045"/>
            <a:ext cx="10887075" cy="468312"/>
          </a:xfrm>
        </p:spPr>
        <p:txBody>
          <a:bodyPr/>
          <a:lstStyle/>
          <a:p>
            <a:r>
              <a:rPr lang="da-DK" sz="2800" dirty="0"/>
              <a:t>Adgangskrav </a:t>
            </a:r>
            <a:r>
              <a:rPr lang="da-DK" sz="2800" dirty="0" smtClean="0"/>
              <a:t>– grundlæggende</a:t>
            </a:r>
            <a:endParaRPr lang="da-DK" sz="2800" dirty="0"/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14"/>
          </p:nvPr>
        </p:nvSpPr>
        <p:spPr>
          <a:xfrm>
            <a:off x="2061964" y="1195389"/>
            <a:ext cx="8501120" cy="4886325"/>
          </a:xfrm>
        </p:spPr>
        <p:txBody>
          <a:bodyPr/>
          <a:lstStyle/>
          <a:p>
            <a:pPr>
              <a:buNone/>
            </a:pPr>
            <a:endParaRPr lang="da-DK" dirty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da-DK" sz="2000" b="0" dirty="0" smtClean="0">
                <a:solidFill>
                  <a:schemeClr val="accent1"/>
                </a:solidFill>
              </a:rPr>
              <a:t>Marken skal godkendes til grundbetaling i ansøgningsåret </a:t>
            </a:r>
          </a:p>
          <a:p>
            <a:pPr>
              <a:buNone/>
            </a:pPr>
            <a:endParaRPr lang="da-DK" sz="2000" b="0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da-DK" sz="2000" b="0" dirty="0" smtClean="0">
                <a:solidFill>
                  <a:schemeClr val="accent1"/>
                </a:solidFill>
              </a:rPr>
              <a:t>Du skal råde over marken på ansøgningsfristen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a-DK" sz="2000" b="0" dirty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da-DK" sz="2000" b="0" dirty="0" smtClean="0">
                <a:solidFill>
                  <a:schemeClr val="accent1"/>
                </a:solidFill>
              </a:rPr>
              <a:t>Du skal søge til mindst 0,01 ha per mark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a-DK" sz="2000" b="0" dirty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da-DK" sz="2000" b="0" dirty="0" smtClean="0">
                <a:solidFill>
                  <a:schemeClr val="accent1"/>
                </a:solidFill>
              </a:rPr>
              <a:t>Du skal søge til mindst 0,30 ha i alt til ordningen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a-DK" sz="2000" b="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a-DK" sz="2000" b="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da-DK" dirty="0">
              <a:solidFill>
                <a:schemeClr val="accent1"/>
              </a:solidFill>
            </a:endParaRPr>
          </a:p>
          <a:p>
            <a:pPr>
              <a:buNone/>
            </a:pPr>
            <a:endParaRPr lang="da-DK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da-DK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da-DK" dirty="0">
              <a:solidFill>
                <a:schemeClr val="accent1"/>
              </a:solidFill>
            </a:endParaRPr>
          </a:p>
          <a:p>
            <a:pPr>
              <a:buNone/>
            </a:pPr>
            <a:endParaRPr lang="da-DK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da-DK" dirty="0">
              <a:solidFill>
                <a:schemeClr val="accent1"/>
              </a:solidFill>
            </a:endParaRPr>
          </a:p>
          <a:p>
            <a:pPr>
              <a:buNone/>
            </a:pPr>
            <a:endParaRPr lang="da-DK" dirty="0" smtClean="0">
              <a:solidFill>
                <a:schemeClr val="accent1"/>
              </a:solidFill>
            </a:endParaRP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5. oktober 2022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 smtClean="0"/>
              <a:t>/ Ministeriet for Fødevarer, Landbrug og Fiskeri - Landbrugsstyrelsen / Landbrugsseminar 2023 Varieret planteproduktion</a:t>
            </a:r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4</a:t>
            </a:fld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708" y="1293623"/>
            <a:ext cx="499915" cy="499915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987" y="1861563"/>
            <a:ext cx="499915" cy="499915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708" y="2430577"/>
            <a:ext cx="499915" cy="499915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602" y="2998517"/>
            <a:ext cx="499915" cy="499915"/>
          </a:xfrm>
          <a:prstGeom prst="rect">
            <a:avLst/>
          </a:prstGeom>
        </p:spPr>
      </p:pic>
      <p:pic>
        <p:nvPicPr>
          <p:cNvPr id="15" name="Billed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8808" y="5224244"/>
            <a:ext cx="1372328" cy="137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5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dato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5. oktober 2022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195902" y="438315"/>
            <a:ext cx="10944706" cy="599613"/>
          </a:xfrm>
        </p:spPr>
        <p:txBody>
          <a:bodyPr/>
          <a:lstStyle/>
          <a:p>
            <a:r>
              <a:rPr lang="da-DK" sz="2800" dirty="0" smtClean="0"/>
              <a:t>Adgangskrav – øget afgrødediversificering</a:t>
            </a:r>
            <a:endParaRPr lang="da-DK" sz="2800" dirty="0"/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14"/>
          </p:nvPr>
        </p:nvSpPr>
        <p:spPr>
          <a:xfrm>
            <a:off x="1989956" y="1124744"/>
            <a:ext cx="8784976" cy="4958333"/>
          </a:xfrm>
        </p:spPr>
        <p:txBody>
          <a:bodyPr/>
          <a:lstStyle/>
          <a:p>
            <a:pPr>
              <a:buNone/>
            </a:pPr>
            <a:endParaRPr lang="da-DK" sz="2000" b="0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da-DK" sz="2000" b="0" dirty="0" smtClean="0">
                <a:solidFill>
                  <a:schemeClr val="accent1"/>
                </a:solidFill>
              </a:rPr>
              <a:t>Du </a:t>
            </a:r>
            <a:r>
              <a:rPr lang="da-DK" sz="2000" b="0" dirty="0">
                <a:solidFill>
                  <a:schemeClr val="accent1"/>
                </a:solidFill>
              </a:rPr>
              <a:t>skal </a:t>
            </a:r>
            <a:r>
              <a:rPr lang="da-DK" sz="2000" b="0" dirty="0" smtClean="0">
                <a:solidFill>
                  <a:schemeClr val="accent1"/>
                </a:solidFill>
              </a:rPr>
              <a:t>dyrke flere afgrødekategorier på </a:t>
            </a:r>
            <a:r>
              <a:rPr lang="da-DK" sz="2000" b="0" dirty="0" err="1" smtClean="0">
                <a:solidFill>
                  <a:schemeClr val="accent1"/>
                </a:solidFill>
              </a:rPr>
              <a:t>omdriftsarealet</a:t>
            </a:r>
            <a:r>
              <a:rPr lang="da-DK" sz="2000" b="0" dirty="0" smtClean="0">
                <a:solidFill>
                  <a:schemeClr val="accent1"/>
                </a:solidFill>
              </a:rPr>
              <a:t>:</a:t>
            </a:r>
            <a:endParaRPr lang="da-DK" sz="2000" b="0" dirty="0">
              <a:solidFill>
                <a:schemeClr val="accent1"/>
              </a:solidFill>
            </a:endParaRPr>
          </a:p>
          <a:p>
            <a:pPr>
              <a:buNone/>
            </a:pPr>
            <a:endParaRPr lang="da-DK" sz="2000" b="0" dirty="0">
              <a:solidFill>
                <a:schemeClr val="accent1"/>
              </a:solidFill>
            </a:endParaRPr>
          </a:p>
          <a:p>
            <a:pPr marL="342900" indent="-342900">
              <a:buFontTx/>
              <a:buChar char="-"/>
            </a:pPr>
            <a:r>
              <a:rPr lang="da-DK" sz="2000" b="0" dirty="0" smtClean="0">
                <a:solidFill>
                  <a:schemeClr val="accent1"/>
                </a:solidFill>
              </a:rPr>
              <a:t>Op </a:t>
            </a:r>
            <a:r>
              <a:rPr lang="da-DK" sz="2000" b="0" dirty="0">
                <a:solidFill>
                  <a:schemeClr val="accent1"/>
                </a:solidFill>
              </a:rPr>
              <a:t>til 10 ha </a:t>
            </a:r>
            <a:r>
              <a:rPr lang="da-DK" sz="2000" b="0" dirty="0" err="1">
                <a:solidFill>
                  <a:schemeClr val="accent1"/>
                </a:solidFill>
              </a:rPr>
              <a:t>omdriftsareal</a:t>
            </a:r>
            <a:r>
              <a:rPr lang="da-DK" sz="2000" b="0" dirty="0">
                <a:solidFill>
                  <a:schemeClr val="accent1"/>
                </a:solidFill>
              </a:rPr>
              <a:t> eller </a:t>
            </a:r>
            <a:r>
              <a:rPr lang="da-DK" sz="2000" b="0" dirty="0" smtClean="0">
                <a:solidFill>
                  <a:schemeClr val="accent1"/>
                </a:solidFill>
              </a:rPr>
              <a:t>bedrifter fritaget </a:t>
            </a:r>
            <a:r>
              <a:rPr lang="da-DK" sz="2000" b="0" dirty="0">
                <a:solidFill>
                  <a:schemeClr val="accent1"/>
                </a:solidFill>
              </a:rPr>
              <a:t>for GLM 7 (afgrøderotation) pga. meget græs mv., skal dyrke mindst </a:t>
            </a:r>
            <a:r>
              <a:rPr lang="da-DK" sz="2000" dirty="0">
                <a:solidFill>
                  <a:schemeClr val="accent1"/>
                </a:solidFill>
              </a:rPr>
              <a:t>to </a:t>
            </a:r>
            <a:r>
              <a:rPr lang="da-DK" sz="2000" dirty="0" smtClean="0">
                <a:solidFill>
                  <a:schemeClr val="accent1"/>
                </a:solidFill>
              </a:rPr>
              <a:t>afgrødekategorier.</a:t>
            </a:r>
          </a:p>
          <a:p>
            <a:pPr marL="342900" indent="-342900">
              <a:buFontTx/>
              <a:buChar char="-"/>
            </a:pPr>
            <a:endParaRPr lang="da-DK" sz="2000" b="0" dirty="0">
              <a:solidFill>
                <a:schemeClr val="accent1"/>
              </a:solidFill>
            </a:endParaRPr>
          </a:p>
          <a:p>
            <a:pPr marL="342900" indent="-342900">
              <a:buFontTx/>
              <a:buChar char="-"/>
            </a:pPr>
            <a:r>
              <a:rPr lang="da-DK" sz="2000" b="0" dirty="0" smtClean="0">
                <a:solidFill>
                  <a:schemeClr val="accent1"/>
                </a:solidFill>
              </a:rPr>
              <a:t>10 </a:t>
            </a:r>
            <a:r>
              <a:rPr lang="da-DK" sz="2000" b="0" dirty="0">
                <a:solidFill>
                  <a:schemeClr val="accent1"/>
                </a:solidFill>
              </a:rPr>
              <a:t>til 30 ha </a:t>
            </a:r>
            <a:r>
              <a:rPr lang="da-DK" sz="2000" b="0" dirty="0" err="1">
                <a:solidFill>
                  <a:schemeClr val="accent1"/>
                </a:solidFill>
              </a:rPr>
              <a:t>omdriftsareal</a:t>
            </a:r>
            <a:r>
              <a:rPr lang="da-DK" sz="2000" b="0" dirty="0">
                <a:solidFill>
                  <a:schemeClr val="accent1"/>
                </a:solidFill>
              </a:rPr>
              <a:t> skal dyrke mindst </a:t>
            </a:r>
            <a:r>
              <a:rPr lang="da-DK" sz="2000" dirty="0">
                <a:solidFill>
                  <a:schemeClr val="accent1"/>
                </a:solidFill>
              </a:rPr>
              <a:t>tre </a:t>
            </a:r>
            <a:r>
              <a:rPr lang="da-DK" sz="2000" dirty="0" smtClean="0">
                <a:solidFill>
                  <a:schemeClr val="accent1"/>
                </a:solidFill>
              </a:rPr>
              <a:t>afgrødekategorier. </a:t>
            </a:r>
            <a:r>
              <a:rPr lang="da-DK" sz="2000" b="0" dirty="0">
                <a:solidFill>
                  <a:schemeClr val="accent1"/>
                </a:solidFill>
              </a:rPr>
              <a:t/>
            </a:r>
            <a:br>
              <a:rPr lang="da-DK" sz="2000" b="0" dirty="0">
                <a:solidFill>
                  <a:schemeClr val="accent1"/>
                </a:solidFill>
              </a:rPr>
            </a:br>
            <a:r>
              <a:rPr lang="da-DK" sz="2000" b="0" dirty="0">
                <a:solidFill>
                  <a:schemeClr val="accent1"/>
                </a:solidFill>
              </a:rPr>
              <a:t>Den største </a:t>
            </a:r>
            <a:r>
              <a:rPr lang="da-DK" sz="2000" b="0" dirty="0" smtClean="0">
                <a:solidFill>
                  <a:schemeClr val="accent1"/>
                </a:solidFill>
              </a:rPr>
              <a:t>må </a:t>
            </a:r>
            <a:r>
              <a:rPr lang="da-DK" sz="2000" b="0" dirty="0">
                <a:solidFill>
                  <a:schemeClr val="accent1"/>
                </a:solidFill>
              </a:rPr>
              <a:t>højst udgøre 70 pct. af </a:t>
            </a:r>
            <a:r>
              <a:rPr lang="da-DK" sz="2000" b="0" dirty="0" err="1">
                <a:solidFill>
                  <a:schemeClr val="accent1"/>
                </a:solidFill>
              </a:rPr>
              <a:t>omdriftsarealet</a:t>
            </a:r>
            <a:r>
              <a:rPr lang="da-DK" sz="2000" b="0" dirty="0">
                <a:solidFill>
                  <a:schemeClr val="accent1"/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endParaRPr lang="da-DK" sz="2000" b="0" dirty="0">
              <a:solidFill>
                <a:schemeClr val="accent1"/>
              </a:solidFill>
            </a:endParaRPr>
          </a:p>
          <a:p>
            <a:pPr marL="342900" indent="-342900">
              <a:buFontTx/>
              <a:buChar char="-"/>
            </a:pPr>
            <a:r>
              <a:rPr lang="da-DK" sz="2000" b="0" dirty="0" smtClean="0">
                <a:solidFill>
                  <a:schemeClr val="accent1"/>
                </a:solidFill>
              </a:rPr>
              <a:t>Over </a:t>
            </a:r>
            <a:r>
              <a:rPr lang="da-DK" sz="2000" b="0" dirty="0">
                <a:solidFill>
                  <a:schemeClr val="accent1"/>
                </a:solidFill>
              </a:rPr>
              <a:t>30 ha </a:t>
            </a:r>
            <a:r>
              <a:rPr lang="da-DK" sz="2000" b="0" dirty="0" err="1">
                <a:solidFill>
                  <a:schemeClr val="accent1"/>
                </a:solidFill>
              </a:rPr>
              <a:t>omdriftsareal</a:t>
            </a:r>
            <a:r>
              <a:rPr lang="da-DK" sz="2000" b="0" dirty="0">
                <a:solidFill>
                  <a:schemeClr val="accent1"/>
                </a:solidFill>
              </a:rPr>
              <a:t> skal dyrke mindst </a:t>
            </a:r>
            <a:r>
              <a:rPr lang="da-DK" sz="2000" dirty="0">
                <a:solidFill>
                  <a:schemeClr val="accent1"/>
                </a:solidFill>
              </a:rPr>
              <a:t>fire </a:t>
            </a:r>
            <a:r>
              <a:rPr lang="da-DK" sz="2000" dirty="0" smtClean="0">
                <a:solidFill>
                  <a:schemeClr val="accent1"/>
                </a:solidFill>
              </a:rPr>
              <a:t>afgrødekategorier. </a:t>
            </a:r>
            <a:r>
              <a:rPr lang="da-DK" sz="2000" b="0" dirty="0">
                <a:solidFill>
                  <a:schemeClr val="accent1"/>
                </a:solidFill>
              </a:rPr>
              <a:t/>
            </a:r>
            <a:br>
              <a:rPr lang="da-DK" sz="2000" b="0" dirty="0">
                <a:solidFill>
                  <a:schemeClr val="accent1"/>
                </a:solidFill>
              </a:rPr>
            </a:br>
            <a:r>
              <a:rPr lang="da-DK" sz="2000" b="0" dirty="0">
                <a:solidFill>
                  <a:schemeClr val="accent1"/>
                </a:solidFill>
              </a:rPr>
              <a:t>Den største </a:t>
            </a:r>
            <a:r>
              <a:rPr lang="da-DK" sz="2000" b="0" dirty="0" smtClean="0">
                <a:solidFill>
                  <a:schemeClr val="accent1"/>
                </a:solidFill>
              </a:rPr>
              <a:t>må </a:t>
            </a:r>
            <a:r>
              <a:rPr lang="da-DK" sz="2000" b="0" dirty="0">
                <a:solidFill>
                  <a:schemeClr val="accent1"/>
                </a:solidFill>
              </a:rPr>
              <a:t>højst udgøre 70 pct</a:t>
            </a:r>
            <a:r>
              <a:rPr lang="da-DK" sz="2000" b="0" dirty="0" smtClean="0">
                <a:solidFill>
                  <a:schemeClr val="accent1"/>
                </a:solidFill>
              </a:rPr>
              <a:t>., </a:t>
            </a:r>
            <a:r>
              <a:rPr lang="da-DK" sz="2000" b="0" dirty="0">
                <a:solidFill>
                  <a:schemeClr val="accent1"/>
                </a:solidFill>
              </a:rPr>
              <a:t>og de to største </a:t>
            </a:r>
            <a:r>
              <a:rPr lang="da-DK" sz="2000" b="0" dirty="0" smtClean="0">
                <a:solidFill>
                  <a:schemeClr val="accent1"/>
                </a:solidFill>
              </a:rPr>
              <a:t>må </a:t>
            </a:r>
            <a:r>
              <a:rPr lang="da-DK" sz="2000" b="0" dirty="0">
                <a:solidFill>
                  <a:schemeClr val="accent1"/>
                </a:solidFill>
              </a:rPr>
              <a:t>højst udgøre 90 pct. af </a:t>
            </a:r>
            <a:r>
              <a:rPr lang="da-DK" sz="2000" b="0" dirty="0" err="1">
                <a:solidFill>
                  <a:schemeClr val="accent1"/>
                </a:solidFill>
              </a:rPr>
              <a:t>omdriftsarealet</a:t>
            </a:r>
            <a:r>
              <a:rPr lang="da-DK" sz="2000" b="0" dirty="0" smtClean="0">
                <a:solidFill>
                  <a:schemeClr val="accent1"/>
                </a:solidFill>
              </a:rPr>
              <a:t>.</a:t>
            </a:r>
            <a:endParaRPr lang="da-DK" sz="2000" b="0" dirty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da-DK" sz="2000" b="0" dirty="0" smtClean="0">
                <a:solidFill>
                  <a:schemeClr val="accent1"/>
                </a:solidFill>
              </a:rPr>
              <a:t/>
            </a:r>
            <a:br>
              <a:rPr lang="da-DK" sz="2000" b="0" dirty="0" smtClean="0">
                <a:solidFill>
                  <a:schemeClr val="accent1"/>
                </a:solidFill>
              </a:rPr>
            </a:br>
            <a:r>
              <a:rPr lang="da-DK" sz="2000" b="0" dirty="0" smtClean="0">
                <a:solidFill>
                  <a:schemeClr val="accent1"/>
                </a:solidFill>
              </a:rPr>
              <a:t>Alle typer af afgrødekategorier på </a:t>
            </a:r>
            <a:r>
              <a:rPr lang="da-DK" sz="2000" b="0" dirty="0" err="1" smtClean="0">
                <a:solidFill>
                  <a:schemeClr val="accent1"/>
                </a:solidFill>
              </a:rPr>
              <a:t>omdriftsarealer</a:t>
            </a:r>
            <a:r>
              <a:rPr lang="da-DK" sz="2000" b="0" dirty="0" smtClean="0">
                <a:solidFill>
                  <a:schemeClr val="accent1"/>
                </a:solidFill>
              </a:rPr>
              <a:t> bliver medregnet. Både brak, </a:t>
            </a:r>
            <a:r>
              <a:rPr lang="da-DK" sz="2000" b="0" dirty="0" err="1" smtClean="0">
                <a:solidFill>
                  <a:schemeClr val="accent1"/>
                </a:solidFill>
              </a:rPr>
              <a:t>omdriftsgræs</a:t>
            </a:r>
            <a:r>
              <a:rPr lang="da-DK" sz="2000" b="0" dirty="0" smtClean="0">
                <a:solidFill>
                  <a:schemeClr val="accent1"/>
                </a:solidFill>
              </a:rPr>
              <a:t>, tilskudsberettigede afgrøder og ikke-tilskudsberettigede afgrøder.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b="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b="0" dirty="0">
              <a:solidFill>
                <a:schemeClr val="accent1"/>
              </a:solidFill>
            </a:endParaRPr>
          </a:p>
          <a:p>
            <a:pPr>
              <a:buNone/>
            </a:pPr>
            <a:endParaRPr lang="da-DK" b="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da-DK" b="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da-DK" b="0" dirty="0">
              <a:solidFill>
                <a:schemeClr val="accent1"/>
              </a:solidFill>
            </a:endParaRPr>
          </a:p>
          <a:p>
            <a:pPr>
              <a:buNone/>
            </a:pPr>
            <a:endParaRPr lang="da-DK" b="0" dirty="0">
              <a:solidFill>
                <a:schemeClr val="accent1"/>
              </a:solidFill>
            </a:endParaRPr>
          </a:p>
          <a:p>
            <a:pPr>
              <a:buNone/>
            </a:pPr>
            <a:endParaRPr lang="da-DK" b="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da-DK" b="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da-DK" b="0" dirty="0">
              <a:solidFill>
                <a:schemeClr val="accent1"/>
              </a:solidFill>
            </a:endParaRPr>
          </a:p>
          <a:p>
            <a:pPr>
              <a:buNone/>
            </a:pPr>
            <a:endParaRPr lang="da-DK" b="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da-DK" b="0" dirty="0">
              <a:solidFill>
                <a:schemeClr val="accent1"/>
              </a:solidFill>
            </a:endParaRPr>
          </a:p>
          <a:p>
            <a:pPr>
              <a:buNone/>
            </a:pPr>
            <a:endParaRPr lang="da-DK" b="0" dirty="0" smtClean="0">
              <a:solidFill>
                <a:schemeClr val="accent1"/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 smtClean="0"/>
              <a:t>/ Ministeriet for Fødevarer, Landbrug og Fiskeri - Landbrugsstyrelsen / Landbrugsseminar 2023 Varieret planteproduktion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5</a:t>
            </a:fld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244" y="1292309"/>
            <a:ext cx="648072" cy="648072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902" y="4869160"/>
            <a:ext cx="620414" cy="620414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3084" y="5552249"/>
            <a:ext cx="1372328" cy="137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4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dato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5. oktober 2022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260548" y="543702"/>
            <a:ext cx="10270876" cy="830994"/>
          </a:xfrm>
        </p:spPr>
        <p:txBody>
          <a:bodyPr/>
          <a:lstStyle/>
          <a:p>
            <a:r>
              <a:rPr lang="da-DK" sz="2800" dirty="0" smtClean="0"/>
              <a:t>Adgangskrav – ansøge med tilskudsberettigede afgrøder </a:t>
            </a:r>
            <a:br>
              <a:rPr lang="da-DK" sz="2800" dirty="0" smtClean="0"/>
            </a:br>
            <a:r>
              <a:rPr lang="da-DK" sz="2800" dirty="0" smtClean="0"/>
              <a:t>på mindst 5 pct. af </a:t>
            </a:r>
            <a:r>
              <a:rPr lang="da-DK" sz="2800" dirty="0" err="1" smtClean="0"/>
              <a:t>omdriftsarealet</a:t>
            </a:r>
            <a:r>
              <a:rPr lang="da-DK" sz="2800" dirty="0" smtClean="0"/>
              <a:t> </a:t>
            </a:r>
            <a:endParaRPr lang="da-DK" sz="2800" dirty="0"/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14"/>
          </p:nvPr>
        </p:nvSpPr>
        <p:spPr>
          <a:xfrm>
            <a:off x="1926876" y="1921541"/>
            <a:ext cx="8784976" cy="4598293"/>
          </a:xfrm>
        </p:spPr>
        <p:txBody>
          <a:bodyPr/>
          <a:lstStyle/>
          <a:p>
            <a:pPr>
              <a:buNone/>
            </a:pPr>
            <a:r>
              <a:rPr lang="da-DK" sz="2200" b="0" dirty="0" smtClean="0">
                <a:solidFill>
                  <a:schemeClr val="accent1"/>
                </a:solidFill>
              </a:rPr>
              <a:t>Du </a:t>
            </a:r>
            <a:r>
              <a:rPr lang="da-DK" sz="2200" b="0" dirty="0">
                <a:solidFill>
                  <a:schemeClr val="accent1"/>
                </a:solidFill>
              </a:rPr>
              <a:t>skal </a:t>
            </a:r>
            <a:r>
              <a:rPr lang="da-DK" sz="2200" b="0" dirty="0" smtClean="0">
                <a:solidFill>
                  <a:schemeClr val="accent1"/>
                </a:solidFill>
              </a:rPr>
              <a:t>søge tilskud til godkendte </a:t>
            </a:r>
            <a:r>
              <a:rPr lang="da-DK" sz="2200" b="0" dirty="0">
                <a:solidFill>
                  <a:schemeClr val="accent1"/>
                </a:solidFill>
              </a:rPr>
              <a:t>afgrøder </a:t>
            </a:r>
            <a:r>
              <a:rPr lang="da-DK" sz="2200" b="0" dirty="0" smtClean="0">
                <a:solidFill>
                  <a:schemeClr val="accent1"/>
                </a:solidFill>
              </a:rPr>
              <a:t>på mindst </a:t>
            </a:r>
            <a:r>
              <a:rPr lang="da-DK" sz="2200" b="0" dirty="0">
                <a:solidFill>
                  <a:schemeClr val="accent1"/>
                </a:solidFill>
              </a:rPr>
              <a:t>5 procent af </a:t>
            </a:r>
            <a:r>
              <a:rPr lang="da-DK" sz="2200" b="0" dirty="0" smtClean="0">
                <a:solidFill>
                  <a:schemeClr val="accent1"/>
                </a:solidFill>
              </a:rPr>
              <a:t>dine </a:t>
            </a:r>
            <a:r>
              <a:rPr lang="da-DK" sz="2200" b="0" dirty="0" err="1" smtClean="0">
                <a:solidFill>
                  <a:schemeClr val="accent1"/>
                </a:solidFill>
              </a:rPr>
              <a:t>omdriftsarealer</a:t>
            </a:r>
            <a:r>
              <a:rPr lang="da-DK" sz="2200" b="0" dirty="0" smtClean="0">
                <a:solidFill>
                  <a:schemeClr val="accent1"/>
                </a:solidFill>
              </a:rPr>
              <a:t>.</a:t>
            </a:r>
          </a:p>
          <a:p>
            <a:pPr>
              <a:buNone/>
            </a:pPr>
            <a:r>
              <a:rPr lang="da-DK" sz="2200" b="0" dirty="0" smtClean="0">
                <a:solidFill>
                  <a:schemeClr val="accent1"/>
                </a:solidFill>
              </a:rPr>
              <a:t/>
            </a:r>
            <a:br>
              <a:rPr lang="da-DK" sz="2200" b="0" dirty="0" smtClean="0">
                <a:solidFill>
                  <a:schemeClr val="accent1"/>
                </a:solidFill>
              </a:rPr>
            </a:br>
            <a:r>
              <a:rPr lang="da-DK" sz="2200" b="0" dirty="0" smtClean="0">
                <a:solidFill>
                  <a:schemeClr val="accent1"/>
                </a:solidFill>
              </a:rPr>
              <a:t>Tilskudsberettigede </a:t>
            </a:r>
            <a:r>
              <a:rPr lang="da-DK" sz="2200" b="0" dirty="0" err="1" smtClean="0">
                <a:solidFill>
                  <a:schemeClr val="accent1"/>
                </a:solidFill>
              </a:rPr>
              <a:t>omdriftsafgrøder</a:t>
            </a:r>
            <a:r>
              <a:rPr lang="da-DK" sz="2200" b="0" dirty="0" smtClean="0">
                <a:solidFill>
                  <a:schemeClr val="accent1"/>
                </a:solidFill>
              </a:rPr>
              <a:t> </a:t>
            </a:r>
            <a:r>
              <a:rPr lang="da-DK" sz="2200" b="0" dirty="0">
                <a:solidFill>
                  <a:schemeClr val="accent1"/>
                </a:solidFill>
              </a:rPr>
              <a:t>er primært </a:t>
            </a:r>
            <a:endParaRPr lang="da-DK" sz="2200" b="0" dirty="0" smtClean="0">
              <a:solidFill>
                <a:schemeClr val="accent1"/>
              </a:solidFill>
            </a:endParaRPr>
          </a:p>
          <a:p>
            <a:pPr marL="342900" indent="-342900">
              <a:buFontTx/>
              <a:buChar char="-"/>
            </a:pPr>
            <a:r>
              <a:rPr lang="da-DK" sz="2200" b="0" dirty="0" err="1" smtClean="0">
                <a:solidFill>
                  <a:schemeClr val="accent1"/>
                </a:solidFill>
              </a:rPr>
              <a:t>omdriftsafgrøder</a:t>
            </a:r>
            <a:r>
              <a:rPr lang="da-DK" sz="2200" b="0" dirty="0">
                <a:solidFill>
                  <a:schemeClr val="accent1"/>
                </a:solidFill>
              </a:rPr>
              <a:t>, der kan anvendes til human </a:t>
            </a:r>
            <a:r>
              <a:rPr lang="da-DK" sz="2200" b="0" dirty="0" smtClean="0">
                <a:solidFill>
                  <a:schemeClr val="accent1"/>
                </a:solidFill>
              </a:rPr>
              <a:t>konsum, </a:t>
            </a:r>
          </a:p>
          <a:p>
            <a:pPr marL="342900" indent="-342900">
              <a:buFontTx/>
              <a:buChar char="-"/>
            </a:pPr>
            <a:r>
              <a:rPr lang="da-DK" sz="2200" b="0" dirty="0" smtClean="0">
                <a:solidFill>
                  <a:schemeClr val="accent1"/>
                </a:solidFill>
              </a:rPr>
              <a:t>proteinafgrøder. </a:t>
            </a:r>
          </a:p>
          <a:p>
            <a:pPr>
              <a:buNone/>
            </a:pPr>
            <a:endParaRPr lang="da-DK" sz="2200" b="0" dirty="0">
              <a:solidFill>
                <a:schemeClr val="accent1"/>
              </a:solidFill>
            </a:endParaRPr>
          </a:p>
          <a:p>
            <a:pPr>
              <a:buNone/>
            </a:pPr>
            <a:endParaRPr lang="da-DK" b="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da-DK" b="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da-DK" b="0" dirty="0">
              <a:solidFill>
                <a:schemeClr val="accent1"/>
              </a:solidFill>
            </a:endParaRPr>
          </a:p>
          <a:p>
            <a:pPr>
              <a:buNone/>
            </a:pPr>
            <a:endParaRPr lang="da-DK" b="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da-DK" b="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da-DK" b="0" dirty="0">
              <a:solidFill>
                <a:schemeClr val="accent1"/>
              </a:solidFill>
            </a:endParaRPr>
          </a:p>
          <a:p>
            <a:pPr>
              <a:buNone/>
            </a:pPr>
            <a:endParaRPr lang="da-DK" b="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da-DK" b="0" dirty="0">
              <a:solidFill>
                <a:schemeClr val="accent1"/>
              </a:solidFill>
            </a:endParaRPr>
          </a:p>
          <a:p>
            <a:pPr>
              <a:buNone/>
            </a:pPr>
            <a:endParaRPr lang="da-DK" b="0" dirty="0" smtClean="0">
              <a:solidFill>
                <a:schemeClr val="accent1"/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 smtClean="0"/>
              <a:t>/ Ministeriet for Fødevarer, Landbrug og Fiskeri - Landbrugsstyrelsen / Landbrugsseminar 2023 Varieret planteproduktion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6</a:t>
            </a:fld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548" y="1844824"/>
            <a:ext cx="648072" cy="648072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728" y="2735724"/>
            <a:ext cx="620414" cy="620414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6608" y="5517232"/>
            <a:ext cx="1516344" cy="152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21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268898" y="622285"/>
            <a:ext cx="10887075" cy="468312"/>
          </a:xfrm>
        </p:spPr>
        <p:txBody>
          <a:bodyPr/>
          <a:lstStyle/>
          <a:p>
            <a:r>
              <a:rPr lang="da-DK" sz="2800" dirty="0"/>
              <a:t>Adgangskrav </a:t>
            </a:r>
            <a:r>
              <a:rPr lang="da-DK" sz="2800" dirty="0" smtClean="0"/>
              <a:t>– </a:t>
            </a:r>
            <a:r>
              <a:rPr lang="da-DK" sz="2800" dirty="0" err="1" smtClean="0"/>
              <a:t>omdriftsafgrøder</a:t>
            </a:r>
            <a:r>
              <a:rPr lang="da-DK" sz="2800" dirty="0" smtClean="0"/>
              <a:t>, der kan </a:t>
            </a:r>
            <a:r>
              <a:rPr lang="da-DK" sz="2800" dirty="0"/>
              <a:t>opnå </a:t>
            </a:r>
            <a:r>
              <a:rPr lang="da-DK" sz="2800" dirty="0" smtClean="0"/>
              <a:t>tilskud</a:t>
            </a:r>
            <a:endParaRPr lang="da-DK" sz="2800" dirty="0"/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14"/>
          </p:nvPr>
        </p:nvSpPr>
        <p:spPr>
          <a:xfrm>
            <a:off x="1825448" y="1369584"/>
            <a:ext cx="8501120" cy="4886325"/>
          </a:xfrm>
        </p:spPr>
        <p:txBody>
          <a:bodyPr/>
          <a:lstStyle/>
          <a:p>
            <a:pPr>
              <a:buNone/>
            </a:pPr>
            <a:endParaRPr lang="da-DK" sz="2000" dirty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da-DK" sz="2100" b="0" dirty="0" smtClean="0">
                <a:solidFill>
                  <a:schemeClr val="accent1"/>
                </a:solidFill>
              </a:rPr>
              <a:t>De støtteberettigede </a:t>
            </a:r>
            <a:r>
              <a:rPr lang="da-DK" sz="2100" b="0" dirty="0" err="1" smtClean="0">
                <a:solidFill>
                  <a:schemeClr val="accent1"/>
                </a:solidFill>
              </a:rPr>
              <a:t>omdriftsafgrøder</a:t>
            </a:r>
            <a:r>
              <a:rPr lang="da-DK" sz="2100" b="0" dirty="0" smtClean="0">
                <a:solidFill>
                  <a:schemeClr val="accent1"/>
                </a:solidFill>
              </a:rPr>
              <a:t> er inden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100" b="0" dirty="0" smtClean="0">
                <a:solidFill>
                  <a:schemeClr val="accent1"/>
                </a:solidFill>
              </a:rPr>
              <a:t>frugt </a:t>
            </a:r>
            <a:r>
              <a:rPr lang="da-DK" sz="2100" b="0" dirty="0">
                <a:solidFill>
                  <a:schemeClr val="accent1"/>
                </a:solidFill>
              </a:rPr>
              <a:t>og bær </a:t>
            </a:r>
            <a:r>
              <a:rPr lang="da-DK" sz="2100" b="0" dirty="0" smtClean="0">
                <a:solidFill>
                  <a:schemeClr val="accent1"/>
                </a:solidFill>
              </a:rPr>
              <a:t>(kun melon</a:t>
            </a:r>
            <a:r>
              <a:rPr lang="da-DK" sz="2100" b="0" dirty="0">
                <a:solidFill>
                  <a:schemeClr val="accent1"/>
                </a:solidFill>
              </a:rPr>
              <a:t>, jordbær og græskar), </a:t>
            </a:r>
            <a:endParaRPr lang="da-DK" sz="2100" b="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100" b="0" dirty="0" smtClean="0">
                <a:solidFill>
                  <a:schemeClr val="accent1"/>
                </a:solidFill>
              </a:rPr>
              <a:t>grøntsager</a:t>
            </a:r>
            <a:r>
              <a:rPr lang="da-DK" sz="2100" b="0" dirty="0">
                <a:solidFill>
                  <a:schemeClr val="accent1"/>
                </a:solidFill>
              </a:rPr>
              <a:t>, </a:t>
            </a:r>
            <a:endParaRPr lang="da-DK" sz="2100" b="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100" b="0" dirty="0" smtClean="0">
                <a:solidFill>
                  <a:schemeClr val="accent1"/>
                </a:solidFill>
              </a:rPr>
              <a:t>oliefrø </a:t>
            </a:r>
            <a:r>
              <a:rPr lang="da-DK" sz="2100" b="0" dirty="0">
                <a:solidFill>
                  <a:schemeClr val="accent1"/>
                </a:solidFill>
              </a:rPr>
              <a:t>og bælgsæd (</a:t>
            </a:r>
            <a:r>
              <a:rPr lang="da-DK" sz="2100" b="0" dirty="0" err="1">
                <a:solidFill>
                  <a:schemeClr val="accent1"/>
                </a:solidFill>
              </a:rPr>
              <a:t>storfrøede</a:t>
            </a:r>
            <a:r>
              <a:rPr lang="da-DK" sz="2100" b="0" dirty="0">
                <a:solidFill>
                  <a:schemeClr val="accent1"/>
                </a:solidFill>
              </a:rPr>
              <a:t> arter i ærteblomstfamilien), </a:t>
            </a:r>
            <a:endParaRPr lang="da-DK" sz="2100" b="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100" b="0" dirty="0" smtClean="0">
                <a:solidFill>
                  <a:schemeClr val="accent1"/>
                </a:solidFill>
              </a:rPr>
              <a:t>rodfrugter</a:t>
            </a:r>
            <a:r>
              <a:rPr lang="da-DK" sz="2100" b="0" dirty="0">
                <a:solidFill>
                  <a:schemeClr val="accent1"/>
                </a:solidFill>
              </a:rPr>
              <a:t>, </a:t>
            </a:r>
            <a:endParaRPr lang="da-DK" sz="2100" b="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100" b="0" dirty="0" smtClean="0">
                <a:solidFill>
                  <a:schemeClr val="accent1"/>
                </a:solidFill>
              </a:rPr>
              <a:t>hør </a:t>
            </a:r>
            <a:r>
              <a:rPr lang="da-DK" sz="2100" b="0" dirty="0">
                <a:solidFill>
                  <a:schemeClr val="accent1"/>
                </a:solidFill>
              </a:rPr>
              <a:t>og hamp samt </a:t>
            </a:r>
            <a:endParaRPr lang="da-DK" sz="2100" b="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100" b="0" dirty="0">
                <a:solidFill>
                  <a:schemeClr val="accent1"/>
                </a:solidFill>
              </a:rPr>
              <a:t>k</a:t>
            </a:r>
            <a:r>
              <a:rPr lang="da-DK" sz="2100" b="0" dirty="0" smtClean="0">
                <a:solidFill>
                  <a:schemeClr val="accent1"/>
                </a:solidFill>
              </a:rPr>
              <a:t>artofler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100" b="0" dirty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da-DK" sz="2100" b="0" dirty="0">
                <a:solidFill>
                  <a:schemeClr val="accent1"/>
                </a:solidFill>
              </a:rPr>
              <a:t>Du kan opnå tilskud til alle ha du dyrker med de støtteberettigede </a:t>
            </a:r>
            <a:r>
              <a:rPr lang="da-DK" sz="2100" b="0" dirty="0" err="1" smtClean="0">
                <a:solidFill>
                  <a:schemeClr val="accent1"/>
                </a:solidFill>
              </a:rPr>
              <a:t>omdriftsafgrøder</a:t>
            </a:r>
            <a:r>
              <a:rPr lang="da-DK" sz="2100" b="0" dirty="0" smtClean="0">
                <a:solidFill>
                  <a:schemeClr val="accent1"/>
                </a:solidFill>
              </a:rPr>
              <a:t>.</a:t>
            </a:r>
            <a:endParaRPr lang="da-DK" sz="2100" b="0" dirty="0">
              <a:solidFill>
                <a:schemeClr val="accent1"/>
              </a:solidFill>
            </a:endParaRPr>
          </a:p>
          <a:p>
            <a:pPr>
              <a:buNone/>
            </a:pPr>
            <a:endParaRPr lang="da-DK" sz="2100" b="0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da-DK" sz="2100" b="0" dirty="0">
                <a:solidFill>
                  <a:schemeClr val="accent1"/>
                </a:solidFill>
              </a:rPr>
              <a:t>De støtteberettigede </a:t>
            </a:r>
            <a:r>
              <a:rPr lang="da-DK" sz="2100" b="0" dirty="0" smtClean="0">
                <a:solidFill>
                  <a:schemeClr val="accent1"/>
                </a:solidFill>
              </a:rPr>
              <a:t>afgrøder fremgår </a:t>
            </a:r>
            <a:r>
              <a:rPr lang="da-DK" sz="2100" b="0" dirty="0">
                <a:solidFill>
                  <a:schemeClr val="accent1"/>
                </a:solidFill>
              </a:rPr>
              <a:t>i bekendtgørelse om varieret </a:t>
            </a:r>
            <a:r>
              <a:rPr lang="da-DK" sz="2100" b="0" dirty="0" smtClean="0">
                <a:solidFill>
                  <a:schemeClr val="accent1"/>
                </a:solidFill>
              </a:rPr>
              <a:t>planteproduktion. Du kan også finde dem på vores hjemmeside </a:t>
            </a:r>
            <a:r>
              <a:rPr lang="da-DK" sz="2100" b="0" dirty="0" smtClean="0">
                <a:solidFill>
                  <a:schemeClr val="accent1"/>
                </a:solidFill>
                <a:hlinkClick r:id="rId3"/>
              </a:rPr>
              <a:t>her</a:t>
            </a:r>
            <a:r>
              <a:rPr lang="da-DK" sz="2100" b="0" dirty="0" smtClean="0">
                <a:solidFill>
                  <a:schemeClr val="accent1"/>
                </a:solidFill>
              </a:rPr>
              <a:t>.</a:t>
            </a:r>
            <a:endParaRPr lang="da-DK" sz="21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da-DK" sz="20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1"/>
              </a:solidFill>
            </a:endParaRPr>
          </a:p>
          <a:p>
            <a:pPr>
              <a:buNone/>
            </a:pPr>
            <a:endParaRPr lang="da-DK" sz="200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da-DK" sz="200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da-DK" sz="2000" dirty="0">
              <a:solidFill>
                <a:schemeClr val="accent1"/>
              </a:solidFill>
            </a:endParaRPr>
          </a:p>
          <a:p>
            <a:pPr>
              <a:buNone/>
            </a:pPr>
            <a:endParaRPr lang="da-DK" sz="200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da-DK" sz="2000" dirty="0">
              <a:solidFill>
                <a:schemeClr val="accent1"/>
              </a:solidFill>
            </a:endParaRPr>
          </a:p>
          <a:p>
            <a:pPr>
              <a:buNone/>
            </a:pPr>
            <a:endParaRPr lang="da-DK" sz="2000" dirty="0" smtClean="0">
              <a:solidFill>
                <a:schemeClr val="accent1"/>
              </a:solidFill>
            </a:endParaRPr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3084" y="5552249"/>
            <a:ext cx="1372328" cy="1376017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5. oktober 2022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 smtClean="0"/>
              <a:t>/ Ministeriet for Fødevarer, Landbrug og Fiskeri - Landbrugsstyrelsen / Landbrugsseminar 2023 Varieret planteproduktion</a:t>
            </a:r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7</a:t>
            </a:fld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6893" y="1511261"/>
            <a:ext cx="499915" cy="499915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6893" y="4007604"/>
            <a:ext cx="499915" cy="499915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6893" y="4828922"/>
            <a:ext cx="499915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63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966600" y="448482"/>
            <a:ext cx="10369151" cy="468312"/>
          </a:xfrm>
        </p:spPr>
        <p:txBody>
          <a:bodyPr/>
          <a:lstStyle/>
          <a:p>
            <a:r>
              <a:rPr lang="da-DK" sz="2800" dirty="0" smtClean="0"/>
              <a:t>Adgangskrav - Eksempel 100 ha </a:t>
            </a:r>
            <a:r>
              <a:rPr lang="da-DK" sz="2800" dirty="0" err="1" smtClean="0"/>
              <a:t>omdriftsareal</a:t>
            </a:r>
            <a:endParaRPr lang="da-DK" sz="2800" dirty="0"/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14"/>
          </p:nvPr>
        </p:nvSpPr>
        <p:spPr>
          <a:xfrm>
            <a:off x="7030516" y="3491077"/>
            <a:ext cx="3981035" cy="2151369"/>
          </a:xfrm>
        </p:spPr>
        <p:txBody>
          <a:bodyPr/>
          <a:lstStyle/>
          <a:p>
            <a:pPr>
              <a:buNone/>
            </a:pPr>
            <a:r>
              <a:rPr lang="da-DK" sz="2000" dirty="0" smtClean="0">
                <a:solidFill>
                  <a:schemeClr val="accent1"/>
                </a:solidFill>
              </a:rPr>
              <a:t>Tilskudsberettigede afgrøder:</a:t>
            </a:r>
          </a:p>
          <a:p>
            <a:pPr>
              <a:buNone/>
            </a:pPr>
            <a:r>
              <a:rPr lang="da-DK" sz="2000" b="0" dirty="0" smtClean="0">
                <a:solidFill>
                  <a:schemeClr val="accent1"/>
                </a:solidFill>
              </a:rPr>
              <a:t>Hestebønner: 20 ha = 	 20 pct.</a:t>
            </a:r>
          </a:p>
          <a:p>
            <a:pPr>
              <a:buNone/>
            </a:pPr>
            <a:r>
              <a:rPr lang="da-DK" sz="2000" dirty="0">
                <a:solidFill>
                  <a:schemeClr val="accent1"/>
                </a:solidFill>
              </a:rPr>
              <a:t>	</a:t>
            </a:r>
            <a:r>
              <a:rPr lang="da-DK" sz="2000" dirty="0" smtClean="0">
                <a:solidFill>
                  <a:schemeClr val="accent1"/>
                </a:solidFill>
              </a:rPr>
              <a:t>	         = 	 &gt;5 pct.</a:t>
            </a:r>
          </a:p>
          <a:p>
            <a:pPr>
              <a:buNone/>
            </a:pPr>
            <a:endParaRPr lang="da-DK" sz="2000" dirty="0">
              <a:solidFill>
                <a:schemeClr val="accent1"/>
              </a:solidFill>
            </a:endParaRPr>
          </a:p>
          <a:p>
            <a:pPr>
              <a:buNone/>
            </a:pPr>
            <a:endParaRPr lang="da-DK" sz="20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1"/>
              </a:solidFill>
            </a:endParaRPr>
          </a:p>
          <a:p>
            <a:pPr>
              <a:buNone/>
            </a:pPr>
            <a:endParaRPr lang="da-DK" sz="200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da-DK" sz="2000" dirty="0">
              <a:solidFill>
                <a:schemeClr val="accent1"/>
              </a:solidFill>
            </a:endParaRPr>
          </a:p>
          <a:p>
            <a:pPr>
              <a:buNone/>
            </a:pPr>
            <a:endParaRPr lang="da-DK" sz="200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da-DK" sz="2000" dirty="0">
              <a:solidFill>
                <a:schemeClr val="accent1"/>
              </a:solidFill>
            </a:endParaRPr>
          </a:p>
          <a:p>
            <a:pPr>
              <a:buNone/>
            </a:pPr>
            <a:endParaRPr lang="da-DK" sz="2000" dirty="0" smtClean="0">
              <a:solidFill>
                <a:schemeClr val="accent1"/>
              </a:solidFill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5. oktober 2022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/ Ministeriet for Fødevarer, Landbrug og Fiskeri - Landbrugsstyrelsen / Bioordninger del 2</a:t>
            </a:r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1"/>
          </p:nvPr>
        </p:nvSpPr>
        <p:spPr>
          <a:xfrm>
            <a:off x="837828" y="6398799"/>
            <a:ext cx="298800" cy="201461"/>
          </a:xfrm>
        </p:spPr>
        <p:txBody>
          <a:bodyPr/>
          <a:lstStyle/>
          <a:p>
            <a:fld id="{667EC89C-17A0-4E64-A6D2-B825673CEEDF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3" name="Rektangel 2"/>
          <p:cNvSpPr/>
          <p:nvPr/>
        </p:nvSpPr>
        <p:spPr>
          <a:xfrm>
            <a:off x="1629916" y="1222146"/>
            <a:ext cx="8933168" cy="191882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 smtClean="0"/>
          </a:p>
        </p:txBody>
      </p:sp>
      <p:sp>
        <p:nvSpPr>
          <p:cNvPr id="8" name="Rektangel 7"/>
          <p:cNvSpPr/>
          <p:nvPr/>
        </p:nvSpPr>
        <p:spPr>
          <a:xfrm>
            <a:off x="1701924" y="1292309"/>
            <a:ext cx="1872208" cy="170464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dirty="0" smtClean="0"/>
              <a:t>Vårbyg, helsæd 20 ha</a:t>
            </a:r>
          </a:p>
        </p:txBody>
      </p:sp>
      <p:sp>
        <p:nvSpPr>
          <p:cNvPr id="11" name="Rektangel 10"/>
          <p:cNvSpPr/>
          <p:nvPr/>
        </p:nvSpPr>
        <p:spPr>
          <a:xfrm>
            <a:off x="3646140" y="1301556"/>
            <a:ext cx="3154259" cy="170464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dirty="0" smtClean="0"/>
              <a:t>Vårbyg, modenhed 45 ha</a:t>
            </a:r>
          </a:p>
        </p:txBody>
      </p:sp>
      <p:sp>
        <p:nvSpPr>
          <p:cNvPr id="13" name="Rektangel 12"/>
          <p:cNvSpPr/>
          <p:nvPr/>
        </p:nvSpPr>
        <p:spPr>
          <a:xfrm>
            <a:off x="8558001" y="1301556"/>
            <a:ext cx="1856891" cy="170464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dirty="0" smtClean="0"/>
              <a:t>Hestebønner 20 ha </a:t>
            </a:r>
          </a:p>
        </p:txBody>
      </p:sp>
      <p:sp>
        <p:nvSpPr>
          <p:cNvPr id="14" name="Rektangel 13"/>
          <p:cNvSpPr/>
          <p:nvPr/>
        </p:nvSpPr>
        <p:spPr>
          <a:xfrm>
            <a:off x="7862152" y="1292307"/>
            <a:ext cx="594616" cy="1704643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sz="1600" dirty="0" smtClean="0"/>
              <a:t>Brak 4 ha </a:t>
            </a:r>
          </a:p>
        </p:txBody>
      </p:sp>
      <p:sp>
        <p:nvSpPr>
          <p:cNvPr id="15" name="Pladsholder til indhold 8"/>
          <p:cNvSpPr txBox="1">
            <a:spLocks/>
          </p:cNvSpPr>
          <p:nvPr/>
        </p:nvSpPr>
        <p:spPr>
          <a:xfrm>
            <a:off x="808771" y="3555665"/>
            <a:ext cx="5904655" cy="2843135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da-DK" sz="2000" dirty="0" smtClean="0">
                <a:solidFill>
                  <a:schemeClr val="accent1"/>
                </a:solidFill>
              </a:rPr>
              <a:t>Afgrødediversificering &gt; 30 ha </a:t>
            </a:r>
            <a:r>
              <a:rPr lang="da-DK" sz="2000" dirty="0" err="1" smtClean="0">
                <a:solidFill>
                  <a:schemeClr val="accent1"/>
                </a:solidFill>
              </a:rPr>
              <a:t>omdriftsareal</a:t>
            </a:r>
            <a:r>
              <a:rPr lang="da-DK" sz="2000" dirty="0" smtClean="0">
                <a:solidFill>
                  <a:schemeClr val="accent1"/>
                </a:solidFill>
              </a:rPr>
              <a:t>:</a:t>
            </a:r>
          </a:p>
          <a:p>
            <a:pPr>
              <a:buFont typeface="Arial" panose="020B0604020202020204" pitchFamily="34" charset="0"/>
              <a:buNone/>
            </a:pPr>
            <a:r>
              <a:rPr lang="da-DK" sz="2000" b="0" dirty="0" smtClean="0">
                <a:solidFill>
                  <a:schemeClr val="accent1"/>
                </a:solidFill>
              </a:rPr>
              <a:t>1. Afgrødekategori Vårbyg: 65 ha</a:t>
            </a:r>
          </a:p>
          <a:p>
            <a:pPr>
              <a:buNone/>
            </a:pPr>
            <a:r>
              <a:rPr lang="da-DK" sz="2000" b="0" dirty="0" smtClean="0">
                <a:solidFill>
                  <a:schemeClr val="accent1"/>
                </a:solidFill>
              </a:rPr>
              <a:t>2</a:t>
            </a:r>
            <a:r>
              <a:rPr lang="da-DK" sz="2000" b="0" dirty="0">
                <a:solidFill>
                  <a:schemeClr val="accent1"/>
                </a:solidFill>
              </a:rPr>
              <a:t>.</a:t>
            </a:r>
            <a:r>
              <a:rPr lang="da-DK" sz="2000" b="0" dirty="0" smtClean="0">
                <a:solidFill>
                  <a:schemeClr val="accent1"/>
                </a:solidFill>
              </a:rPr>
              <a:t> </a:t>
            </a:r>
            <a:r>
              <a:rPr lang="da-DK" sz="2000" b="0" dirty="0">
                <a:solidFill>
                  <a:schemeClr val="accent1"/>
                </a:solidFill>
              </a:rPr>
              <a:t>Afgrødekategori </a:t>
            </a:r>
            <a:r>
              <a:rPr lang="da-DK" sz="2000" b="0" dirty="0" smtClean="0">
                <a:solidFill>
                  <a:schemeClr val="accent1"/>
                </a:solidFill>
              </a:rPr>
              <a:t>Hestebønner: 20 ha</a:t>
            </a:r>
          </a:p>
          <a:p>
            <a:pPr>
              <a:buNone/>
            </a:pPr>
            <a:r>
              <a:rPr lang="da-DK" sz="2000" b="0" dirty="0">
                <a:solidFill>
                  <a:schemeClr val="accent1"/>
                </a:solidFill>
              </a:rPr>
              <a:t>3</a:t>
            </a:r>
            <a:r>
              <a:rPr lang="da-DK" sz="2000" b="0" dirty="0" smtClean="0">
                <a:solidFill>
                  <a:schemeClr val="accent1"/>
                </a:solidFill>
              </a:rPr>
              <a:t>. Afgrødekategori </a:t>
            </a:r>
            <a:r>
              <a:rPr lang="da-DK" sz="2000" b="0" dirty="0">
                <a:solidFill>
                  <a:schemeClr val="accent1"/>
                </a:solidFill>
              </a:rPr>
              <a:t>Græs i omdrift:11 ha</a:t>
            </a:r>
          </a:p>
          <a:p>
            <a:pPr>
              <a:buFont typeface="Arial" panose="020B0604020202020204" pitchFamily="34" charset="0"/>
              <a:buNone/>
            </a:pPr>
            <a:r>
              <a:rPr lang="da-DK" sz="2000" b="0" dirty="0" smtClean="0">
                <a:solidFill>
                  <a:schemeClr val="accent1"/>
                </a:solidFill>
              </a:rPr>
              <a:t>4. Afgrødekategori Brak: 4 ha</a:t>
            </a:r>
          </a:p>
          <a:p>
            <a:pPr>
              <a:buFont typeface="Arial" panose="020B0604020202020204" pitchFamily="34" charset="0"/>
              <a:buNone/>
            </a:pPr>
            <a:endParaRPr lang="da-DK" sz="2000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sz="2000" dirty="0" smtClean="0">
                <a:solidFill>
                  <a:schemeClr val="accent1"/>
                </a:solidFill>
              </a:rPr>
              <a:t>Fire afgrødekategorier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sz="2000" dirty="0" smtClean="0">
                <a:solidFill>
                  <a:schemeClr val="accent1"/>
                </a:solidFill>
              </a:rPr>
              <a:t>Den største afgrødekategori: 65 ha =  &lt;70 pct.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sz="2000" dirty="0" smtClean="0">
                <a:solidFill>
                  <a:schemeClr val="accent1"/>
                </a:solidFill>
              </a:rPr>
              <a:t>To største afgrødekategorier: 85 ha = &lt;90 pct.</a:t>
            </a:r>
            <a:endParaRPr lang="da-DK" sz="2000" dirty="0" smtClean="0"/>
          </a:p>
          <a:p>
            <a:pPr>
              <a:buFont typeface="Arial" panose="020B0604020202020204" pitchFamily="34" charset="0"/>
              <a:buNone/>
            </a:pPr>
            <a:endParaRPr lang="da-DK" sz="2000" dirty="0" smtClean="0"/>
          </a:p>
          <a:p>
            <a:pPr>
              <a:buFont typeface="Arial" panose="020B0604020202020204" pitchFamily="34" charset="0"/>
              <a:buNone/>
            </a:pPr>
            <a:endParaRPr lang="da-DK" sz="2000" dirty="0" smtClean="0"/>
          </a:p>
          <a:p>
            <a:pPr>
              <a:buFont typeface="Arial" panose="020B0604020202020204" pitchFamily="34" charset="0"/>
              <a:buNone/>
            </a:pPr>
            <a:endParaRPr lang="da-DK" sz="2000" dirty="0" smtClean="0"/>
          </a:p>
          <a:p>
            <a:pPr>
              <a:buFont typeface="Arial" panose="020B0604020202020204" pitchFamily="34" charset="0"/>
              <a:buNone/>
            </a:pPr>
            <a:endParaRPr lang="da-DK" sz="2000" dirty="0" smtClean="0"/>
          </a:p>
          <a:p>
            <a:pPr>
              <a:buFont typeface="Arial" panose="020B0604020202020204" pitchFamily="34" charset="0"/>
              <a:buNone/>
            </a:pPr>
            <a:endParaRPr lang="da-DK" sz="2000" dirty="0" smtClean="0"/>
          </a:p>
          <a:p>
            <a:pPr>
              <a:buFont typeface="Arial" panose="020B0604020202020204" pitchFamily="34" charset="0"/>
              <a:buNone/>
            </a:pPr>
            <a:endParaRPr lang="da-DK" sz="2000" dirty="0" smtClean="0"/>
          </a:p>
        </p:txBody>
      </p:sp>
      <p:sp>
        <p:nvSpPr>
          <p:cNvPr id="16" name="Rektangel 15"/>
          <p:cNvSpPr/>
          <p:nvPr/>
        </p:nvSpPr>
        <p:spPr>
          <a:xfrm>
            <a:off x="6901632" y="1301556"/>
            <a:ext cx="855743" cy="1704643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sz="1600" dirty="0" smtClean="0"/>
              <a:t>Græs i omdrift11 ha </a:t>
            </a:r>
          </a:p>
        </p:txBody>
      </p:sp>
      <p:pic>
        <p:nvPicPr>
          <p:cNvPr id="17" name="Billed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3084" y="5552249"/>
            <a:ext cx="1372328" cy="1376017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621804" y="6264031"/>
            <a:ext cx="4601465" cy="336229"/>
          </a:xfrm>
          <a:prstGeom prst="rect">
            <a:avLst/>
          </a:prstGeom>
          <a:solidFill>
            <a:srgbClr val="CCE4E7"/>
          </a:solidFill>
          <a:ln w="9525">
            <a:solidFill>
              <a:srgbClr val="CCE4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 smtClean="0">
              <a:solidFill>
                <a:srgbClr val="CCE4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09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-24244" y="0"/>
            <a:ext cx="4512951" cy="68580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621804" y="1274733"/>
            <a:ext cx="10886431" cy="468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>
                <a:solidFill>
                  <a:srgbClr val="003127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a-DK" sz="4000" dirty="0">
              <a:solidFill>
                <a:schemeClr val="bg1"/>
              </a:solidFill>
            </a:endParaRPr>
          </a:p>
        </p:txBody>
      </p:sp>
      <p:sp>
        <p:nvSpPr>
          <p:cNvPr id="9" name="Pladsholder til indhold 2"/>
          <p:cNvSpPr txBox="1">
            <a:spLocks/>
          </p:cNvSpPr>
          <p:nvPr/>
        </p:nvSpPr>
        <p:spPr>
          <a:xfrm>
            <a:off x="632019" y="3781345"/>
            <a:ext cx="3422676" cy="259700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1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91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>
              <a:solidFill>
                <a:schemeClr val="accent2"/>
              </a:solidFill>
            </a:endParaRPr>
          </a:p>
        </p:txBody>
      </p:sp>
      <p:sp>
        <p:nvSpPr>
          <p:cNvPr id="14" name="Tekstfelt 13"/>
          <p:cNvSpPr txBox="1"/>
          <p:nvPr/>
        </p:nvSpPr>
        <p:spPr>
          <a:xfrm>
            <a:off x="6434138" y="751661"/>
            <a:ext cx="484485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dirty="0" smtClean="0">
                <a:solidFill>
                  <a:schemeClr val="accent1"/>
                </a:solidFill>
              </a:rPr>
              <a:t>Kravene til antal afgrødekategorier og maksimumstørrelser for største og to største afgrødekategori </a:t>
            </a:r>
            <a:r>
              <a:rPr lang="da-DK" sz="2000" dirty="0">
                <a:solidFill>
                  <a:schemeClr val="accent1"/>
                </a:solidFill>
              </a:rPr>
              <a:t>skal </a:t>
            </a:r>
            <a:r>
              <a:rPr lang="da-DK" sz="2000" dirty="0" smtClean="0">
                <a:solidFill>
                  <a:schemeClr val="accent1"/>
                </a:solidFill>
              </a:rPr>
              <a:t>opfyldes mellem </a:t>
            </a:r>
            <a:r>
              <a:rPr lang="da-DK" sz="2000" dirty="0">
                <a:solidFill>
                  <a:schemeClr val="accent1"/>
                </a:solidFill>
              </a:rPr>
              <a:t>den 15. maj og den 25. juli  </a:t>
            </a:r>
          </a:p>
        </p:txBody>
      </p:sp>
      <p:pic>
        <p:nvPicPr>
          <p:cNvPr id="30" name="Billed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00" y="535324"/>
            <a:ext cx="1566457" cy="1566457"/>
          </a:xfrm>
          <a:prstGeom prst="rect">
            <a:avLst/>
          </a:prstGeom>
        </p:spPr>
      </p:pic>
      <p:sp>
        <p:nvSpPr>
          <p:cNvPr id="21" name="Tekstfelt 20"/>
          <p:cNvSpPr txBox="1"/>
          <p:nvPr/>
        </p:nvSpPr>
        <p:spPr>
          <a:xfrm>
            <a:off x="6404077" y="2601478"/>
            <a:ext cx="5074097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dirty="0" smtClean="0">
                <a:solidFill>
                  <a:schemeClr val="accent1"/>
                </a:solidFill>
              </a:rPr>
              <a:t>Det </a:t>
            </a:r>
            <a:r>
              <a:rPr lang="da-DK" sz="2000" dirty="0">
                <a:solidFill>
                  <a:schemeClr val="accent1"/>
                </a:solidFill>
              </a:rPr>
              <a:t>ansøgte </a:t>
            </a:r>
            <a:r>
              <a:rPr lang="da-DK" sz="2000" dirty="0" smtClean="0">
                <a:solidFill>
                  <a:schemeClr val="accent1"/>
                </a:solidFill>
              </a:rPr>
              <a:t>areal skal være </a:t>
            </a:r>
            <a:r>
              <a:rPr lang="da-DK" sz="2000" dirty="0">
                <a:solidFill>
                  <a:schemeClr val="accent1"/>
                </a:solidFill>
              </a:rPr>
              <a:t>dyrket </a:t>
            </a:r>
            <a:r>
              <a:rPr lang="da-DK" sz="2000" dirty="0" smtClean="0">
                <a:solidFill>
                  <a:schemeClr val="accent1"/>
                </a:solidFill>
              </a:rPr>
              <a:t>med de </a:t>
            </a:r>
            <a:r>
              <a:rPr lang="da-DK" sz="2000" dirty="0">
                <a:solidFill>
                  <a:schemeClr val="accent1"/>
                </a:solidFill>
              </a:rPr>
              <a:t>tilskudsberettigede </a:t>
            </a:r>
            <a:r>
              <a:rPr lang="da-DK" sz="2000" dirty="0" smtClean="0">
                <a:solidFill>
                  <a:schemeClr val="accent1"/>
                </a:solidFill>
              </a:rPr>
              <a:t>afgrøder mellem </a:t>
            </a:r>
            <a:r>
              <a:rPr lang="da-DK" sz="2000" dirty="0">
                <a:solidFill>
                  <a:schemeClr val="accent1"/>
                </a:solidFill>
              </a:rPr>
              <a:t>den 15. maj og den 25. </a:t>
            </a:r>
            <a:r>
              <a:rPr lang="da-DK" sz="2000" dirty="0" smtClean="0">
                <a:solidFill>
                  <a:schemeClr val="accent1"/>
                </a:solidFill>
              </a:rPr>
              <a:t>juli</a:t>
            </a:r>
            <a:endParaRPr lang="da-DK" sz="2000" dirty="0">
              <a:solidFill>
                <a:schemeClr val="accent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6"/>
          </p:nvPr>
        </p:nvSpPr>
        <p:spPr>
          <a:xfrm>
            <a:off x="-145359" y="3872959"/>
            <a:ext cx="4647637" cy="1897062"/>
          </a:xfrm>
        </p:spPr>
        <p:txBody>
          <a:bodyPr/>
          <a:lstStyle/>
          <a:p>
            <a:pPr algn="ctr"/>
            <a:r>
              <a:rPr lang="da-DK" sz="4000" dirty="0"/>
              <a:t>Forpligtelser i ansøgningsåret</a:t>
            </a:r>
          </a:p>
          <a:p>
            <a:pPr algn="ctr"/>
            <a:endParaRPr lang="da-DK" sz="4000" dirty="0"/>
          </a:p>
        </p:txBody>
      </p:sp>
      <p:pic>
        <p:nvPicPr>
          <p:cNvPr id="26" name="Billed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299" y="2291882"/>
            <a:ext cx="1566457" cy="1566457"/>
          </a:xfrm>
          <a:prstGeom prst="rect">
            <a:avLst/>
          </a:prstGeom>
        </p:spPr>
      </p:pic>
      <p:sp>
        <p:nvSpPr>
          <p:cNvPr id="15" name="Tekstfelt 14"/>
          <p:cNvSpPr txBox="1"/>
          <p:nvPr/>
        </p:nvSpPr>
        <p:spPr>
          <a:xfrm>
            <a:off x="6438678" y="4243082"/>
            <a:ext cx="4984326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dirty="0">
                <a:solidFill>
                  <a:schemeClr val="accent1"/>
                </a:solidFill>
              </a:rPr>
              <a:t>Der skal dyrkes mindst 5 pct. af bedriftens </a:t>
            </a:r>
            <a:r>
              <a:rPr lang="da-DK" sz="2000" dirty="0" err="1">
                <a:solidFill>
                  <a:schemeClr val="accent1"/>
                </a:solidFill>
              </a:rPr>
              <a:t>omdriftsareal</a:t>
            </a:r>
            <a:r>
              <a:rPr lang="da-DK" sz="2000" dirty="0">
                <a:solidFill>
                  <a:schemeClr val="accent1"/>
                </a:solidFill>
              </a:rPr>
              <a:t> med tilskudsberettigede afgrøder </a:t>
            </a:r>
            <a:r>
              <a:rPr lang="da-DK" sz="2000" dirty="0" smtClean="0">
                <a:solidFill>
                  <a:schemeClr val="accent1"/>
                </a:solidFill>
              </a:rPr>
              <a:t>mellem </a:t>
            </a:r>
            <a:r>
              <a:rPr lang="da-DK" sz="2000" dirty="0">
                <a:solidFill>
                  <a:schemeClr val="accent1"/>
                </a:solidFill>
              </a:rPr>
              <a:t>den 15. maj og den 25. juli</a:t>
            </a:r>
          </a:p>
        </p:txBody>
      </p:sp>
      <p:pic>
        <p:nvPicPr>
          <p:cNvPr id="17" name="Billed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298" y="4024505"/>
            <a:ext cx="1566457" cy="1566457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5. oktober 2022</a:t>
            </a:r>
            <a:endParaRPr lang="da-DK" dirty="0"/>
          </a:p>
        </p:txBody>
      </p:sp>
      <p:pic>
        <p:nvPicPr>
          <p:cNvPr id="18" name="Pladsholder til indhold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198" y="1570484"/>
            <a:ext cx="932804" cy="932804"/>
          </a:xfrm>
          <a:prstGeom prst="rect">
            <a:avLst/>
          </a:prstGeom>
        </p:spPr>
      </p:pic>
      <p:pic>
        <p:nvPicPr>
          <p:cNvPr id="19" name="Pladsholder til billede 9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1" t="4228" r="3565" b="-784"/>
          <a:stretch/>
        </p:blipFill>
        <p:spPr>
          <a:xfrm>
            <a:off x="-53790" y="-6606"/>
            <a:ext cx="4542497" cy="31796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676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5" grpId="0"/>
    </p:bldLst>
  </p:timing>
</p:sld>
</file>

<file path=ppt/theme/theme1.xml><?xml version="1.0" encoding="utf-8"?>
<a:theme xmlns:a="http://schemas.openxmlformats.org/drawingml/2006/main" name="NaturErhvervstyrelsen PowerPoint Skabelon 16:9">
  <a:themeElements>
    <a:clrScheme name="Landbrugsstyrelsen">
      <a:dk1>
        <a:srgbClr val="000000"/>
      </a:dk1>
      <a:lt1>
        <a:sysClr val="window" lastClr="FFFFFF"/>
      </a:lt1>
      <a:dk2>
        <a:srgbClr val="CCE4E7"/>
      </a:dk2>
      <a:lt2>
        <a:srgbClr val="E5F1F3"/>
      </a:lt2>
      <a:accent1>
        <a:srgbClr val="007885"/>
      </a:accent1>
      <a:accent2>
        <a:srgbClr val="007A6C"/>
      </a:accent2>
      <a:accent3>
        <a:srgbClr val="00587A"/>
      </a:accent3>
      <a:accent4>
        <a:srgbClr val="5C82A5"/>
      </a:accent4>
      <a:accent5>
        <a:srgbClr val="E5C54E"/>
      </a:accent5>
      <a:accent6>
        <a:srgbClr val="A7C671"/>
      </a:accent6>
      <a:hlink>
        <a:srgbClr val="0000FF"/>
      </a:hlink>
      <a:folHlink>
        <a:srgbClr val="800080"/>
      </a:folHlink>
    </a:clrScheme>
    <a:fontScheme name="Miljø og Fødevareminister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andbrugsstyrelsen PowerPoint Skabelon 16_9.potx" id="{6CDDCE40-7E29-4C3D-91D3-828D5B1753E8}" vid="{5972286F-6125-48A1-9990-C8E4FB55BC1D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11513</TotalTime>
  <Words>845</Words>
  <Application>Microsoft Office PowerPoint</Application>
  <PresentationFormat>Brugerdefineret</PresentationFormat>
  <Paragraphs>194</Paragraphs>
  <Slides>12</Slides>
  <Notes>12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Wingdings</vt:lpstr>
      <vt:lpstr>NaturErhvervstyrelsen PowerPoint Skabelon 16:9</vt:lpstr>
      <vt:lpstr>PowerPoint-præsentation</vt:lpstr>
      <vt:lpstr>Kort om Varieret planteproduktion Varieret planteproduktion  </vt:lpstr>
      <vt:lpstr>PowerPoint-præsentation</vt:lpstr>
      <vt:lpstr>Adgangskrav – grundlæggende</vt:lpstr>
      <vt:lpstr>Adgangskrav – øget afgrødediversificering</vt:lpstr>
      <vt:lpstr>Adgangskrav – ansøge med tilskudsberettigede afgrøder  på mindst 5 pct. af omdriftsarealet </vt:lpstr>
      <vt:lpstr>Adgangskrav – omdriftsafgrøder, der kan opnå tilskud</vt:lpstr>
      <vt:lpstr>Adgangskrav - Eksempel 100 ha omdriftsareal</vt:lpstr>
      <vt:lpstr>PowerPoint-præsentation</vt:lpstr>
      <vt:lpstr>Sådan søger du – vi fratrækker automatisk visse arealer</vt:lpstr>
      <vt:lpstr>Kontrol</vt:lpstr>
      <vt:lpstr>Opsamling – Bio-ordningen Varieret planteproduktion</vt:lpstr>
    </vt:vector>
  </TitlesOfParts>
  <Company>NaturErhvervstyrelsen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 – Siden skal slettes</dc:title>
  <dc:creator>Ditte Dyrby (LFST)</dc:creator>
  <cp:lastModifiedBy>Heidi Majgaard Bechmann Pedersen (LBST)</cp:lastModifiedBy>
  <cp:revision>278</cp:revision>
  <cp:lastPrinted>2023-01-16T09:52:17Z</cp:lastPrinted>
  <dcterms:created xsi:type="dcterms:W3CDTF">2021-10-28T13:19:52Z</dcterms:created>
  <dcterms:modified xsi:type="dcterms:W3CDTF">2023-01-23T14:34:23Z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www.skabelondesign.dk</vt:lpwstr>
  </property>
</Properties>
</file>