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9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1.xml" ContentType="application/vnd.openxmlformats-officedocument.drawingml.chartshapes+xml"/>
  <Override PartName="/ppt/notesSlides/notesSlide2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75" r:id="rId2"/>
  </p:sldMasterIdLst>
  <p:notesMasterIdLst>
    <p:notesMasterId r:id="rId24"/>
  </p:notesMasterIdLst>
  <p:sldIdLst>
    <p:sldId id="396" r:id="rId3"/>
    <p:sldId id="405" r:id="rId4"/>
    <p:sldId id="402" r:id="rId5"/>
    <p:sldId id="406" r:id="rId6"/>
    <p:sldId id="434" r:id="rId7"/>
    <p:sldId id="420" r:id="rId8"/>
    <p:sldId id="413" r:id="rId9"/>
    <p:sldId id="415" r:id="rId10"/>
    <p:sldId id="424" r:id="rId11"/>
    <p:sldId id="432" r:id="rId12"/>
    <p:sldId id="423" r:id="rId13"/>
    <p:sldId id="427" r:id="rId14"/>
    <p:sldId id="426" r:id="rId15"/>
    <p:sldId id="419" r:id="rId16"/>
    <p:sldId id="429" r:id="rId17"/>
    <p:sldId id="430" r:id="rId18"/>
    <p:sldId id="431" r:id="rId19"/>
    <p:sldId id="421" r:id="rId20"/>
    <p:sldId id="422" r:id="rId21"/>
    <p:sldId id="408" r:id="rId22"/>
    <p:sldId id="435" r:id="rId23"/>
  </p:sldIdLst>
  <p:sldSz cx="12188825" cy="6858000"/>
  <p:notesSz cx="6805613" cy="99441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1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llemlayout 2 - Markering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llemlayout 4 - Markering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84E427A-3D55-4303-BF80-6455036E1DE7}" styleName="Tema til typografi 1 - Markering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C083E6E3-FA7D-4D7B-A595-EF9225AFEA82}" styleName="Lyst layout 1 - Markering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llemlayout 4 - Markering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9012ECD-51FC-41F1-AA8D-1B2483CD663E}" styleName="Lyst layout 2 - Markering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505E3EF-67EA-436B-97B2-0124C06EBD24}" styleName="Mellemlayout 4 - Markering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912C8C85-51F0-491E-9774-3900AFEF0FD7}" styleName="Lyst layout 2 - Markering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8B1032C-EA38-4F05-BA0D-38AFFFC7BED3}" styleName="Lyst layout 3 - Markering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8FB837D-C827-4EFA-A057-4D05807E0F7C}" styleName="Tema til typografi 1 - Markering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940675A-B579-460E-94D1-54222C63F5DA}" styleName="Ingen typografi, tabelgit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4B1156A-380E-4F78-BDF5-A606A8083BF9}" styleName="Mellemlayout 4 - Markering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8A107856-5554-42FB-B03E-39F5DBC370BA}" styleName="Mellemlayout 4 - Markering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53280" autoAdjust="0"/>
  </p:normalViewPr>
  <p:slideViewPr>
    <p:cSldViewPr showGuides="1">
      <p:cViewPr varScale="1">
        <p:scale>
          <a:sx n="62" d="100"/>
          <a:sy n="62" d="100"/>
        </p:scale>
        <p:origin x="2418" y="42"/>
      </p:cViewPr>
      <p:guideLst>
        <p:guide orient="horz" pos="2160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regneark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regneark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regneark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regneark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regneark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regneark6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407337333730808E-2"/>
          <c:y val="2.5716783937081409E-2"/>
          <c:w val="0.98359266266626921"/>
          <c:h val="0.7931183602148256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Almindelige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'Ark1'!$A$2:$A$5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'Ark1'!$B$2:$B$5</c:f>
              <c:numCache>
                <c:formatCode>General</c:formatCode>
                <c:ptCount val="4"/>
                <c:pt idx="0">
                  <c:v>1554</c:v>
                </c:pt>
                <c:pt idx="1">
                  <c:v>1119</c:v>
                </c:pt>
                <c:pt idx="2">
                  <c:v>1124</c:v>
                </c:pt>
                <c:pt idx="3">
                  <c:v>2093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234-43B0-B188-C2475BF78174}"/>
            </c:ext>
          </c:extLst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Efterkontrol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'Ark1'!$A$2:$A$5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'Ark1'!$C$2:$C$5</c:f>
              <c:numCache>
                <c:formatCode>General</c:formatCode>
                <c:ptCount val="4"/>
                <c:pt idx="0">
                  <c:v>443</c:v>
                </c:pt>
                <c:pt idx="1">
                  <c:v>329</c:v>
                </c:pt>
                <c:pt idx="2">
                  <c:v>357</c:v>
                </c:pt>
                <c:pt idx="3">
                  <c:v>835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234-43B0-B188-C2475BF7817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525838200"/>
        <c:axId val="525837808"/>
        <c:extLst>
          <c:ext xmlns:c15="http://schemas.microsoft.com/office/drawing/2012/chart" uri="{02D57815-91ED-43cb-92C2-25804820EDAC}">
            <c15:filteredBar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'Ark1'!#REF!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da-DK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'Ark1'!$A$2:$A$5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'Ark1'!#REF!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1</c:v>
                      </c:pt>
                    </c:numCache>
                  </c:numRef>
                </c:val>
                <c:extLst xmlns:c16r2="http://schemas.microsoft.com/office/drawing/2015/06/chart">
                  <c:ext xmlns:c16="http://schemas.microsoft.com/office/drawing/2014/chart" uri="{C3380CC4-5D6E-409C-BE32-E72D297353CC}">
                    <c16:uniqueId val="{00000002-A234-43B0-B188-C2475BF78174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'Ark1'!#REF!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da-DK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'Ark1'!$A$2:$A$5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'Ark1'!#REF!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1</c:v>
                      </c:pt>
                    </c:numCache>
                  </c:numRef>
                </c:val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03-A234-43B0-B188-C2475BF78174}"/>
                  </c:ext>
                </c:extLst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'Ark1'!#REF!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:tx>
                <c:spPr>
                  <a:solidFill>
                    <a:schemeClr val="accent5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da-DK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'Ark1'!$A$2:$A$5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'Ark1'!#REF!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1</c:v>
                      </c:pt>
                    </c:numCache>
                  </c:numRef>
                </c:val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04-A234-43B0-B188-C2475BF78174}"/>
                  </c:ext>
                </c:extLst>
              </c15:ser>
            </c15:filteredBarSeries>
            <c15:filteredBa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'Ark1'!#REF!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:tx>
                <c:spPr>
                  <a:solidFill>
                    <a:schemeClr val="accent6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da-DK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'Ark1'!$A$2:$A$5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'Ark1'!#REF!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1</c:v>
                      </c:pt>
                    </c:numCache>
                  </c:numRef>
                </c:val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05-A234-43B0-B188-C2475BF78174}"/>
                  </c:ext>
                </c:extLst>
              </c15:ser>
            </c15:filteredBarSeries>
            <c15:filteredBa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'Ark1'!$B$2:$B$5</c15:sqref>
                        </c15:formulaRef>
                      </c:ext>
                    </c:extLst>
                    <c:strCache>
                      <c:ptCount val="4"/>
                      <c:pt idx="0">
                        <c:v>1554</c:v>
                      </c:pt>
                      <c:pt idx="1">
                        <c:v>1119</c:v>
                      </c:pt>
                      <c:pt idx="2">
                        <c:v>1124</c:v>
                      </c:pt>
                      <c:pt idx="3">
                        <c:v>2093</c:v>
                      </c:pt>
                    </c:strCache>
                  </c:strRef>
                </c:tx>
                <c:spPr>
                  <a:solidFill>
                    <a:schemeClr val="accent1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da-DK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'Ark1'!$B$2:$B$5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1554</c:v>
                      </c:pt>
                      <c:pt idx="1">
                        <c:v>1119</c:v>
                      </c:pt>
                      <c:pt idx="2">
                        <c:v>1124</c:v>
                      </c:pt>
                      <c:pt idx="3">
                        <c:v>2093</c:v>
                      </c:pt>
                    </c:numCache>
                  </c:numRef>
                </c:val>
              </c15:ser>
            </c15:filteredBarSeries>
          </c:ext>
        </c:extLst>
      </c:barChart>
      <c:catAx>
        <c:axId val="5258382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cap="all" spc="120" normalizeH="0" baseline="0">
                <a:solidFill>
                  <a:srgbClr val="003127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525837808"/>
        <c:crosses val="autoZero"/>
        <c:auto val="1"/>
        <c:lblAlgn val="ctr"/>
        <c:lblOffset val="100"/>
        <c:noMultiLvlLbl val="0"/>
      </c:catAx>
      <c:valAx>
        <c:axId val="525837808"/>
        <c:scaling>
          <c:orientation val="minMax"/>
        </c:scaling>
        <c:delete val="1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cap="all" baseline="0">
                    <a:solidFill>
                      <a:srgbClr val="003127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a-DK" sz="2000" b="1" i="0" baseline="0" dirty="0">
                    <a:solidFill>
                      <a:srgbClr val="003127"/>
                    </a:solidFill>
                  </a:rPr>
                  <a:t>Antal kontrolbesøg</a:t>
                </a:r>
              </a:p>
            </c:rich>
          </c:tx>
          <c:layout>
            <c:manualLayout>
              <c:xMode val="edge"/>
              <c:yMode val="edge"/>
              <c:x val="1.3575337461871688E-2"/>
              <c:y val="0.2436298684684400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cap="all" baseline="0">
                  <a:solidFill>
                    <a:srgbClr val="003127"/>
                  </a:solidFill>
                  <a:latin typeface="+mn-lt"/>
                  <a:ea typeface="+mn-ea"/>
                  <a:cs typeface="+mn-cs"/>
                </a:defRPr>
              </a:pPr>
              <a:endParaRPr lang="da-DK"/>
            </a:p>
          </c:txPr>
        </c:title>
        <c:numFmt formatCode="General" sourceLinked="1"/>
        <c:majorTickMark val="none"/>
        <c:minorTickMark val="none"/>
        <c:tickLblPos val="nextTo"/>
        <c:crossAx val="525838200"/>
        <c:crossesAt val="1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061451701693006"/>
          <c:y val="2.1433144691991576E-2"/>
          <c:w val="0.58223523580825165"/>
          <c:h val="9.84096346534185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rgbClr val="003127"/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6743297784431092E-2"/>
          <c:y val="2.5716671831660109E-2"/>
          <c:w val="0.92325670221556888"/>
          <c:h val="0.8334313151048046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'Ark1'!$C$1</c:f>
              <c:strCache>
                <c:ptCount val="1"/>
                <c:pt idx="0">
                  <c:v>OK</c:v>
                </c:pt>
              </c:strCache>
            </c:strRef>
          </c:tx>
          <c:spPr>
            <a:solidFill>
              <a:schemeClr val="tx2">
                <a:lumMod val="50000"/>
              </a:schemeClr>
            </a:soli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'Ark1'!$A$2:$A$5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'Ark1'!$C$2:$C$5</c:f>
              <c:numCache>
                <c:formatCode>General</c:formatCode>
                <c:ptCount val="4"/>
                <c:pt idx="0">
                  <c:v>734</c:v>
                </c:pt>
                <c:pt idx="1">
                  <c:v>681</c:v>
                </c:pt>
                <c:pt idx="2">
                  <c:v>620</c:v>
                </c:pt>
                <c:pt idx="3">
                  <c:v>974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234-43B0-B188-C2475BF78174}"/>
            </c:ext>
          </c:extLst>
        </c:ser>
        <c:ser>
          <c:idx val="1"/>
          <c:order val="1"/>
          <c:tx>
            <c:strRef>
              <c:f>'Ark1'!$B$1</c:f>
              <c:strCache>
                <c:ptCount val="1"/>
                <c:pt idx="0">
                  <c:v>Høring</c:v>
                </c:pt>
              </c:strCache>
            </c:strRef>
          </c:tx>
          <c:spPr>
            <a:solidFill>
              <a:schemeClr val="tx2">
                <a:lumMod val="10000"/>
              </a:schemeClr>
            </a:solidFill>
            <a:ln w="9525" cap="flat" cmpd="sng" algn="ctr">
              <a:solidFill>
                <a:schemeClr val="accent1">
                  <a:alpha val="6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9525" cap="flat" cmpd="sng" algn="ctr">
                <a:solidFill>
                  <a:schemeClr val="accent1">
                    <a:alpha val="6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dPt>
          <c:dPt>
            <c:idx val="1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9525" cap="flat" cmpd="sng" algn="ctr">
                <a:solidFill>
                  <a:schemeClr val="accent1">
                    <a:alpha val="6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dPt>
          <c:dPt>
            <c:idx val="2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9525" cap="flat" cmpd="sng" algn="ctr">
                <a:solidFill>
                  <a:schemeClr val="accent1">
                    <a:alpha val="6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dPt>
          <c:dPt>
            <c:idx val="3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9525" cap="flat" cmpd="sng" algn="ctr">
                <a:solidFill>
                  <a:schemeClr val="accent1">
                    <a:alpha val="6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'Ark1'!$A$2:$A$5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'Ark1'!$B$2:$B$5</c:f>
              <c:numCache>
                <c:formatCode>General</c:formatCode>
                <c:ptCount val="4"/>
                <c:pt idx="0">
                  <c:v>1236</c:v>
                </c:pt>
                <c:pt idx="1">
                  <c:v>764</c:v>
                </c:pt>
                <c:pt idx="2">
                  <c:v>862</c:v>
                </c:pt>
                <c:pt idx="3">
                  <c:v>1955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234-43B0-B188-C2475BF7817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525835456"/>
        <c:axId val="525840160"/>
        <c:extLst>
          <c:ext xmlns:c15="http://schemas.microsoft.com/office/drawing/2012/chart" uri="{02D57815-91ED-43cb-92C2-25804820EDAC}">
            <c15:filteredBar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'Ark1'!#REF!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:tx>
                <c:spPr>
                  <a:gradFill rotWithShape="1">
                    <a:gsLst>
                      <a:gs pos="0">
                        <a:schemeClr val="accent3">
                          <a:tint val="50000"/>
                          <a:satMod val="300000"/>
                        </a:schemeClr>
                      </a:gs>
                      <a:gs pos="35000">
                        <a:schemeClr val="accent3">
                          <a:tint val="37000"/>
                          <a:satMod val="300000"/>
                        </a:schemeClr>
                      </a:gs>
                      <a:gs pos="100000">
                        <a:schemeClr val="accent3">
                          <a:tint val="15000"/>
                          <a:satMod val="350000"/>
                        </a:scheme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chemeClr val="accent3">
                        <a:shade val="95000"/>
                      </a:schemeClr>
                    </a:solidFill>
                    <a:round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da-DK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'Ark1'!$A$2:$A$5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'Ark1'!#REF!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1</c:v>
                      </c:pt>
                    </c:numCache>
                  </c:numRef>
                </c:val>
                <c:extLst xmlns:c16r2="http://schemas.microsoft.com/office/drawing/2015/06/chart">
                  <c:ext xmlns:c16="http://schemas.microsoft.com/office/drawing/2014/chart" uri="{C3380CC4-5D6E-409C-BE32-E72D297353CC}">
                    <c16:uniqueId val="{00000002-A234-43B0-B188-C2475BF78174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'Ark1'!#REF!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:tx>
                <c:spPr>
                  <a:gradFill rotWithShape="1">
                    <a:gsLst>
                      <a:gs pos="0">
                        <a:schemeClr val="accent4">
                          <a:tint val="50000"/>
                          <a:satMod val="300000"/>
                        </a:schemeClr>
                      </a:gs>
                      <a:gs pos="35000">
                        <a:schemeClr val="accent4">
                          <a:tint val="37000"/>
                          <a:satMod val="300000"/>
                        </a:schemeClr>
                      </a:gs>
                      <a:gs pos="100000">
                        <a:schemeClr val="accent4">
                          <a:tint val="15000"/>
                          <a:satMod val="350000"/>
                        </a:scheme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chemeClr val="accent4">
                        <a:shade val="95000"/>
                      </a:schemeClr>
                    </a:solidFill>
                    <a:round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da-DK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'Ark1'!$A$2:$A$5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'Ark1'!#REF!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1</c:v>
                      </c:pt>
                    </c:numCache>
                  </c:numRef>
                </c:val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03-A234-43B0-B188-C2475BF78174}"/>
                  </c:ext>
                </c:extLst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'Ark1'!#REF!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:tx>
                <c:spPr>
                  <a:gradFill rotWithShape="1">
                    <a:gsLst>
                      <a:gs pos="0">
                        <a:schemeClr val="accent5">
                          <a:tint val="50000"/>
                          <a:satMod val="300000"/>
                        </a:schemeClr>
                      </a:gs>
                      <a:gs pos="35000">
                        <a:schemeClr val="accent5">
                          <a:tint val="37000"/>
                          <a:satMod val="300000"/>
                        </a:schemeClr>
                      </a:gs>
                      <a:gs pos="100000">
                        <a:schemeClr val="accent5">
                          <a:tint val="15000"/>
                          <a:satMod val="350000"/>
                        </a:scheme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chemeClr val="accent5">
                        <a:shade val="95000"/>
                      </a:schemeClr>
                    </a:solidFill>
                    <a:round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da-DK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'Ark1'!$A$2:$A$5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'Ark1'!#REF!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1</c:v>
                      </c:pt>
                    </c:numCache>
                  </c:numRef>
                </c:val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04-A234-43B0-B188-C2475BF78174}"/>
                  </c:ext>
                </c:extLst>
              </c15:ser>
            </c15:filteredBarSeries>
            <c15:filteredBa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'Ark1'!#REF!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:tx>
                <c:spPr>
                  <a:gradFill rotWithShape="1">
                    <a:gsLst>
                      <a:gs pos="0">
                        <a:schemeClr val="accent6">
                          <a:tint val="50000"/>
                          <a:satMod val="300000"/>
                        </a:schemeClr>
                      </a:gs>
                      <a:gs pos="35000">
                        <a:schemeClr val="accent6">
                          <a:tint val="37000"/>
                          <a:satMod val="300000"/>
                        </a:schemeClr>
                      </a:gs>
                      <a:gs pos="100000">
                        <a:schemeClr val="accent6">
                          <a:tint val="15000"/>
                          <a:satMod val="350000"/>
                        </a:scheme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chemeClr val="accent6">
                        <a:shade val="95000"/>
                      </a:schemeClr>
                    </a:solidFill>
                    <a:round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da-DK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'Ark1'!$A$2:$A$5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'Ark1'!#REF!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1</c:v>
                      </c:pt>
                    </c:numCache>
                  </c:numRef>
                </c:val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05-A234-43B0-B188-C2475BF78174}"/>
                  </c:ext>
                </c:extLst>
              </c15:ser>
            </c15:filteredBarSeries>
            <c15:filteredBa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'Ark1'!$C$2:$C$5</c15:sqref>
                        </c15:formulaRef>
                      </c:ext>
                    </c:extLst>
                    <c:strCache>
                      <c:ptCount val="4"/>
                      <c:pt idx="0">
                        <c:v>734</c:v>
                      </c:pt>
                      <c:pt idx="1">
                        <c:v>681</c:v>
                      </c:pt>
                      <c:pt idx="2">
                        <c:v>620</c:v>
                      </c:pt>
                      <c:pt idx="3">
                        <c:v>974</c:v>
                      </c:pt>
                    </c:strCache>
                  </c:strRef>
                </c:tx>
                <c:spPr>
                  <a:gradFill rotWithShape="1">
                    <a:gsLst>
                      <a:gs pos="0">
                        <a:schemeClr val="accent1">
                          <a:lumMod val="60000"/>
                          <a:tint val="50000"/>
                          <a:satMod val="300000"/>
                        </a:schemeClr>
                      </a:gs>
                      <a:gs pos="35000">
                        <a:schemeClr val="accent1">
                          <a:lumMod val="60000"/>
                          <a:tint val="37000"/>
                          <a:satMod val="300000"/>
                        </a:schemeClr>
                      </a:gs>
                      <a:gs pos="100000">
                        <a:schemeClr val="accent1">
                          <a:lumMod val="60000"/>
                          <a:tint val="15000"/>
                          <a:satMod val="350000"/>
                        </a:scheme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chemeClr val="accent1">
                        <a:lumMod val="60000"/>
                        <a:shade val="95000"/>
                      </a:schemeClr>
                    </a:solidFill>
                    <a:round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da-DK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'Ark1'!$C$2:$C$5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734</c:v>
                      </c:pt>
                      <c:pt idx="1">
                        <c:v>681</c:v>
                      </c:pt>
                      <c:pt idx="2">
                        <c:v>620</c:v>
                      </c:pt>
                      <c:pt idx="3">
                        <c:v>974</c:v>
                      </c:pt>
                    </c:numCache>
                  </c:numRef>
                </c:val>
              </c15:ser>
            </c15:filteredBarSeries>
          </c:ext>
        </c:extLst>
      </c:barChart>
      <c:catAx>
        <c:axId val="52583545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cap="all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a-DK" sz="1800" b="1" dirty="0">
                    <a:solidFill>
                      <a:schemeClr val="tx1"/>
                    </a:solidFill>
                  </a:rPr>
                  <a:t>År</a:t>
                </a:r>
              </a:p>
            </c:rich>
          </c:tx>
          <c:layout>
            <c:manualLayout>
              <c:xMode val="edge"/>
              <c:yMode val="edge"/>
              <c:x val="5.9889242158945179E-2"/>
              <c:y val="0.8799857540467103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1" i="0" u="none" strike="noStrike" kern="1200" cap="all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a-DK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rgbClr val="003127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525840160"/>
        <c:crosses val="autoZero"/>
        <c:auto val="1"/>
        <c:lblAlgn val="ctr"/>
        <c:lblOffset val="100"/>
        <c:noMultiLvlLbl val="0"/>
      </c:catAx>
      <c:valAx>
        <c:axId val="525840160"/>
        <c:scaling>
          <c:orientation val="minMax"/>
          <c:max val="2250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cap="all" baseline="0">
                    <a:solidFill>
                      <a:srgbClr val="003127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a-DK" sz="2000" b="1" i="0" baseline="0" dirty="0" smtClean="0">
                    <a:solidFill>
                      <a:srgbClr val="003127"/>
                    </a:solidFill>
                  </a:rPr>
                  <a:t>Antal kontrolbesøg</a:t>
                </a:r>
              </a:p>
            </c:rich>
          </c:tx>
          <c:layout>
            <c:manualLayout>
              <c:xMode val="edge"/>
              <c:yMode val="edge"/>
              <c:x val="1.6062035347771276E-2"/>
              <c:y val="0.2520705995681826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cap="all" baseline="0">
                  <a:solidFill>
                    <a:srgbClr val="003127"/>
                  </a:solidFill>
                  <a:latin typeface="+mn-lt"/>
                  <a:ea typeface="+mn-ea"/>
                  <a:cs typeface="+mn-cs"/>
                </a:defRPr>
              </a:pPr>
              <a:endParaRPr lang="da-DK"/>
            </a:p>
          </c:txPr>
        </c:title>
        <c:numFmt formatCode="General" sourceLinked="1"/>
        <c:majorTickMark val="none"/>
        <c:minorTickMark val="none"/>
        <c:tickLblPos val="nextTo"/>
        <c:crossAx val="525835456"/>
        <c:crossesAt val="1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8048781278965755"/>
          <c:y val="0.1268125400249937"/>
          <c:w val="0.27801645315970569"/>
          <c:h val="0.1252924911837343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rgbClr val="003127"/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68240082018829"/>
          <c:y val="0.13399927348262752"/>
          <c:w val="0.69807682499700752"/>
          <c:h val="0.68628345433429006"/>
        </c:manualLayout>
      </c:layout>
      <c:pieChart>
        <c:varyColors val="1"/>
        <c:ser>
          <c:idx val="0"/>
          <c:order val="0"/>
          <c:tx>
            <c:strRef>
              <c:f>'Ark1'!$B$1</c:f>
              <c:strCache>
                <c:ptCount val="1"/>
                <c:pt idx="0">
                  <c:v>Efterafgrøder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6B1-4AEC-B91C-8E063575467B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6B1-4AEC-B91C-8E063575467B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6B1-4AEC-B91C-8E063575467B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76B1-4AEC-B91C-8E063575467B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76B1-4AEC-B91C-8E063575467B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76B1-4AEC-B91C-8E063575467B}"/>
              </c:ext>
            </c:extLst>
          </c:dPt>
          <c:dLbls>
            <c:dLbl>
              <c:idx val="0"/>
              <c:layout>
                <c:manualLayout>
                  <c:x val="-2.1587290677683647E-2"/>
                  <c:y val="-0.61809182562736475"/>
                </c:manualLayout>
              </c:layout>
              <c:tx>
                <c:rich>
                  <a:bodyPr rot="0" spcFirstLastPara="1" vertOverflow="ellipsis" horzOverflow="clip" vert="horz" wrap="square" lIns="0" tIns="0" rIns="0" bIns="0" anchor="t" anchorCtr="0">
                    <a:spAutoFit/>
                  </a:bodyPr>
                  <a:lstStyle/>
                  <a:p>
                    <a:pPr algn="ctr">
                      <a:defRPr sz="1400" b="0" i="0" u="none" strike="noStrike" kern="1200" baseline="0">
                        <a:solidFill>
                          <a:srgbClr val="003127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4731A84-86BB-4402-AF99-DB0749DD1682}" type="CATEGORYNAME">
                      <a:rPr lang="en-US" sz="2400" b="1" i="0" baseline="0">
                        <a:solidFill>
                          <a:srgbClr val="003127"/>
                        </a:solidFill>
                      </a:rPr>
                      <a:pPr algn="ctr">
                        <a:defRPr sz="1400">
                          <a:solidFill>
                            <a:srgbClr val="003127"/>
                          </a:solidFill>
                        </a:defRPr>
                      </a:pPr>
                      <a:t>[KATEGORINAVN]</a:t>
                    </a:fld>
                    <a:r>
                      <a:rPr lang="en-US" sz="2400" b="1" i="0" baseline="0" dirty="0">
                        <a:solidFill>
                          <a:srgbClr val="003127"/>
                        </a:solidFill>
                      </a:rPr>
                      <a:t>
</a:t>
                    </a:r>
                    <a:fld id="{32FB6463-2794-4EA1-B1E9-9AB3E145E531}" type="PERCENTAGE">
                      <a:rPr lang="en-US" sz="2400" b="1" i="0" baseline="0">
                        <a:solidFill>
                          <a:srgbClr val="003127"/>
                        </a:solidFill>
                      </a:rPr>
                      <a:pPr algn="ctr">
                        <a:defRPr sz="1400">
                          <a:solidFill>
                            <a:srgbClr val="003127"/>
                          </a:solidFill>
                        </a:defRPr>
                      </a:pPr>
                      <a:t>[PROCENTDEL]</a:t>
                    </a:fld>
                    <a:endParaRPr lang="en-US" sz="2400" b="1" i="0" baseline="0" dirty="0">
                      <a:solidFill>
                        <a:srgbClr val="003127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horzOverflow="clip" vert="horz" wrap="square" lIns="0" tIns="0" rIns="0" bIns="0" anchor="t" anchorCtr="0">
                  <a:spAutoFit/>
                </a:bodyPr>
                <a:lstStyle/>
                <a:p>
                  <a:pPr algn="ctr">
                    <a:defRPr sz="1400" b="0" i="0" u="none" strike="noStrike" kern="1200" baseline="0">
                      <a:solidFill>
                        <a:srgbClr val="003127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76B1-4AEC-B91C-8E063575467B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2492404327956031"/>
                      <c:h val="0.11984092903535061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2.1382452326389346E-2"/>
                  <c:y val="0.1230181665208235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1400" b="0" i="0" u="none" strike="noStrike" kern="1200" baseline="0">
                        <a:solidFill>
                          <a:srgbClr val="003127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E427D7C-7186-440E-9392-FAC0F8A832AD}" type="CATEGORYNAME">
                      <a:rPr lang="en-US" sz="2400" b="1" i="0" baseline="0">
                        <a:solidFill>
                          <a:srgbClr val="003127"/>
                        </a:solidFill>
                      </a:rPr>
                      <a:pPr algn="ctr">
                        <a:defRPr sz="1400">
                          <a:solidFill>
                            <a:srgbClr val="003127"/>
                          </a:solidFill>
                        </a:defRPr>
                      </a:pPr>
                      <a:t>[KATEGORINAVN]</a:t>
                    </a:fld>
                    <a:r>
                      <a:rPr lang="en-US" sz="2400" b="1" i="0" baseline="0" dirty="0">
                        <a:solidFill>
                          <a:srgbClr val="003127"/>
                        </a:solidFill>
                      </a:rPr>
                      <a:t>
</a:t>
                    </a:r>
                    <a:fld id="{CBF6DAFC-FDEC-41B5-9B24-CBC53A01C33F}" type="PERCENTAGE">
                      <a:rPr lang="en-US" sz="2400" b="1" i="0" baseline="0">
                        <a:solidFill>
                          <a:srgbClr val="003127"/>
                        </a:solidFill>
                      </a:rPr>
                      <a:pPr algn="ctr">
                        <a:defRPr sz="1400">
                          <a:solidFill>
                            <a:srgbClr val="003127"/>
                          </a:solidFill>
                        </a:defRPr>
                      </a:pPr>
                      <a:t>[PROCENTDEL]</a:t>
                    </a:fld>
                    <a:endParaRPr lang="en-US" sz="2400" b="1" i="0" baseline="0" dirty="0">
                      <a:solidFill>
                        <a:srgbClr val="003127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1400" b="0" i="0" u="none" strike="noStrike" kern="1200" baseline="0">
                      <a:solidFill>
                        <a:srgbClr val="003127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76B1-4AEC-B91C-8E063575467B}"/>
                </c:ext>
                <c:ext xmlns:c15="http://schemas.microsoft.com/office/drawing/2012/chart" uri="{CE6537A1-D6FC-4f65-9D91-7224C49458BB}">
                  <c15:layout>
                    <c:manualLayout>
                      <c:w val="0.22371661333140791"/>
                      <c:h val="0.20479279436910394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9.0146410285862774E-2"/>
                  <c:y val="1.5822212013896072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1400" b="0" i="0" u="none" strike="noStrike" kern="1200" baseline="0">
                        <a:solidFill>
                          <a:srgbClr val="003127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247186D-04AA-4051-A698-1B2FBEC1EC51}" type="CATEGORYNAME">
                      <a:rPr lang="en-US" sz="2400" b="1" baseline="0">
                        <a:solidFill>
                          <a:srgbClr val="003127"/>
                        </a:solidFill>
                      </a:rPr>
                      <a:pPr algn="ctr">
                        <a:defRPr sz="1400">
                          <a:solidFill>
                            <a:srgbClr val="003127"/>
                          </a:solidFill>
                        </a:defRPr>
                      </a:pPr>
                      <a:t>[KATEGORINAVN]</a:t>
                    </a:fld>
                    <a:r>
                      <a:rPr lang="en-US" sz="2400" b="1" baseline="0" dirty="0">
                        <a:solidFill>
                          <a:srgbClr val="003127"/>
                        </a:solidFill>
                      </a:rPr>
                      <a:t>
</a:t>
                    </a:r>
                    <a:fld id="{B0E78113-547D-4AF3-AB9A-3A0E22387398}" type="PERCENTAGE">
                      <a:rPr lang="en-US" sz="2400" b="1" baseline="0">
                        <a:solidFill>
                          <a:srgbClr val="003127"/>
                        </a:solidFill>
                      </a:rPr>
                      <a:pPr algn="ctr">
                        <a:defRPr sz="1400">
                          <a:solidFill>
                            <a:srgbClr val="003127"/>
                          </a:solidFill>
                        </a:defRPr>
                      </a:pPr>
                      <a:t>[PROCENTDEL]</a:t>
                    </a:fld>
                    <a:endParaRPr lang="en-US" sz="2400" b="1" baseline="0" dirty="0">
                      <a:solidFill>
                        <a:srgbClr val="003127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1400" b="0" i="0" u="none" strike="noStrike" kern="1200" baseline="0">
                      <a:solidFill>
                        <a:srgbClr val="003127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76B1-4AEC-B91C-8E063575467B}"/>
                </c:ext>
                <c:ext xmlns:c15="http://schemas.microsoft.com/office/drawing/2012/chart" uri="{CE6537A1-D6FC-4f65-9D91-7224C49458BB}">
                  <c15:layout>
                    <c:manualLayout>
                      <c:w val="0.30121737167848395"/>
                      <c:h val="0.11773882665455405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-0.18275990167759137"/>
                  <c:y val="8.836917315160157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l">
                      <a:defRPr sz="1400" b="0" i="0" u="none" strike="noStrike" kern="1200" baseline="0">
                        <a:solidFill>
                          <a:srgbClr val="003127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3C7ED20-D6E8-489C-9C7B-4CE271B014CB}" type="CATEGORYNAME">
                      <a:rPr lang="en-US" sz="1400">
                        <a:solidFill>
                          <a:srgbClr val="003127"/>
                        </a:solidFill>
                      </a:rPr>
                      <a:pPr algn="l">
                        <a:defRPr sz="1400">
                          <a:solidFill>
                            <a:srgbClr val="003127"/>
                          </a:solidFill>
                        </a:defRPr>
                      </a:pPr>
                      <a:t>[KATEGORINAVN]</a:t>
                    </a:fld>
                    <a:r>
                      <a:rPr lang="en-US" sz="1400" baseline="0" dirty="0">
                        <a:solidFill>
                          <a:srgbClr val="003127"/>
                        </a:solidFill>
                      </a:rPr>
                      <a:t>
</a:t>
                    </a:r>
                    <a:fld id="{B213D2D0-C4A5-4648-B6C5-FCE85105F354}" type="PERCENTAGE">
                      <a:rPr lang="en-US" sz="1400" b="1" baseline="0">
                        <a:solidFill>
                          <a:srgbClr val="003127"/>
                        </a:solidFill>
                      </a:rPr>
                      <a:pPr algn="l">
                        <a:defRPr sz="1400">
                          <a:solidFill>
                            <a:srgbClr val="003127"/>
                          </a:solidFill>
                        </a:defRPr>
                      </a:pPr>
                      <a:t>[PROCENTDEL]</a:t>
                    </a:fld>
                    <a:endParaRPr lang="en-US" sz="1400" baseline="0" dirty="0">
                      <a:solidFill>
                        <a:srgbClr val="003127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l">
                    <a:defRPr sz="1400" b="0" i="0" u="none" strike="noStrike" kern="1200" baseline="0">
                      <a:solidFill>
                        <a:srgbClr val="003127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76B1-4AEC-B91C-8E063575467B}"/>
                </c:ext>
                <c:ext xmlns:c15="http://schemas.microsoft.com/office/drawing/2012/chart" uri="{CE6537A1-D6FC-4f65-9D91-7224C49458BB}">
                  <c15:layout>
                    <c:manualLayout>
                      <c:w val="0.21040752416398179"/>
                      <c:h val="0.10214424951267055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4"/>
              <c:layout>
                <c:manualLayout>
                  <c:x val="-0.18529955004999443"/>
                  <c:y val="-1.0396258947163768E-2"/>
                </c:manualLayout>
              </c:layout>
              <c:tx>
                <c:rich>
                  <a:bodyPr/>
                  <a:lstStyle/>
                  <a:p>
                    <a:fld id="{0C078471-E1F7-4FEB-9B4A-C8417046D69D}" type="CATEGORYNAME">
                      <a:rPr lang="en-US" sz="1400">
                        <a:solidFill>
                          <a:srgbClr val="003127"/>
                        </a:solidFill>
                      </a:rPr>
                      <a:pPr/>
                      <a:t>[KATEGORINAVN]</a:t>
                    </a:fld>
                    <a:r>
                      <a:rPr lang="en-US" sz="1400" baseline="0" dirty="0">
                        <a:solidFill>
                          <a:srgbClr val="003127"/>
                        </a:solidFill>
                      </a:rPr>
                      <a:t>
</a:t>
                    </a:r>
                    <a:fld id="{03A2C649-7163-4111-80E1-BCB2B6B6CABB}" type="PERCENTAGE">
                      <a:rPr lang="en-US" sz="1400" b="1" baseline="0">
                        <a:solidFill>
                          <a:srgbClr val="003127"/>
                        </a:solidFill>
                      </a:rPr>
                      <a:pPr/>
                      <a:t>[PROCENTDEL]</a:t>
                    </a:fld>
                    <a:endParaRPr lang="en-US" sz="1400" baseline="0" dirty="0">
                      <a:solidFill>
                        <a:srgbClr val="003127"/>
                      </a:solidFill>
                    </a:endParaRP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76B1-4AEC-B91C-8E063575467B}"/>
                </c:ext>
                <c:ext xmlns:c15="http://schemas.microsoft.com/office/drawing/2012/chart" uri="{CE6537A1-D6FC-4f65-9D91-7224C49458BB}">
                  <c15:layout>
                    <c:manualLayout>
                      <c:w val="0.21181118764581713"/>
                      <c:h val="0.1333333333333333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5"/>
              <c:layout>
                <c:manualLayout>
                  <c:x val="-6.007249194533941E-2"/>
                  <c:y val="-0.123456687797066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l">
                      <a:defRPr sz="1400" b="0" i="0" u="none" strike="noStrike" kern="1200" baseline="0">
                        <a:solidFill>
                          <a:srgbClr val="003127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EC30EFC-54F4-465C-BFCF-41770AAE7AF6}" type="CATEGORYNAME">
                      <a:rPr lang="en-US" sz="1400">
                        <a:solidFill>
                          <a:srgbClr val="003127"/>
                        </a:solidFill>
                      </a:rPr>
                      <a:pPr algn="l">
                        <a:defRPr sz="1400">
                          <a:solidFill>
                            <a:srgbClr val="003127"/>
                          </a:solidFill>
                        </a:defRPr>
                      </a:pPr>
                      <a:t>[KATEGORINAVN]</a:t>
                    </a:fld>
                    <a:r>
                      <a:rPr lang="en-US" sz="1400" baseline="0" dirty="0">
                        <a:solidFill>
                          <a:srgbClr val="003127"/>
                        </a:solidFill>
                      </a:rPr>
                      <a:t>
</a:t>
                    </a:r>
                    <a:fld id="{035EC61E-2F16-46D8-9D8D-BD574BF35553}" type="PERCENTAGE">
                      <a:rPr lang="en-US" sz="1400" b="1" baseline="0">
                        <a:solidFill>
                          <a:srgbClr val="003127"/>
                        </a:solidFill>
                      </a:rPr>
                      <a:pPr algn="l">
                        <a:defRPr sz="1400">
                          <a:solidFill>
                            <a:srgbClr val="003127"/>
                          </a:solidFill>
                        </a:defRPr>
                      </a:pPr>
                      <a:t>[PROCENTDEL]</a:t>
                    </a:fld>
                    <a:endParaRPr lang="en-US" sz="1400" baseline="0" dirty="0">
                      <a:solidFill>
                        <a:srgbClr val="003127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l">
                    <a:defRPr sz="1400" b="0" i="0" u="none" strike="noStrike" kern="1200" baseline="0">
                      <a:solidFill>
                        <a:srgbClr val="003127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76B1-4AEC-B91C-8E063575467B}"/>
                </c:ext>
                <c:ext xmlns:c15="http://schemas.microsoft.com/office/drawing/2012/chart" uri="{CE6537A1-D6FC-4f65-9D91-7224C49458BB}">
                  <c15:layout>
                    <c:manualLayout>
                      <c:w val="0.23018397261415399"/>
                      <c:h val="0.10994152046783623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l">
                  <a:defRPr sz="1400" b="0" i="0" u="none" strike="noStrike" kern="1200" baseline="0">
                    <a:solidFill>
                      <a:srgbClr val="003127"/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'Ark1'!$A$2:$A$7</c:f>
              <c:strCache>
                <c:ptCount val="3"/>
                <c:pt idx="0">
                  <c:v>Godkendt</c:v>
                </c:pt>
                <c:pt idx="1">
                  <c:v>Kunne ikke godkendes</c:v>
                </c:pt>
                <c:pt idx="2">
                  <c:v>Ikke etableret</c:v>
                </c:pt>
              </c:strCache>
            </c:strRef>
          </c:cat>
          <c:val>
            <c:numRef>
              <c:f>'Ark1'!$B$2:$B$7</c:f>
              <c:numCache>
                <c:formatCode>General</c:formatCode>
                <c:ptCount val="6"/>
                <c:pt idx="0">
                  <c:v>54192.73</c:v>
                </c:pt>
                <c:pt idx="1">
                  <c:v>9252.8799999999992</c:v>
                </c:pt>
                <c:pt idx="2">
                  <c:v>3848.28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76B1-4AEC-B91C-8E06357546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9690496270875519"/>
          <c:y val="0.24140667833187518"/>
          <c:w val="0.69807682499700752"/>
          <c:h val="0.68628345433429006"/>
        </c:manualLayout>
      </c:layout>
      <c:doughnutChart>
        <c:varyColors val="1"/>
        <c:ser>
          <c:idx val="0"/>
          <c:order val="0"/>
          <c:tx>
            <c:strRef>
              <c:f>'Ark1'!$B$1</c:f>
              <c:strCache>
                <c:ptCount val="1"/>
                <c:pt idx="0">
                  <c:v>Underkendt</c:v>
                </c:pt>
              </c:strCache>
            </c:strRef>
          </c:tx>
          <c:spPr>
            <a:ln w="22225">
              <a:solidFill>
                <a:schemeClr val="tx2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22225">
                <a:solidFill>
                  <a:schemeClr val="tx2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6B1-4AEC-B91C-8E063575467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2225">
                <a:solidFill>
                  <a:schemeClr val="tx2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6B1-4AEC-B91C-8E063575467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2225">
                <a:solidFill>
                  <a:schemeClr val="tx2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6B1-4AEC-B91C-8E063575467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2225">
                <a:solidFill>
                  <a:schemeClr val="tx2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76B1-4AEC-B91C-8E063575467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2225">
                <a:solidFill>
                  <a:schemeClr val="tx2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76B1-4AEC-B91C-8E063575467B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2225">
                <a:solidFill>
                  <a:schemeClr val="tx2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76B1-4AEC-B91C-8E063575467B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2225">
                <a:solidFill>
                  <a:schemeClr val="tx2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7.6521111840914771E-2"/>
                  <c:y val="-0.21858326042578013"/>
                </c:manualLayout>
              </c:layout>
              <c:tx>
                <c:rich>
                  <a:bodyPr rot="0" spcFirstLastPara="1" vertOverflow="ellipsis" horzOverflow="clip" vert="horz" wrap="square" lIns="0" tIns="0" rIns="0" bIns="0" anchor="t" anchorCtr="0">
                    <a:spAutoFit/>
                  </a:bodyPr>
                  <a:lstStyle/>
                  <a:p>
                    <a:pPr algn="ctr">
                      <a:defRPr sz="2000" b="1" i="0" u="none" strike="noStrike" kern="1200" baseline="0">
                        <a:solidFill>
                          <a:srgbClr val="003127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4731A84-86BB-4402-AF99-DB0749DD1682}" type="CATEGORYNAME">
                      <a:rPr lang="en-US" sz="2000" b="1" i="0" baseline="0">
                        <a:solidFill>
                          <a:srgbClr val="003127"/>
                        </a:solidFill>
                      </a:rPr>
                      <a:pPr algn="ctr">
                        <a:defRPr sz="2000" b="1">
                          <a:solidFill>
                            <a:srgbClr val="003127"/>
                          </a:solidFill>
                        </a:defRPr>
                      </a:pPr>
                      <a:t>[KATEGORINAVN]</a:t>
                    </a:fld>
                    <a:r>
                      <a:rPr lang="en-US" sz="2000" b="1" i="0" baseline="0" dirty="0">
                        <a:solidFill>
                          <a:srgbClr val="003127"/>
                        </a:solidFill>
                      </a:rPr>
                      <a:t>
</a:t>
                    </a:r>
                    <a:fld id="{32FB6463-2794-4EA1-B1E9-9AB3E145E531}" type="PERCENTAGE">
                      <a:rPr lang="en-US" sz="2000" b="1" i="0" baseline="0">
                        <a:solidFill>
                          <a:srgbClr val="003127"/>
                        </a:solidFill>
                      </a:rPr>
                      <a:pPr algn="ctr">
                        <a:defRPr sz="2000" b="1">
                          <a:solidFill>
                            <a:srgbClr val="003127"/>
                          </a:solidFill>
                        </a:defRPr>
                      </a:pPr>
                      <a:t>[PROCENTDEL]</a:t>
                    </a:fld>
                    <a:endParaRPr lang="en-US" sz="2000" b="1" i="0" baseline="0" dirty="0">
                      <a:solidFill>
                        <a:srgbClr val="003127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horzOverflow="clip" vert="horz" wrap="square" lIns="0" tIns="0" rIns="0" bIns="0" anchor="t" anchorCtr="0">
                  <a:spAutoFit/>
                </a:bodyPr>
                <a:lstStyle/>
                <a:p>
                  <a:pPr algn="ctr">
                    <a:defRPr sz="2000" b="1" i="0" u="none" strike="noStrike" kern="1200" baseline="0">
                      <a:solidFill>
                        <a:srgbClr val="003127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76B1-4AEC-B91C-8E063575467B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8193802627379904"/>
                      <c:h val="0.1059692330125401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0.15155254954136799"/>
                  <c:y val="4.650758238553500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2000" b="1" i="0" u="none" strike="noStrike" kern="1200" baseline="0">
                        <a:solidFill>
                          <a:srgbClr val="003127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E427D7C-7186-440E-9392-FAC0F8A832AD}" type="CATEGORYNAME">
                      <a:rPr lang="en-US" sz="2000" b="1" i="0" baseline="0">
                        <a:solidFill>
                          <a:srgbClr val="003127"/>
                        </a:solidFill>
                      </a:rPr>
                      <a:pPr algn="ctr">
                        <a:defRPr sz="2000" b="1">
                          <a:solidFill>
                            <a:srgbClr val="003127"/>
                          </a:solidFill>
                        </a:defRPr>
                      </a:pPr>
                      <a:t>[KATEGORINAVN]</a:t>
                    </a:fld>
                    <a:r>
                      <a:rPr lang="en-US" sz="2000" b="1" i="0" baseline="0" dirty="0">
                        <a:solidFill>
                          <a:srgbClr val="003127"/>
                        </a:solidFill>
                      </a:rPr>
                      <a:t>
</a:t>
                    </a:r>
                    <a:fld id="{CBF6DAFC-FDEC-41B5-9B24-CBC53A01C33F}" type="PERCENTAGE">
                      <a:rPr lang="en-US" sz="2000" b="1" i="0" baseline="0">
                        <a:solidFill>
                          <a:srgbClr val="003127"/>
                        </a:solidFill>
                      </a:rPr>
                      <a:pPr algn="ctr">
                        <a:defRPr sz="2000" b="1">
                          <a:solidFill>
                            <a:srgbClr val="003127"/>
                          </a:solidFill>
                        </a:defRPr>
                      </a:pPr>
                      <a:t>[PROCENTDEL]</a:t>
                    </a:fld>
                    <a:endParaRPr lang="en-US" sz="2000" b="1" i="0" baseline="0" dirty="0">
                      <a:solidFill>
                        <a:srgbClr val="003127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2000" b="1" i="0" u="none" strike="noStrike" kern="1200" baseline="0">
                      <a:solidFill>
                        <a:srgbClr val="003127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76B1-4AEC-B91C-8E063575467B}"/>
                </c:ext>
                <c:ext xmlns:c15="http://schemas.microsoft.com/office/drawing/2012/chart" uri="{CE6537A1-D6FC-4f65-9D91-7224C49458BB}">
                  <c15:layout>
                    <c:manualLayout>
                      <c:w val="0.16316382453444778"/>
                      <c:h val="0.15662773403324584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-0.1413141908829805"/>
                  <c:y val="-7.183231262758821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2000" b="1" i="0" u="none" strike="noStrike" kern="1200" baseline="0">
                        <a:solidFill>
                          <a:srgbClr val="003127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247186D-04AA-4051-A698-1B2FBEC1EC51}" type="CATEGORYNAME">
                      <a:rPr lang="en-US" sz="2000" b="1" i="0" baseline="0">
                        <a:solidFill>
                          <a:srgbClr val="003127"/>
                        </a:solidFill>
                      </a:rPr>
                      <a:pPr algn="ctr">
                        <a:defRPr sz="2000" b="1">
                          <a:solidFill>
                            <a:srgbClr val="003127"/>
                          </a:solidFill>
                        </a:defRPr>
                      </a:pPr>
                      <a:t>[KATEGORINAVN]</a:t>
                    </a:fld>
                    <a:r>
                      <a:rPr lang="en-US" sz="2000" b="1" i="0" baseline="0" dirty="0">
                        <a:solidFill>
                          <a:srgbClr val="003127"/>
                        </a:solidFill>
                      </a:rPr>
                      <a:t>
</a:t>
                    </a:r>
                    <a:fld id="{B0E78113-547D-4AF3-AB9A-3A0E22387398}" type="PERCENTAGE">
                      <a:rPr lang="en-US" sz="2000" b="1" i="0" baseline="0">
                        <a:solidFill>
                          <a:srgbClr val="003127"/>
                        </a:solidFill>
                      </a:rPr>
                      <a:pPr algn="ctr">
                        <a:defRPr sz="2000" b="1">
                          <a:solidFill>
                            <a:srgbClr val="003127"/>
                          </a:solidFill>
                        </a:defRPr>
                      </a:pPr>
                      <a:t>[PROCENTDEL]</a:t>
                    </a:fld>
                    <a:endParaRPr lang="en-US" sz="2000" b="1" i="0" baseline="0" dirty="0">
                      <a:solidFill>
                        <a:srgbClr val="003127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2000" b="1" i="0" u="none" strike="noStrike" kern="1200" baseline="0">
                      <a:solidFill>
                        <a:srgbClr val="003127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72404867488797"/>
                      <c:h val="0.11773884514435695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-0.16497996710269203"/>
                  <c:y val="-6.885965296004668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l">
                      <a:defRPr sz="2000" b="1" i="0" u="none" strike="noStrike" kern="1200" baseline="0">
                        <a:solidFill>
                          <a:srgbClr val="003127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3C7ED20-D6E8-489C-9C7B-4CE271B014CB}" type="CATEGORYNAME">
                      <a:rPr lang="en-US" sz="2000" b="1" i="0" baseline="0">
                        <a:solidFill>
                          <a:srgbClr val="003127"/>
                        </a:solidFill>
                      </a:rPr>
                      <a:pPr algn="l">
                        <a:defRPr sz="2000" b="1">
                          <a:solidFill>
                            <a:srgbClr val="003127"/>
                          </a:solidFill>
                        </a:defRPr>
                      </a:pPr>
                      <a:t>[KATEGORINAVN]</a:t>
                    </a:fld>
                    <a:r>
                      <a:rPr lang="en-US" sz="2000" b="1" i="0" baseline="0" dirty="0">
                        <a:solidFill>
                          <a:srgbClr val="003127"/>
                        </a:solidFill>
                      </a:rPr>
                      <a:t>
</a:t>
                    </a:r>
                    <a:fld id="{B213D2D0-C4A5-4648-B6C5-FCE85105F354}" type="PERCENTAGE">
                      <a:rPr lang="en-US" sz="2000" b="1" i="0" baseline="0">
                        <a:solidFill>
                          <a:srgbClr val="003127"/>
                        </a:solidFill>
                      </a:rPr>
                      <a:pPr algn="l">
                        <a:defRPr sz="2000" b="1">
                          <a:solidFill>
                            <a:srgbClr val="003127"/>
                          </a:solidFill>
                        </a:defRPr>
                      </a:pPr>
                      <a:t>[PROCENTDEL]</a:t>
                    </a:fld>
                    <a:endParaRPr lang="en-US" sz="2000" b="1" i="0" baseline="0" dirty="0">
                      <a:solidFill>
                        <a:srgbClr val="003127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l">
                    <a:defRPr sz="2000" b="1" i="0" u="none" strike="noStrike" kern="1200" baseline="0">
                      <a:solidFill>
                        <a:srgbClr val="003127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76B1-4AEC-B91C-8E063575467B}"/>
                </c:ext>
                <c:ext xmlns:c15="http://schemas.microsoft.com/office/drawing/2012/chart" uri="{CE6537A1-D6FC-4f65-9D91-7224C49458BB}">
                  <c15:layout>
                    <c:manualLayout>
                      <c:w val="0.27347722558838805"/>
                      <c:h val="0.12621828521434819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4"/>
              <c:layout>
                <c:manualLayout>
                  <c:x val="-0.1510225781419024"/>
                  <c:y val="-0.1455813648293963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>
                      <a:defRPr sz="2000" b="1" i="0" u="none" strike="noStrike" kern="1200" baseline="0">
                        <a:solidFill>
                          <a:srgbClr val="003127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C078471-E1F7-4FEB-9B4A-C8417046D69D}" type="CATEGORYNAME">
                      <a:rPr lang="en-US" sz="2000" b="1" baseline="0">
                        <a:solidFill>
                          <a:schemeClr val="tx1"/>
                        </a:solidFill>
                      </a:rPr>
                      <a:pPr algn="ctr">
                        <a:defRPr sz="2000" b="1">
                          <a:solidFill>
                            <a:srgbClr val="003127"/>
                          </a:solidFill>
                        </a:defRPr>
                      </a:pPr>
                      <a:t>[KATEGORINAVN]</a:t>
                    </a:fld>
                    <a:r>
                      <a:rPr lang="en-US" sz="2000" b="1" baseline="0" dirty="0">
                        <a:solidFill>
                          <a:schemeClr val="tx1"/>
                        </a:solidFill>
                      </a:rPr>
                      <a:t>
</a:t>
                    </a:r>
                    <a:fld id="{03A2C649-7163-4111-80E1-BCB2B6B6CABB}" type="PERCENTAGE">
                      <a:rPr lang="en-US" sz="2000" b="1" baseline="0">
                        <a:solidFill>
                          <a:schemeClr val="tx1"/>
                        </a:solidFill>
                      </a:rPr>
                      <a:pPr algn="ctr">
                        <a:defRPr sz="2000" b="1">
                          <a:solidFill>
                            <a:srgbClr val="003127"/>
                          </a:solidFill>
                        </a:defRPr>
                      </a:pPr>
                      <a:t>[PROCENTDEL]</a:t>
                    </a:fld>
                    <a:endParaRPr lang="en-US" sz="2000" b="1" baseline="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sz="2000" b="1" i="0" u="none" strike="noStrike" kern="1200" baseline="0">
                      <a:solidFill>
                        <a:srgbClr val="003127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76B1-4AEC-B91C-8E063575467B}"/>
                </c:ext>
                <c:ext xmlns:c15="http://schemas.microsoft.com/office/drawing/2012/chart" uri="{CE6537A1-D6FC-4f65-9D91-7224C49458BB}">
                  <c15:layout>
                    <c:manualLayout>
                      <c:w val="0.19535821057299957"/>
                      <c:h val="0.13333333333333333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5"/>
              <c:layout>
                <c:manualLayout>
                  <c:x val="-6.6927916980288008E-2"/>
                  <c:y val="-0.2401232866724992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2000" b="1" i="0" u="none" strike="noStrike" kern="1200" baseline="0">
                        <a:solidFill>
                          <a:srgbClr val="003127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EC30EFC-54F4-465C-BFCF-41770AAE7AF6}" type="CATEGORYNAME">
                      <a:rPr lang="en-US" sz="2000" b="1" i="0" baseline="0">
                        <a:solidFill>
                          <a:schemeClr val="tx1"/>
                        </a:solidFill>
                      </a:rPr>
                      <a:pPr algn="ctr">
                        <a:defRPr sz="2000" b="1">
                          <a:solidFill>
                            <a:srgbClr val="003127"/>
                          </a:solidFill>
                        </a:defRPr>
                      </a:pPr>
                      <a:t>[KATEGORINAVN]</a:t>
                    </a:fld>
                    <a:r>
                      <a:rPr lang="en-US" sz="2000" b="1" i="0" baseline="0" dirty="0">
                        <a:solidFill>
                          <a:schemeClr val="tx1"/>
                        </a:solidFill>
                      </a:rPr>
                      <a:t>
</a:t>
                    </a:r>
                    <a:fld id="{035EC61E-2F16-46D8-9D8D-BD574BF35553}" type="PERCENTAGE">
                      <a:rPr lang="en-US" sz="2000" b="1" i="0" baseline="0">
                        <a:solidFill>
                          <a:schemeClr val="tx1"/>
                        </a:solidFill>
                      </a:rPr>
                      <a:pPr algn="ctr">
                        <a:defRPr sz="2000" b="1">
                          <a:solidFill>
                            <a:srgbClr val="003127"/>
                          </a:solidFill>
                        </a:defRPr>
                      </a:pPr>
                      <a:t>[PROCENTDEL]</a:t>
                    </a:fld>
                    <a:endParaRPr lang="en-US" sz="2000" b="1" i="0" baseline="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2000" b="1" i="0" u="none" strike="noStrike" kern="1200" baseline="0">
                      <a:solidFill>
                        <a:srgbClr val="003127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76B1-4AEC-B91C-8E063575467B}"/>
                </c:ext>
                <c:ext xmlns:c15="http://schemas.microsoft.com/office/drawing/2012/chart" uri="{CE6537A1-D6FC-4f65-9D91-7224C49458BB}">
                  <c15:layout>
                    <c:manualLayout>
                      <c:w val="0.23018397261415399"/>
                      <c:h val="0.10994152046783623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6"/>
              <c:layout>
                <c:manualLayout>
                  <c:x val="0.1223971991404144"/>
                  <c:y val="-0.1564814814814814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2000" b="1" i="0" u="none" strike="noStrike" kern="1200" baseline="0">
                      <a:solidFill>
                        <a:srgbClr val="003127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463432955163957"/>
                      <c:h val="0.10185185185185185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l">
                  <a:defRPr sz="2000" b="1" i="0" u="none" strike="noStrike" kern="1200" baseline="0">
                    <a:solidFill>
                      <a:srgbClr val="003127"/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'Ark1'!$A$2:$A$8</c:f>
              <c:strCache>
                <c:ptCount val="7"/>
                <c:pt idx="0">
                  <c:v>Ikke etableret</c:v>
                </c:pt>
                <c:pt idx="1">
                  <c:v>Manglende dækning</c:v>
                </c:pt>
                <c:pt idx="2">
                  <c:v>Ikke tilladte arter</c:v>
                </c:pt>
                <c:pt idx="4">
                  <c:v>Sået efter frist</c:v>
                </c:pt>
                <c:pt idx="5">
                  <c:v>Spildkorn/ukrudt</c:v>
                </c:pt>
                <c:pt idx="6">
                  <c:v>Nedvisnet/fjernet før frist</c:v>
                </c:pt>
              </c:strCache>
            </c:strRef>
          </c:cat>
          <c:val>
            <c:numRef>
              <c:f>'Ark1'!$B$2:$B$8</c:f>
              <c:numCache>
                <c:formatCode>General</c:formatCode>
                <c:ptCount val="7"/>
                <c:pt idx="0">
                  <c:v>41.6</c:v>
                </c:pt>
                <c:pt idx="1">
                  <c:v>45.2</c:v>
                </c:pt>
                <c:pt idx="2">
                  <c:v>6.75</c:v>
                </c:pt>
                <c:pt idx="4">
                  <c:v>0.89</c:v>
                </c:pt>
                <c:pt idx="5">
                  <c:v>0.97</c:v>
                </c:pt>
                <c:pt idx="6">
                  <c:v>4.57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76B1-4AEC-B91C-8E06357546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47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394776154348324"/>
          <c:y val="0.10066593759113444"/>
          <c:w val="0.66844409390692117"/>
          <c:h val="0.84924642752989199"/>
        </c:manualLayout>
      </c:layout>
      <c:doughnutChart>
        <c:varyColors val="1"/>
        <c:ser>
          <c:idx val="0"/>
          <c:order val="0"/>
          <c:tx>
            <c:strRef>
              <c:f>'Ark1'!$B$1</c:f>
              <c:strCache>
                <c:ptCount val="1"/>
                <c:pt idx="0">
                  <c:v>Alternativ</c:v>
                </c:pt>
              </c:strCache>
            </c:strRef>
          </c:tx>
          <c:spPr>
            <a:ln w="22225">
              <a:solidFill>
                <a:schemeClr val="tx2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22225">
                <a:solidFill>
                  <a:schemeClr val="tx2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104-4576-A2BE-7C4FDA1181F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2225">
                <a:solidFill>
                  <a:schemeClr val="tx2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104-4576-A2BE-7C4FDA1181F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2225">
                <a:solidFill>
                  <a:schemeClr val="tx2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104-4576-A2BE-7C4FDA1181F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2225">
                <a:solidFill>
                  <a:schemeClr val="tx2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6104-4576-A2BE-7C4FDA1181F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2225">
                <a:solidFill>
                  <a:schemeClr val="tx2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6104-4576-A2BE-7C4FDA1181F1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2225">
                <a:solidFill>
                  <a:schemeClr val="tx2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6104-4576-A2BE-7C4FDA1181F1}"/>
              </c:ext>
            </c:extLst>
          </c:dPt>
          <c:dLbls>
            <c:dLbl>
              <c:idx val="0"/>
              <c:layout>
                <c:manualLayout>
                  <c:x val="0.2248217255015742"/>
                  <c:y val="8.1416666666666804E-2"/>
                </c:manualLayout>
              </c:layout>
              <c:tx>
                <c:rich>
                  <a:bodyPr rot="0" spcFirstLastPara="1" vertOverflow="ellipsis" horzOverflow="clip" vert="horz" wrap="square" lIns="0" tIns="0" rIns="0" bIns="0" anchor="t" anchorCtr="0">
                    <a:spAutoFit/>
                  </a:bodyPr>
                  <a:lstStyle/>
                  <a:p>
                    <a:pPr algn="l">
                      <a:defRPr sz="2000" b="1" i="0" u="none" strike="noStrike" kern="1200" baseline="0">
                        <a:solidFill>
                          <a:srgbClr val="003127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4731A84-86BB-4402-AF99-DB0749DD1682}" type="CATEGORYNAME">
                      <a:rPr lang="en-US" sz="2000" b="1" i="0" baseline="0">
                        <a:solidFill>
                          <a:srgbClr val="003127"/>
                        </a:solidFill>
                      </a:rPr>
                      <a:pPr algn="l">
                        <a:defRPr sz="2000" b="1">
                          <a:solidFill>
                            <a:srgbClr val="003127"/>
                          </a:solidFill>
                        </a:defRPr>
                      </a:pPr>
                      <a:t>[KATEGORINAVN]</a:t>
                    </a:fld>
                    <a:r>
                      <a:rPr lang="en-US" sz="2000" b="1" i="0" baseline="0" dirty="0">
                        <a:solidFill>
                          <a:srgbClr val="003127"/>
                        </a:solidFill>
                      </a:rPr>
                      <a:t>
</a:t>
                    </a:r>
                    <a:fld id="{32FB6463-2794-4EA1-B1E9-9AB3E145E531}" type="PERCENTAGE">
                      <a:rPr lang="en-US" sz="2000" b="1" i="0" baseline="0">
                        <a:solidFill>
                          <a:srgbClr val="003127"/>
                        </a:solidFill>
                      </a:rPr>
                      <a:pPr algn="l">
                        <a:defRPr sz="2000" b="1">
                          <a:solidFill>
                            <a:srgbClr val="003127"/>
                          </a:solidFill>
                        </a:defRPr>
                      </a:pPr>
                      <a:t>[PROCENTDEL]</a:t>
                    </a:fld>
                    <a:endParaRPr lang="en-US" sz="2000" b="1" i="0" baseline="0" dirty="0">
                      <a:solidFill>
                        <a:srgbClr val="003127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horzOverflow="clip" vert="horz" wrap="square" lIns="0" tIns="0" rIns="0" bIns="0" anchor="t" anchorCtr="0">
                  <a:spAutoFit/>
                </a:bodyPr>
                <a:lstStyle/>
                <a:p>
                  <a:pPr algn="l">
                    <a:defRPr sz="2000" b="1" i="0" u="none" strike="noStrike" kern="1200" baseline="0">
                      <a:solidFill>
                        <a:srgbClr val="003127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6104-4576-A2BE-7C4FDA1181F1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0250423564048434"/>
                      <c:h val="0.10596920998910223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0.17832740806577047"/>
                  <c:y val="-6.923323126275882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l">
                      <a:defRPr sz="2000" b="1" i="0" u="none" strike="noStrike" kern="1200" baseline="0">
                        <a:solidFill>
                          <a:srgbClr val="003127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E427D7C-7186-440E-9392-FAC0F8A832AD}" type="CATEGORYNAME">
                      <a:rPr lang="en-US" sz="2000" b="1" i="0" baseline="0">
                        <a:solidFill>
                          <a:srgbClr val="003127"/>
                        </a:solidFill>
                      </a:rPr>
                      <a:pPr algn="l">
                        <a:defRPr sz="2000" b="1">
                          <a:solidFill>
                            <a:srgbClr val="003127"/>
                          </a:solidFill>
                        </a:defRPr>
                      </a:pPr>
                      <a:t>[KATEGORINAVN]</a:t>
                    </a:fld>
                    <a:r>
                      <a:rPr lang="en-US" sz="2000" b="1" i="0" baseline="0" dirty="0">
                        <a:solidFill>
                          <a:srgbClr val="003127"/>
                        </a:solidFill>
                      </a:rPr>
                      <a:t>
</a:t>
                    </a:r>
                    <a:fld id="{CBF6DAFC-FDEC-41B5-9B24-CBC53A01C33F}" type="PERCENTAGE">
                      <a:rPr lang="en-US" sz="2000" b="1" i="0" baseline="0">
                        <a:solidFill>
                          <a:srgbClr val="003127"/>
                        </a:solidFill>
                      </a:rPr>
                      <a:pPr algn="l">
                        <a:defRPr sz="2000" b="1">
                          <a:solidFill>
                            <a:srgbClr val="003127"/>
                          </a:solidFill>
                        </a:defRPr>
                      </a:pPr>
                      <a:t>[PROCENTDEL]</a:t>
                    </a:fld>
                    <a:endParaRPr lang="en-US" sz="2000" b="1" i="0" baseline="0" dirty="0">
                      <a:solidFill>
                        <a:srgbClr val="003127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l">
                    <a:defRPr sz="2000" b="1" i="0" u="none" strike="noStrike" kern="1200" baseline="0">
                      <a:solidFill>
                        <a:srgbClr val="003127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6104-4576-A2BE-7C4FDA1181F1}"/>
                </c:ext>
                <c:ext xmlns:c15="http://schemas.microsoft.com/office/drawing/2012/chart" uri="{CE6537A1-D6FC-4f65-9D91-7224C49458BB}">
                  <c15:layout>
                    <c:manualLayout>
                      <c:w val="0.2317178299633374"/>
                      <c:h val="0.11773879142300195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-0.18282558824960679"/>
                  <c:y val="-0.1514619422572178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l">
                      <a:defRPr sz="2000" b="1" i="0" u="none" strike="noStrike" kern="1200" baseline="0">
                        <a:solidFill>
                          <a:srgbClr val="003127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247186D-04AA-4051-A698-1B2FBEC1EC51}" type="CATEGORYNAME">
                      <a:rPr lang="en-US" sz="2000" b="1" i="0" baseline="0">
                        <a:solidFill>
                          <a:srgbClr val="003127"/>
                        </a:solidFill>
                      </a:rPr>
                      <a:pPr algn="l">
                        <a:defRPr sz="2000" b="1">
                          <a:solidFill>
                            <a:srgbClr val="003127"/>
                          </a:solidFill>
                        </a:defRPr>
                      </a:pPr>
                      <a:t>[KATEGORINAVN]</a:t>
                    </a:fld>
                    <a:r>
                      <a:rPr lang="en-US" sz="2000" b="1" i="0" baseline="0" dirty="0">
                        <a:solidFill>
                          <a:srgbClr val="003127"/>
                        </a:solidFill>
                      </a:rPr>
                      <a:t>
</a:t>
                    </a:r>
                    <a:fld id="{B0E78113-547D-4AF3-AB9A-3A0E22387398}" type="PERCENTAGE">
                      <a:rPr lang="en-US" sz="2000" b="1" i="0" baseline="0">
                        <a:solidFill>
                          <a:srgbClr val="003127"/>
                        </a:solidFill>
                      </a:rPr>
                      <a:pPr algn="l">
                        <a:defRPr sz="2000" b="1">
                          <a:solidFill>
                            <a:srgbClr val="003127"/>
                          </a:solidFill>
                        </a:defRPr>
                      </a:pPr>
                      <a:t>[PROCENTDEL]</a:t>
                    </a:fld>
                    <a:endParaRPr lang="en-US" sz="2000" b="1" i="0" baseline="0" dirty="0">
                      <a:solidFill>
                        <a:srgbClr val="003127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l">
                    <a:defRPr sz="2000" b="1" i="0" u="none" strike="noStrike" kern="1200" baseline="0">
                      <a:solidFill>
                        <a:srgbClr val="003127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6104-4576-A2BE-7C4FDA1181F1}"/>
                </c:ext>
                <c:ext xmlns:c15="http://schemas.microsoft.com/office/drawing/2012/chart" uri="{CE6537A1-D6FC-4f65-9D91-7224C49458BB}">
                  <c15:layout>
                    <c:manualLayout>
                      <c:w val="0.11373414891458339"/>
                      <c:h val="9.5516622922134739E-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-2.0178543063627073E-3"/>
                  <c:y val="-0.1560751676873724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l">
                      <a:defRPr sz="2000" b="1" i="0" u="none" strike="noStrike" kern="1200" baseline="0">
                        <a:solidFill>
                          <a:srgbClr val="003127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3C7ED20-D6E8-489C-9C7B-4CE271B014CB}" type="CATEGORYNAME">
                      <a:rPr lang="en-US" sz="2000" b="1" i="0" baseline="0">
                        <a:solidFill>
                          <a:srgbClr val="003127"/>
                        </a:solidFill>
                      </a:rPr>
                      <a:pPr algn="l">
                        <a:defRPr sz="2000" b="1">
                          <a:solidFill>
                            <a:srgbClr val="003127"/>
                          </a:solidFill>
                        </a:defRPr>
                      </a:pPr>
                      <a:t>[KATEGORINAVN]</a:t>
                    </a:fld>
                    <a:r>
                      <a:rPr lang="en-US" sz="2000" b="1" i="0" baseline="0" dirty="0">
                        <a:solidFill>
                          <a:srgbClr val="003127"/>
                        </a:solidFill>
                      </a:rPr>
                      <a:t>
</a:t>
                    </a:r>
                    <a:fld id="{B213D2D0-C4A5-4648-B6C5-FCE85105F354}" type="PERCENTAGE">
                      <a:rPr lang="en-US" sz="2000" b="1" i="0" baseline="0">
                        <a:solidFill>
                          <a:srgbClr val="003127"/>
                        </a:solidFill>
                      </a:rPr>
                      <a:pPr algn="l">
                        <a:defRPr sz="2000" b="1">
                          <a:solidFill>
                            <a:srgbClr val="003127"/>
                          </a:solidFill>
                        </a:defRPr>
                      </a:pPr>
                      <a:t>[PROCENTDEL]</a:t>
                    </a:fld>
                    <a:endParaRPr lang="en-US" sz="2000" b="1" i="0" baseline="0" dirty="0">
                      <a:solidFill>
                        <a:srgbClr val="003127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l">
                    <a:defRPr sz="2000" b="1" i="0" u="none" strike="noStrike" kern="1200" baseline="0">
                      <a:solidFill>
                        <a:srgbClr val="003127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6104-4576-A2BE-7C4FDA1181F1}"/>
                </c:ext>
                <c:ext xmlns:c15="http://schemas.microsoft.com/office/drawing/2012/chart" uri="{CE6537A1-D6FC-4f65-9D91-7224C49458BB}">
                  <c15:layout>
                    <c:manualLayout>
                      <c:w val="0.23664427552126893"/>
                      <c:h val="0.1132553222513852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4"/>
              <c:layout>
                <c:manualLayout>
                  <c:x val="0.1863878072317034"/>
                  <c:y val="-0.152062846310877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l">
                      <a:defRPr sz="2000" b="1" i="0" u="none" strike="noStrike" kern="1200" baseline="0">
                        <a:solidFill>
                          <a:srgbClr val="003127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C078471-E1F7-4FEB-9B4A-C8417046D69D}" type="CATEGORYNAME">
                      <a:rPr lang="en-US" sz="2000">
                        <a:solidFill>
                          <a:srgbClr val="003127"/>
                        </a:solidFill>
                      </a:rPr>
                      <a:pPr algn="l">
                        <a:defRPr sz="2000" b="1">
                          <a:solidFill>
                            <a:srgbClr val="003127"/>
                          </a:solidFill>
                        </a:defRPr>
                      </a:pPr>
                      <a:t>[KATEGORINAVN]</a:t>
                    </a:fld>
                    <a:r>
                      <a:rPr lang="en-US" sz="2000" baseline="0" dirty="0">
                        <a:solidFill>
                          <a:srgbClr val="003127"/>
                        </a:solidFill>
                      </a:rPr>
                      <a:t>
</a:t>
                    </a:r>
                    <a:fld id="{03A2C649-7163-4111-80E1-BCB2B6B6CABB}" type="PERCENTAGE">
                      <a:rPr lang="en-US" sz="2000" b="1" baseline="0">
                        <a:solidFill>
                          <a:srgbClr val="003127"/>
                        </a:solidFill>
                      </a:rPr>
                      <a:pPr algn="l">
                        <a:defRPr sz="2000" b="1">
                          <a:solidFill>
                            <a:srgbClr val="003127"/>
                          </a:solidFill>
                        </a:defRPr>
                      </a:pPr>
                      <a:t>[PROCENTDEL]</a:t>
                    </a:fld>
                    <a:endParaRPr lang="en-US" sz="2000" baseline="0" dirty="0">
                      <a:solidFill>
                        <a:srgbClr val="003127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l">
                    <a:defRPr sz="2000" b="1" i="0" u="none" strike="noStrike" kern="1200" baseline="0">
                      <a:solidFill>
                        <a:srgbClr val="003127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6104-4576-A2BE-7C4FDA1181F1}"/>
                </c:ext>
                <c:ext xmlns:c15="http://schemas.microsoft.com/office/drawing/2012/chart" uri="{CE6537A1-D6FC-4f65-9D91-7224C49458BB}">
                  <c15:layout>
                    <c:manualLayout>
                      <c:w val="0.12435532874676"/>
                      <c:h val="0.10555555555555556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5"/>
              <c:layout>
                <c:manualLayout>
                  <c:x val="-6.007249194533941E-2"/>
                  <c:y val="-0.123456687797066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l">
                      <a:defRPr sz="2000" b="1" i="0" u="none" strike="noStrike" kern="1200" baseline="0">
                        <a:solidFill>
                          <a:srgbClr val="003127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EC30EFC-54F4-465C-BFCF-41770AAE7AF6}" type="CATEGORYNAME">
                      <a:rPr lang="en-US" sz="2000" b="1" i="0" baseline="0">
                        <a:solidFill>
                          <a:srgbClr val="003127"/>
                        </a:solidFill>
                      </a:rPr>
                      <a:pPr algn="l">
                        <a:defRPr sz="2000" b="1">
                          <a:solidFill>
                            <a:srgbClr val="003127"/>
                          </a:solidFill>
                        </a:defRPr>
                      </a:pPr>
                      <a:t>[KATEGORINAVN]</a:t>
                    </a:fld>
                    <a:r>
                      <a:rPr lang="en-US" sz="2000" b="1" i="0" baseline="0" dirty="0">
                        <a:solidFill>
                          <a:srgbClr val="003127"/>
                        </a:solidFill>
                      </a:rPr>
                      <a:t>
</a:t>
                    </a:r>
                    <a:fld id="{035EC61E-2F16-46D8-9D8D-BD574BF35553}" type="PERCENTAGE">
                      <a:rPr lang="en-US" sz="2000" b="1" i="0" baseline="0">
                        <a:solidFill>
                          <a:srgbClr val="003127"/>
                        </a:solidFill>
                      </a:rPr>
                      <a:pPr algn="l">
                        <a:defRPr sz="2000" b="1">
                          <a:solidFill>
                            <a:srgbClr val="003127"/>
                          </a:solidFill>
                        </a:defRPr>
                      </a:pPr>
                      <a:t>[PROCENTDEL]</a:t>
                    </a:fld>
                    <a:endParaRPr lang="en-US" sz="2000" b="1" i="0" baseline="0" dirty="0">
                      <a:solidFill>
                        <a:srgbClr val="003127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l">
                    <a:defRPr sz="2000" b="1" i="0" u="none" strike="noStrike" kern="1200" baseline="0">
                      <a:solidFill>
                        <a:srgbClr val="003127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6104-4576-A2BE-7C4FDA1181F1}"/>
                </c:ext>
                <c:ext xmlns:c15="http://schemas.microsoft.com/office/drawing/2012/chart" uri="{CE6537A1-D6FC-4f65-9D91-7224C49458BB}">
                  <c15:layout>
                    <c:manualLayout>
                      <c:w val="0.23018397261415399"/>
                      <c:h val="0.10994152046783623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l">
                  <a:defRPr sz="2000" b="1" i="0" u="none" strike="noStrike" kern="1200" baseline="0">
                    <a:solidFill>
                      <a:srgbClr val="003127"/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'Ark1'!$A$2:$A$7</c:f>
              <c:strCache>
                <c:ptCount val="5"/>
                <c:pt idx="0">
                  <c:v>Tidlig såning</c:v>
                </c:pt>
                <c:pt idx="1">
                  <c:v>Mellemafgrøder</c:v>
                </c:pt>
                <c:pt idx="2">
                  <c:v>Brak</c:v>
                </c:pt>
                <c:pt idx="3">
                  <c:v>Energiafgrøder</c:v>
                </c:pt>
                <c:pt idx="4">
                  <c:v>N-fiks</c:v>
                </c:pt>
              </c:strCache>
            </c:strRef>
          </c:cat>
          <c:val>
            <c:numRef>
              <c:f>'Ark1'!$B$2:$B$7</c:f>
              <c:numCache>
                <c:formatCode>General</c:formatCode>
                <c:ptCount val="6"/>
                <c:pt idx="0">
                  <c:v>7265.39</c:v>
                </c:pt>
                <c:pt idx="1">
                  <c:v>1173.54</c:v>
                </c:pt>
                <c:pt idx="2">
                  <c:v>154.51</c:v>
                </c:pt>
                <c:pt idx="3">
                  <c:v>22.54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6104-4576-A2BE-7C4FDA1181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47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996614644833058"/>
          <c:y val="9.7079960777190513E-2"/>
          <c:w val="0.54006770710333885"/>
          <c:h val="0.8101014609610474"/>
        </c:manualLayout>
      </c:layout>
      <c:pieChart>
        <c:varyColors val="1"/>
        <c:ser>
          <c:idx val="0"/>
          <c:order val="0"/>
          <c:tx>
            <c:strRef>
              <c:f>'Ark1'!$B$1</c:f>
              <c:strCache>
                <c:ptCount val="1"/>
                <c:pt idx="0">
                  <c:v>Kontrol 2022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'Ark1'!$A$2:$A$5</c:f>
              <c:strCache>
                <c:ptCount val="4"/>
                <c:pt idx="0">
                  <c:v>Godkendt</c:v>
                </c:pt>
                <c:pt idx="1">
                  <c:v>Ikke sået</c:v>
                </c:pt>
                <c:pt idx="2">
                  <c:v>Sået for sent</c:v>
                </c:pt>
                <c:pt idx="3">
                  <c:v>Ikke godkendt art</c:v>
                </c:pt>
              </c:strCache>
            </c:strRef>
          </c:cat>
          <c:val>
            <c:numRef>
              <c:f>'Ark1'!$B$2:$B$5</c:f>
              <c:numCache>
                <c:formatCode>General</c:formatCode>
                <c:ptCount val="4"/>
                <c:pt idx="0">
                  <c:v>6017.45</c:v>
                </c:pt>
                <c:pt idx="1">
                  <c:v>814.14</c:v>
                </c:pt>
                <c:pt idx="2">
                  <c:v>347.67</c:v>
                </c:pt>
                <c:pt idx="3">
                  <c:v>86.13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ayout>
        <c:manualLayout>
          <c:xMode val="edge"/>
          <c:yMode val="edge"/>
          <c:x val="6.0940331038485299E-2"/>
          <c:y val="5.1007643357436912E-2"/>
          <c:w val="0.89218537849978885"/>
          <c:h val="6.073979151068363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061098-2BFE-4FD8-8EAC-E0CFA0D82483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da-DK"/>
        </a:p>
      </dgm:t>
    </dgm:pt>
    <dgm:pt modelId="{2A043426-8054-416F-BE50-0840AA41DE2A}">
      <dgm:prSet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pPr rtl="0"/>
          <a:r>
            <a:rPr lang="da-DK" dirty="0" smtClean="0">
              <a:solidFill>
                <a:schemeClr val="tx1"/>
              </a:solidFill>
            </a:rPr>
            <a:t>Hvordan gik det så?</a:t>
          </a:r>
          <a:endParaRPr lang="da-DK" dirty="0">
            <a:solidFill>
              <a:schemeClr val="tx1"/>
            </a:solidFill>
          </a:endParaRPr>
        </a:p>
      </dgm:t>
    </dgm:pt>
    <dgm:pt modelId="{040FEF66-C75F-4BAA-8B70-FA14C1B71872}" type="parTrans" cxnId="{EDFFCDB8-DFA5-401F-9774-C7C84321078B}">
      <dgm:prSet/>
      <dgm:spPr/>
      <dgm:t>
        <a:bodyPr/>
        <a:lstStyle/>
        <a:p>
          <a:endParaRPr lang="da-DK"/>
        </a:p>
      </dgm:t>
    </dgm:pt>
    <dgm:pt modelId="{FB3541FF-1F95-4E65-B56E-37C92448DE8F}" type="sibTrans" cxnId="{EDFFCDB8-DFA5-401F-9774-C7C84321078B}">
      <dgm:prSet/>
      <dgm:spPr/>
      <dgm:t>
        <a:bodyPr/>
        <a:lstStyle/>
        <a:p>
          <a:endParaRPr lang="da-DK"/>
        </a:p>
      </dgm:t>
    </dgm:pt>
    <dgm:pt modelId="{CD2F4422-B4D5-4D9A-9C66-3471C6603121}" type="pres">
      <dgm:prSet presAssocID="{31061098-2BFE-4FD8-8EAC-E0CFA0D8248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a-DK"/>
        </a:p>
      </dgm:t>
    </dgm:pt>
    <dgm:pt modelId="{6300EC2E-6694-4E1E-A0BA-0CA302207BA1}" type="pres">
      <dgm:prSet presAssocID="{2A043426-8054-416F-BE50-0840AA41DE2A}" presName="parentText" presStyleLbl="node1" presStyleIdx="0" presStyleCnt="1" custLinFactNeighborX="-1549" custLinFactNeighborY="6855">
        <dgm:presLayoutVars>
          <dgm:chMax val="0"/>
          <dgm:bulletEnabled val="1"/>
        </dgm:presLayoutVars>
      </dgm:prSet>
      <dgm:spPr/>
      <dgm:t>
        <a:bodyPr/>
        <a:lstStyle/>
        <a:p>
          <a:endParaRPr lang="da-DK"/>
        </a:p>
      </dgm:t>
    </dgm:pt>
  </dgm:ptLst>
  <dgm:cxnLst>
    <dgm:cxn modelId="{EDFFCDB8-DFA5-401F-9774-C7C84321078B}" srcId="{31061098-2BFE-4FD8-8EAC-E0CFA0D82483}" destId="{2A043426-8054-416F-BE50-0840AA41DE2A}" srcOrd="0" destOrd="0" parTransId="{040FEF66-C75F-4BAA-8B70-FA14C1B71872}" sibTransId="{FB3541FF-1F95-4E65-B56E-37C92448DE8F}"/>
    <dgm:cxn modelId="{EFA8BC5F-41D6-41CA-B0BC-851CF5D6D193}" type="presOf" srcId="{31061098-2BFE-4FD8-8EAC-E0CFA0D82483}" destId="{CD2F4422-B4D5-4D9A-9C66-3471C6603121}" srcOrd="0" destOrd="0" presId="urn:microsoft.com/office/officeart/2005/8/layout/vList2"/>
    <dgm:cxn modelId="{98BF98E2-25B5-4AA2-A42E-15A5A0018F0A}" type="presOf" srcId="{2A043426-8054-416F-BE50-0840AA41DE2A}" destId="{6300EC2E-6694-4E1E-A0BA-0CA302207BA1}" srcOrd="0" destOrd="0" presId="urn:microsoft.com/office/officeart/2005/8/layout/vList2"/>
    <dgm:cxn modelId="{8D9EF548-38DD-4F48-84EF-1DC083AE2C0D}" type="presParOf" srcId="{CD2F4422-B4D5-4D9A-9C66-3471C6603121}" destId="{6300EC2E-6694-4E1E-A0BA-0CA302207BA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1061098-2BFE-4FD8-8EAC-E0CFA0D82483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da-DK"/>
        </a:p>
      </dgm:t>
    </dgm:pt>
    <dgm:pt modelId="{2A043426-8054-416F-BE50-0840AA41DE2A}">
      <dgm:prSet/>
      <dgm:spPr>
        <a:solidFill>
          <a:srgbClr val="92D050"/>
        </a:solidFill>
      </dgm:spPr>
      <dgm:t>
        <a:bodyPr/>
        <a:lstStyle/>
        <a:p>
          <a:pPr algn="ctr" rtl="0"/>
          <a:r>
            <a:rPr lang="da-DK" b="1" dirty="0" smtClean="0">
              <a:solidFill>
                <a:schemeClr val="tx1"/>
              </a:solidFill>
            </a:rPr>
            <a:t>Opmærksomhedspunkter til 2023</a:t>
          </a:r>
          <a:endParaRPr lang="da-DK" b="1" dirty="0">
            <a:solidFill>
              <a:schemeClr val="tx1"/>
            </a:solidFill>
          </a:endParaRPr>
        </a:p>
      </dgm:t>
    </dgm:pt>
    <dgm:pt modelId="{040FEF66-C75F-4BAA-8B70-FA14C1B71872}" type="parTrans" cxnId="{EDFFCDB8-DFA5-401F-9774-C7C84321078B}">
      <dgm:prSet/>
      <dgm:spPr/>
      <dgm:t>
        <a:bodyPr/>
        <a:lstStyle/>
        <a:p>
          <a:endParaRPr lang="da-DK"/>
        </a:p>
      </dgm:t>
    </dgm:pt>
    <dgm:pt modelId="{FB3541FF-1F95-4E65-B56E-37C92448DE8F}" type="sibTrans" cxnId="{EDFFCDB8-DFA5-401F-9774-C7C84321078B}">
      <dgm:prSet/>
      <dgm:spPr/>
      <dgm:t>
        <a:bodyPr/>
        <a:lstStyle/>
        <a:p>
          <a:endParaRPr lang="da-DK"/>
        </a:p>
      </dgm:t>
    </dgm:pt>
    <dgm:pt modelId="{CD2F4422-B4D5-4D9A-9C66-3471C6603121}" type="pres">
      <dgm:prSet presAssocID="{31061098-2BFE-4FD8-8EAC-E0CFA0D8248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a-DK"/>
        </a:p>
      </dgm:t>
    </dgm:pt>
    <dgm:pt modelId="{6300EC2E-6694-4E1E-A0BA-0CA302207BA1}" type="pres">
      <dgm:prSet presAssocID="{2A043426-8054-416F-BE50-0840AA41DE2A}" presName="parentText" presStyleLbl="node1" presStyleIdx="0" presStyleCnt="1" custLinFactNeighborX="-1796" custLinFactNeighborY="0">
        <dgm:presLayoutVars>
          <dgm:chMax val="0"/>
          <dgm:bulletEnabled val="1"/>
        </dgm:presLayoutVars>
      </dgm:prSet>
      <dgm:spPr/>
      <dgm:t>
        <a:bodyPr/>
        <a:lstStyle/>
        <a:p>
          <a:endParaRPr lang="da-DK"/>
        </a:p>
      </dgm:t>
    </dgm:pt>
  </dgm:ptLst>
  <dgm:cxnLst>
    <dgm:cxn modelId="{EDFFCDB8-DFA5-401F-9774-C7C84321078B}" srcId="{31061098-2BFE-4FD8-8EAC-E0CFA0D82483}" destId="{2A043426-8054-416F-BE50-0840AA41DE2A}" srcOrd="0" destOrd="0" parTransId="{040FEF66-C75F-4BAA-8B70-FA14C1B71872}" sibTransId="{FB3541FF-1F95-4E65-B56E-37C92448DE8F}"/>
    <dgm:cxn modelId="{22A92762-43D4-41E1-A88A-5C4FE90C4225}" type="presOf" srcId="{2A043426-8054-416F-BE50-0840AA41DE2A}" destId="{6300EC2E-6694-4E1E-A0BA-0CA302207BA1}" srcOrd="0" destOrd="0" presId="urn:microsoft.com/office/officeart/2005/8/layout/vList2"/>
    <dgm:cxn modelId="{1F3EDAC9-6333-4A51-A73F-FBF1C71E2D3E}" type="presOf" srcId="{31061098-2BFE-4FD8-8EAC-E0CFA0D82483}" destId="{CD2F4422-B4D5-4D9A-9C66-3471C6603121}" srcOrd="0" destOrd="0" presId="urn:microsoft.com/office/officeart/2005/8/layout/vList2"/>
    <dgm:cxn modelId="{DE899058-49E3-45D6-A90F-7EF2BB6D5AA4}" type="presParOf" srcId="{CD2F4422-B4D5-4D9A-9C66-3471C6603121}" destId="{6300EC2E-6694-4E1E-A0BA-0CA302207BA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00EC2E-6694-4E1E-A0BA-0CA302207BA1}">
      <dsp:nvSpPr>
        <dsp:cNvPr id="0" name=""/>
        <dsp:cNvSpPr/>
      </dsp:nvSpPr>
      <dsp:spPr>
        <a:xfrm>
          <a:off x="0" y="205571"/>
          <a:ext cx="4649705" cy="865800"/>
        </a:xfrm>
        <a:prstGeom prst="roundRect">
          <a:avLst/>
        </a:prstGeom>
        <a:solidFill>
          <a:schemeClr val="accent5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3700" kern="1200" dirty="0" smtClean="0">
              <a:solidFill>
                <a:schemeClr val="tx1"/>
              </a:solidFill>
            </a:rPr>
            <a:t>Hvordan gik det så?</a:t>
          </a:r>
          <a:endParaRPr lang="da-DK" sz="3700" kern="1200" dirty="0">
            <a:solidFill>
              <a:schemeClr val="tx1"/>
            </a:solidFill>
          </a:endParaRPr>
        </a:p>
      </dsp:txBody>
      <dsp:txXfrm>
        <a:off x="42265" y="247836"/>
        <a:ext cx="4565175" cy="7812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00EC2E-6694-4E1E-A0BA-0CA302207BA1}">
      <dsp:nvSpPr>
        <dsp:cNvPr id="0" name=""/>
        <dsp:cNvSpPr/>
      </dsp:nvSpPr>
      <dsp:spPr>
        <a:xfrm>
          <a:off x="0" y="5820"/>
          <a:ext cx="10513167" cy="1146600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lvl="0" algn="ctr" defTabSz="2178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4900" b="1" kern="1200" dirty="0" smtClean="0">
              <a:solidFill>
                <a:schemeClr val="tx1"/>
              </a:solidFill>
            </a:rPr>
            <a:t>Opmærksomhedspunkter til 2023</a:t>
          </a:r>
          <a:endParaRPr lang="da-DK" sz="4900" b="1" kern="1200" dirty="0">
            <a:solidFill>
              <a:schemeClr val="tx1"/>
            </a:solidFill>
          </a:endParaRPr>
        </a:p>
      </dsp:txBody>
      <dsp:txXfrm>
        <a:off x="55972" y="61792"/>
        <a:ext cx="10401223" cy="10346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0.72633</cdr:x>
      <cdr:y>0.24306</cdr:y>
    </cdr:from>
    <cdr:to>
      <cdr:x>0.86364</cdr:x>
      <cdr:y>0.28956</cdr:y>
    </cdr:to>
    <cdr:sp macro="" textlink="">
      <cdr:nvSpPr>
        <cdr:cNvPr id="2" name="Tekstfelt 1"/>
        <cdr:cNvSpPr txBox="1"/>
      </cdr:nvSpPr>
      <cdr:spPr>
        <a:xfrm xmlns:a="http://schemas.openxmlformats.org/drawingml/2006/main">
          <a:off x="5902113" y="1447948"/>
          <a:ext cx="1115690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none" lIns="0" tIns="0" rIns="0" bIns="0" rtlCol="0">
          <a:spAutoFit/>
        </a:bodyPr>
        <a:lstStyle xmlns:a="http://schemas.openxmlformats.org/drawingml/2006/main"/>
        <a:p xmlns:a="http://schemas.openxmlformats.org/drawingml/2006/main">
          <a:r>
            <a:rPr lang="da-DK" sz="1800" b="1" dirty="0" smtClean="0">
              <a:latin typeface="Arial" panose="020B0604020202020204" pitchFamily="34" charset="0"/>
              <a:cs typeface="Arial" panose="020B0604020202020204" pitchFamily="34" charset="0"/>
            </a:rPr>
            <a:t>Godkendt</a:t>
          </a:r>
          <a:r>
            <a:rPr lang="da-DK" sz="1100" dirty="0" smtClean="0"/>
            <a:t> 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D76268-5CE8-436F-8727-6E4791263BAF}" type="datetimeFigureOut">
              <a:rPr lang="da-DK" smtClean="0"/>
              <a:t>20-01-2023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0562" y="4785598"/>
            <a:ext cx="5444490" cy="3915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A3B4F2-37C6-456F-99B1-74C79381C6E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94702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788915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158077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090134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baseline="0" dirty="0" smtClean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506369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baseline="0" dirty="0" smtClean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863920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baseline="0" dirty="0" smtClean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990326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285833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766147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319122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319477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baseline="0" dirty="0" smtClean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15544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530028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Så hvad skal</a:t>
            </a:r>
            <a:r>
              <a:rPr lang="da-DK" baseline="0" dirty="0" smtClean="0"/>
              <a:t> du tage med fra mit oplæg:</a:t>
            </a:r>
          </a:p>
          <a:p>
            <a:pPr marL="228600" indent="-228600">
              <a:buAutoNum type="arabicPeriod"/>
            </a:pPr>
            <a:endParaRPr lang="da-DK" baseline="0" dirty="0" smtClean="0"/>
          </a:p>
          <a:p>
            <a:pPr marL="228600" indent="-228600">
              <a:buAutoNum type="arabicPeriod"/>
            </a:pPr>
            <a:r>
              <a:rPr lang="da-DK" baseline="0" dirty="0" smtClean="0"/>
              <a:t>Etablér efterafgrøder eller opdatér i Fællesskemaet</a:t>
            </a:r>
          </a:p>
          <a:p>
            <a:pPr marL="228600" indent="-228600">
              <a:buAutoNum type="arabicPeriod"/>
            </a:pPr>
            <a:r>
              <a:rPr lang="da-DK" baseline="0" dirty="0" smtClean="0"/>
              <a:t>Vær forberedt på at der også kommer mange kontroller af efterafgrøder i 2023</a:t>
            </a:r>
          </a:p>
          <a:p>
            <a:pPr marL="228600" indent="-228600">
              <a:buAutoNum type="arabicPeriod"/>
            </a:pPr>
            <a:endParaRPr lang="da-DK" baseline="0" dirty="0" smtClean="0"/>
          </a:p>
          <a:p>
            <a:pPr marL="228600" indent="-228600">
              <a:buAutoNum type="arabicPeriod"/>
            </a:pPr>
            <a:endParaRPr lang="da-DK" baseline="0" dirty="0" smtClean="0"/>
          </a:p>
          <a:p>
            <a:pPr marL="228600" indent="-228600">
              <a:buAutoNum type="arabicPeriod"/>
            </a:pPr>
            <a:r>
              <a:rPr lang="da-DK" baseline="0" dirty="0" smtClean="0"/>
              <a:t>Så står du bedst i forhold til at få udbetalt din støtte så hurtigt som muligt</a:t>
            </a:r>
          </a:p>
          <a:p>
            <a:pPr marL="228600" indent="-228600">
              <a:buAutoNum type="arabicPeriod"/>
            </a:pPr>
            <a:endParaRPr lang="da-DK" baseline="0" dirty="0" smtClean="0"/>
          </a:p>
          <a:p>
            <a:pPr marL="228600" indent="-228600">
              <a:buAutoNum type="arabicPeriod"/>
            </a:pPr>
            <a:endParaRPr lang="da-DK" baseline="0" dirty="0" smtClean="0"/>
          </a:p>
          <a:p>
            <a:pPr marL="228600" indent="-228600">
              <a:buAutoNum type="arabicPeriod"/>
            </a:pPr>
            <a:endParaRPr lang="da-DK" baseline="0" dirty="0" smtClean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12827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da-DK" baseline="0" dirty="0" smtClean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87906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 smtClean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>
                <a:solidFill>
                  <a:prstClr val="black"/>
                </a:solidFill>
              </a:rPr>
              <a:pPr/>
              <a:t>3</a:t>
            </a:fld>
            <a:endParaRPr lang="da-DK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9483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>
                <a:solidFill>
                  <a:prstClr val="black"/>
                </a:solidFill>
              </a:rPr>
              <a:pPr/>
              <a:t>4</a:t>
            </a:fld>
            <a:endParaRPr lang="da-DK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4472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Her ses et overblik over resultat af kontrollen af alle</a:t>
            </a:r>
            <a:r>
              <a:rPr lang="da-DK" baseline="0" dirty="0" smtClean="0"/>
              <a:t> efterafgrødeordninger i 2022</a:t>
            </a:r>
          </a:p>
          <a:p>
            <a:endParaRPr lang="da-DK" baseline="0" dirty="0" smtClean="0"/>
          </a:p>
          <a:p>
            <a:r>
              <a:rPr lang="da-DK" baseline="0" dirty="0" smtClean="0"/>
              <a:t>Der blev i alt kontrolleret godt 67.000 hektar. 54.000 hektar svarende til 80 % kunne godkendes til mindst en efterafgrødeordning.</a:t>
            </a:r>
            <a:endParaRPr lang="da-DK" dirty="0" smtClean="0"/>
          </a:p>
          <a:p>
            <a:r>
              <a:rPr lang="da-DK" dirty="0" smtClean="0"/>
              <a:t>44.500 hektar svarende til 82</a:t>
            </a:r>
            <a:r>
              <a:rPr lang="da-DK" baseline="0" dirty="0" smtClean="0"/>
              <a:t> % af de godkendte efterafgrøder kunne godkendes til alle ordninger MFO, pligtige/husdyrefterafgrøder og Målrettet kvælstofregulering.</a:t>
            </a:r>
          </a:p>
          <a:p>
            <a:endParaRPr lang="da-DK" baseline="0" dirty="0" smtClean="0"/>
          </a:p>
          <a:p>
            <a:r>
              <a:rPr lang="da-DK" baseline="0" dirty="0" smtClean="0"/>
              <a:t>Det blå felt (14 %) var de efterafgrøder, som ikke kunne godkendes af forskellige årsager. Det kommer jeg mere ind på lige om lidt.</a:t>
            </a:r>
          </a:p>
          <a:p>
            <a:r>
              <a:rPr lang="da-DK" baseline="0" dirty="0" smtClean="0"/>
              <a:t>Det gule felt (6 %) var marker, hvor der ikke var efterafgrøder som anmeldt. Det er særligt et problem for Målrettet Kvælstofregulering som er stedfaste. Her skal efterafgrøden være hvor den er anmeldt i foråret i Fællesskemaet.</a:t>
            </a:r>
          </a:p>
          <a:p>
            <a:endParaRPr lang="da-DK" baseline="0" dirty="0" smtClean="0"/>
          </a:p>
          <a:p>
            <a:r>
              <a:rPr lang="da-DK" baseline="0" dirty="0" smtClean="0"/>
              <a:t>Både pligtige og MFO kan flyttes. Det kan Målrettet Kvælstofregulering ikke!.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583928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77298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937076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66116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 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67300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jpeg"/><Relationship Id="rId4" Type="http://schemas.openxmlformats.org/officeDocument/2006/relationships/image" Target="../media/image1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jpeg"/><Relationship Id="rId4" Type="http://schemas.openxmlformats.org/officeDocument/2006/relationships/image" Target="../media/image1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emf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svg"/><Relationship Id="rId4" Type="http://schemas.openxmlformats.org/officeDocument/2006/relationships/image" Target="../media/image15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3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emf"/><Relationship Id="rId4" Type="http://schemas.openxmlformats.org/officeDocument/2006/relationships/image" Target="../media/image11.jpe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3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6.jpeg"/><Relationship Id="rId4" Type="http://schemas.openxmlformats.org/officeDocument/2006/relationships/image" Target="../media/image13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jpeg"/><Relationship Id="rId4" Type="http://schemas.openxmlformats.org/officeDocument/2006/relationships/image" Target="../media/image13.pn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emf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svg"/><Relationship Id="rId4" Type="http://schemas.openxmlformats.org/officeDocument/2006/relationships/image" Target="../media/image1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emf"/><Relationship Id="rId4" Type="http://schemas.openxmlformats.org/officeDocument/2006/relationships/image" Target="../media/image11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baggrund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800" dirty="0" err="1"/>
          </a:p>
        </p:txBody>
      </p:sp>
      <p:sp>
        <p:nvSpPr>
          <p:cNvPr id="11" name="Pladsholder til tekst 1"/>
          <p:cNvSpPr>
            <a:spLocks noGrp="1"/>
          </p:cNvSpPr>
          <p:nvPr>
            <p:ph type="body" sz="quarter" idx="10"/>
          </p:nvPr>
        </p:nvSpPr>
        <p:spPr>
          <a:xfrm>
            <a:off x="651600" y="2348880"/>
            <a:ext cx="8755200" cy="2096840"/>
          </a:xfrm>
        </p:spPr>
        <p:txBody>
          <a:bodyPr anchor="ctr" anchorCtr="0">
            <a:normAutofit/>
          </a:bodyPr>
          <a:lstStyle>
            <a:lvl1pPr algn="r">
              <a:lnSpc>
                <a:spcPct val="100000"/>
              </a:lnSpc>
              <a:defRPr lang="da-DK" sz="66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16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9578152" y="5229200"/>
            <a:ext cx="2250673" cy="544232"/>
          </a:xfrm>
        </p:spPr>
        <p:txBody>
          <a:bodyPr anchor="b" anchorCtr="0"/>
          <a:lstStyle>
            <a:lvl1pPr>
              <a:defRPr lang="da-DK" sz="1200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Sted/event</a:t>
            </a:r>
          </a:p>
        </p:txBody>
      </p:sp>
      <p:sp>
        <p:nvSpPr>
          <p:cNvPr id="18" name="Pladsholder til tekst 4"/>
          <p:cNvSpPr>
            <a:spLocks noGrp="1"/>
          </p:cNvSpPr>
          <p:nvPr>
            <p:ph type="body" sz="quarter" idx="13" hasCustomPrompt="1"/>
          </p:nvPr>
        </p:nvSpPr>
        <p:spPr>
          <a:xfrm>
            <a:off x="9578152" y="5961288"/>
            <a:ext cx="2250673" cy="199980"/>
          </a:xfrm>
        </p:spPr>
        <p:txBody>
          <a:bodyPr/>
          <a:lstStyle>
            <a:lvl1pPr>
              <a:defRPr lang="da-DK" sz="1200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22" name="Pladsholder til dato 21"/>
          <p:cNvSpPr>
            <a:spLocks noGrp="1"/>
          </p:cNvSpPr>
          <p:nvPr>
            <p:ph type="dt" sz="half" idx="14"/>
          </p:nvPr>
        </p:nvSpPr>
        <p:spPr>
          <a:xfrm>
            <a:off x="9580274" y="5780918"/>
            <a:ext cx="2248825" cy="201600"/>
          </a:xfrm>
        </p:spPr>
        <p:txBody>
          <a:bodyPr lIns="0" tIns="0" rIns="0" bIns="0" anchor="t" anchorCtr="0"/>
          <a:lstStyle>
            <a:lvl1pPr marL="171450" indent="-171450">
              <a:defRPr lang="da-DK" sz="1200" b="0" kern="1200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indent="0">
              <a:lnSpc>
                <a:spcPct val="93000"/>
              </a:lnSpc>
              <a:buFont typeface="Arial" panose="020B0604020202020204" pitchFamily="34" charset="0"/>
              <a:buChar char="​"/>
            </a:pPr>
            <a:fld id="{497075C7-1FE1-454A-A0E7-83E99C433E54}" type="datetime2">
              <a:rPr lang="da-DK" smtClean="0"/>
              <a:t>20. januar 2023</a:t>
            </a:fld>
            <a:endParaRPr lang="da-DK" dirty="0"/>
          </a:p>
        </p:txBody>
      </p:sp>
      <p:sp>
        <p:nvSpPr>
          <p:cNvPr id="9" name="AutoShape 4"/>
          <p:cNvSpPr>
            <a:spLocks/>
          </p:cNvSpPr>
          <p:nvPr userDrawn="1"/>
        </p:nvSpPr>
        <p:spPr bwMode="gray">
          <a:xfrm>
            <a:off x="12188825" y="16587"/>
            <a:ext cx="1754459" cy="131318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14400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Gitter- og hjælpelinjer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For at se gitter- og hjælpelinjer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1.</a:t>
            </a:r>
            <a:r>
              <a:rPr lang="da-DK" sz="900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 Klik på </a:t>
            </a: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Vis</a:t>
            </a:r>
            <a:endParaRPr lang="da-DK" sz="900" noProof="1">
              <a:solidFill>
                <a:schemeClr val="bg1">
                  <a:lumMod val="50000"/>
                </a:schemeClr>
              </a:solidFill>
              <a:latin typeface="+mn-lt"/>
              <a:cs typeface="Arial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2. </a:t>
            </a: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Vælg </a:t>
            </a: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Gitterlinjer</a:t>
            </a:r>
            <a:endParaRPr lang="da-DK" sz="900" noProof="1">
              <a:solidFill>
                <a:schemeClr val="bg1">
                  <a:lumMod val="50000"/>
                </a:schemeClr>
              </a:solidFill>
              <a:latin typeface="+mn-lt"/>
              <a:cs typeface="Arial" charset="0"/>
            </a:endParaRP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og/eller </a:t>
            </a: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Hjælpelinjer</a:t>
            </a: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endParaRPr lang="da-DK" sz="900" b="1" noProof="1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Tip</a:t>
            </a: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: Alt + F9 for hurtig visning af hjælpelinjer</a:t>
            </a:r>
          </a:p>
        </p:txBody>
      </p:sp>
      <p:sp>
        <p:nvSpPr>
          <p:cNvPr id="21" name="Tekstboks 25"/>
          <p:cNvSpPr txBox="1"/>
          <p:nvPr userDrawn="1"/>
        </p:nvSpPr>
        <p:spPr>
          <a:xfrm>
            <a:off x="-1710039" y="4763279"/>
            <a:ext cx="1704602" cy="969496"/>
          </a:xfrm>
          <a:prstGeom prst="rect">
            <a:avLst/>
          </a:prstGeom>
          <a:noFill/>
        </p:spPr>
        <p:txBody>
          <a:bodyPr wrap="square" lIns="0" tIns="0" rIns="144000" bIns="0" rtlCol="0" anchor="b" anchorCtr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a-DK" sz="900" b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Tips:</a:t>
            </a:r>
          </a:p>
          <a:p>
            <a:pPr algn="r"/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For at fremhæve et naturligt hierarki i overskriften eller differentiere evt.</a:t>
            </a:r>
            <a:r>
              <a:rPr lang="da-DK" sz="900" kern="120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skrift i tekstniveau (overskrift og underoverskrift) bruges de indrammede</a:t>
            </a:r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temafarver</a:t>
            </a:r>
          </a:p>
        </p:txBody>
      </p:sp>
      <p:sp>
        <p:nvSpPr>
          <p:cNvPr id="2" name="Tekstfelt 1"/>
          <p:cNvSpPr txBox="1"/>
          <p:nvPr userDrawn="1"/>
        </p:nvSpPr>
        <p:spPr>
          <a:xfrm>
            <a:off x="-2055600" y="1196588"/>
            <a:ext cx="2054342" cy="138499"/>
          </a:xfrm>
          <a:prstGeom prst="rect">
            <a:avLst/>
          </a:prstGeom>
          <a:noFill/>
        </p:spPr>
        <p:txBody>
          <a:bodyPr wrap="square" lIns="0" tIns="0" rIns="144000" bIns="0" rtlCol="0">
            <a:spAutoFit/>
          </a:bodyPr>
          <a:lstStyle/>
          <a:p>
            <a:pPr algn="r"/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Maks tre linjer i stor typografi</a:t>
            </a:r>
          </a:p>
        </p:txBody>
      </p:sp>
      <p:pic>
        <p:nvPicPr>
          <p:cNvPr id="26" name="Billede 2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15406" y="5778964"/>
            <a:ext cx="1567602" cy="1073383"/>
          </a:xfrm>
          <a:prstGeom prst="rect">
            <a:avLst/>
          </a:prstGeom>
        </p:spPr>
      </p:pic>
      <p:sp>
        <p:nvSpPr>
          <p:cNvPr id="23" name="Pladsholder til sidefod 22" hidden="1"/>
          <p:cNvSpPr>
            <a:spLocks noGrp="1"/>
          </p:cNvSpPr>
          <p:nvPr>
            <p:ph type="ftr" sz="quarter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 smtClean="0"/>
              <a:t>/ Landbrugsstyrelsen /Erfaringer fra kontrol 2022 og opmærksomhedspunkter for 2023</a:t>
            </a:r>
            <a:endParaRPr lang="da-DK" dirty="0"/>
          </a:p>
        </p:txBody>
      </p:sp>
      <p:sp>
        <p:nvSpPr>
          <p:cNvPr id="24" name="Pladsholder til slidenummer 23" hidden="1"/>
          <p:cNvSpPr>
            <a:spLocks noGrp="1"/>
          </p:cNvSpPr>
          <p:nvPr>
            <p:ph type="sldNum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04F1B78-7DDA-4948-89C5-A6930CD616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715405" y="6004143"/>
            <a:ext cx="1567602" cy="984609"/>
          </a:xfrm>
          <a:prstGeom prst="rect">
            <a:avLst/>
          </a:prstGeom>
        </p:spPr>
      </p:pic>
      <p:sp>
        <p:nvSpPr>
          <p:cNvPr id="27" name="Rectangle 6"/>
          <p:cNvSpPr/>
          <p:nvPr userDrawn="1"/>
        </p:nvSpPr>
        <p:spPr>
          <a:xfrm>
            <a:off x="-1399201" y="6006008"/>
            <a:ext cx="1233601" cy="951384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a-DK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91E4EEC-566D-43EC-894E-966F8EEFDF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520973" y="0"/>
            <a:ext cx="1376892" cy="10334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24A8B85-B929-4717-8A9C-BFF59E30B6D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008" y="340691"/>
            <a:ext cx="2924750" cy="6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9407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32 pkt. grøn bag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baggrund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800" dirty="0" err="1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9288" y="332656"/>
            <a:ext cx="10888662" cy="862732"/>
          </a:xfrm>
        </p:spPr>
        <p:txBody>
          <a:bodyPr/>
          <a:lstStyle>
            <a:lvl1pPr>
              <a:lnSpc>
                <a:spcPct val="88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9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649288" y="1628776"/>
            <a:ext cx="10888662" cy="3600425"/>
          </a:xfrm>
        </p:spPr>
        <p:txBody>
          <a:bodyPr/>
          <a:lstStyle>
            <a:lvl1pPr>
              <a:lnSpc>
                <a:spcPct val="88000"/>
              </a:lnSpc>
              <a:buFontTx/>
              <a:buNone/>
              <a:defRPr sz="3200">
                <a:solidFill>
                  <a:schemeClr val="tx2"/>
                </a:solidFill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/ Landbrugsstyrelsen /Erfaringer fra kontrol 2022 og opmærksomhedspunkter for 2023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8C7E7EC-E211-4D99-A962-9A1153E64003}" type="datetime2">
              <a:rPr lang="da-DK" smtClean="0"/>
              <a:t>20. januar 2023</a:t>
            </a:fld>
            <a:endParaRPr lang="da-DK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xmlns="" id="{A3CD9AAA-6439-4AA1-979A-DB0D41E77B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46754" y="6379011"/>
            <a:ext cx="226932" cy="20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874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1600" y="311972"/>
            <a:ext cx="6981229" cy="468000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7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651600" y="1195389"/>
            <a:ext cx="6980895" cy="4886325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8" name="Pladsholder til billede 3"/>
          <p:cNvSpPr>
            <a:spLocks noGrp="1"/>
          </p:cNvSpPr>
          <p:nvPr>
            <p:ph type="pic" sz="quarter" idx="14" hasCustomPrompt="1"/>
          </p:nvPr>
        </p:nvSpPr>
        <p:spPr>
          <a:xfrm>
            <a:off x="8023223" y="0"/>
            <a:ext cx="4165601" cy="6858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2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billede</a:t>
            </a:r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smtClean="0"/>
              <a:t>/ Landbrugsstyrelsen /Erfaringer fra kontrol 2022 og opmærksomhedspunkter for 2023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grpSp>
        <p:nvGrpSpPr>
          <p:cNvPr id="21" name="Gruppe 20"/>
          <p:cNvGrpSpPr/>
          <p:nvPr userDrawn="1"/>
        </p:nvGrpSpPr>
        <p:grpSpPr>
          <a:xfrm>
            <a:off x="12188825" y="1941319"/>
            <a:ext cx="2032000" cy="2054444"/>
            <a:chOff x="9150825" y="2171823"/>
            <a:chExt cx="2032000" cy="2054444"/>
          </a:xfrm>
        </p:grpSpPr>
        <p:sp>
          <p:nvSpPr>
            <p:cNvPr id="22" name="TextBox 12"/>
            <p:cNvSpPr txBox="1">
              <a:spLocks noChangeArrowheads="1"/>
            </p:cNvSpPr>
            <p:nvPr/>
          </p:nvSpPr>
          <p:spPr bwMode="auto">
            <a:xfrm>
              <a:off x="9150825" y="2171823"/>
              <a:ext cx="2032000" cy="1661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algn="l" defTabSz="914400" rtl="0" eaLnBrk="1" latinLnBrk="0" hangingPunct="1">
                <a:lnSpc>
                  <a:spcPct val="100000"/>
                </a:lnSpc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billede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på billederammen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det ønskede billede via fanen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Indsæt, Billeder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3.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Beskær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for at ændre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billedets fokus/størrelse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4. 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Ønsker du at skalere billedet, så hold </a:t>
              </a: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SHIFT-</a:t>
              </a:r>
              <a:r>
                <a:rPr lang="da-DK" altLang="da-DK" sz="900" b="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knappen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nede, mens der trækkes i billedets hjørner</a:t>
              </a:r>
            </a:p>
          </p:txBody>
        </p:sp>
        <p:pic>
          <p:nvPicPr>
            <p:cNvPr id="23" name="Billede 7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315" y="3028176"/>
              <a:ext cx="373507" cy="32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4" name="Gruppe 78"/>
            <p:cNvGrpSpPr>
              <a:grpSpLocks/>
            </p:cNvGrpSpPr>
            <p:nvPr/>
          </p:nvGrpSpPr>
          <p:grpSpPr bwMode="auto">
            <a:xfrm>
              <a:off x="9305577" y="3846855"/>
              <a:ext cx="330145" cy="379412"/>
              <a:chOff x="1018031" y="5509431"/>
              <a:chExt cx="373412" cy="429121"/>
            </a:xfrm>
          </p:grpSpPr>
          <p:pic>
            <p:nvPicPr>
              <p:cNvPr id="25" name="Billede 7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51179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" name="Rounded Rectangle 25"/>
              <p:cNvSpPr/>
              <p:nvPr/>
            </p:nvSpPr>
            <p:spPr bwMode="auto">
              <a:xfrm>
                <a:off x="1023417" y="5509431"/>
                <a:ext cx="210080" cy="1723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a-DK" sz="2000" noProof="1"/>
              </a:p>
            </p:txBody>
          </p:sp>
        </p:grpSp>
      </p:grpSp>
      <p:grpSp>
        <p:nvGrpSpPr>
          <p:cNvPr id="27" name="Gruppe 26"/>
          <p:cNvGrpSpPr/>
          <p:nvPr userDrawn="1"/>
        </p:nvGrpSpPr>
        <p:grpSpPr>
          <a:xfrm>
            <a:off x="-2405743" y="1204883"/>
            <a:ext cx="2405743" cy="2221782"/>
            <a:chOff x="-2405743" y="1655465"/>
            <a:chExt cx="2405743" cy="2221782"/>
          </a:xfrm>
        </p:grpSpPr>
        <p:pic>
          <p:nvPicPr>
            <p:cNvPr id="28" name="Billede 27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1060701" y="3676062"/>
              <a:ext cx="920576" cy="201185"/>
            </a:xfrm>
            <a:prstGeom prst="rect">
              <a:avLst/>
            </a:prstGeom>
          </p:spPr>
        </p:pic>
        <p:sp>
          <p:nvSpPr>
            <p:cNvPr id="29" name="Rectangle 5"/>
            <p:cNvSpPr/>
            <p:nvPr userDrawn="1"/>
          </p:nvSpPr>
          <p:spPr bwMode="auto">
            <a:xfrm>
              <a:off x="-2405743" y="1655465"/>
              <a:ext cx="2405743" cy="1938992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20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Punkt-liste 20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4-9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b="1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Billede 1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0000" y="0"/>
            <a:ext cx="1835919" cy="1033433"/>
          </a:xfrm>
          <a:prstGeom prst="rect">
            <a:avLst/>
          </a:prstGeom>
        </p:spPr>
      </p:pic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A49C0F9D-B513-405A-A666-3FA9F6DBAA27}" type="datetime2">
              <a:rPr lang="da-DK" smtClean="0"/>
              <a:t>20. januar 2023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561585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1600" y="311972"/>
            <a:ext cx="5351204" cy="812772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7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651600" y="1195389"/>
            <a:ext cx="5350867" cy="4886325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8" name="Pladsholder til billede 3"/>
          <p:cNvSpPr>
            <a:spLocks noGrp="1"/>
          </p:cNvSpPr>
          <p:nvPr>
            <p:ph type="pic" sz="quarter" idx="14" hasCustomPrompt="1"/>
          </p:nvPr>
        </p:nvSpPr>
        <p:spPr>
          <a:xfrm>
            <a:off x="6362467" y="0"/>
            <a:ext cx="5826358" cy="6858000"/>
          </a:xfrm>
        </p:spPr>
        <p:txBody>
          <a:bodyPr tIns="468000" anchor="ctr" anchorCtr="0"/>
          <a:lstStyle>
            <a:lvl1pPr marL="0" indent="0" algn="ctr">
              <a:buFontTx/>
              <a:buNone/>
              <a:defRPr sz="12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billede</a:t>
            </a:r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smtClean="0"/>
              <a:t>/ Landbrugsstyrelsen /Erfaringer fra kontrol 2022 og opmærksomhedspunkter for 2023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grpSp>
        <p:nvGrpSpPr>
          <p:cNvPr id="19" name="Gruppe 18"/>
          <p:cNvGrpSpPr/>
          <p:nvPr userDrawn="1"/>
        </p:nvGrpSpPr>
        <p:grpSpPr>
          <a:xfrm>
            <a:off x="12188825" y="1941319"/>
            <a:ext cx="2032000" cy="2054444"/>
            <a:chOff x="9150825" y="2171823"/>
            <a:chExt cx="2032000" cy="2054444"/>
          </a:xfrm>
        </p:grpSpPr>
        <p:sp>
          <p:nvSpPr>
            <p:cNvPr id="20" name="TextBox 12"/>
            <p:cNvSpPr txBox="1">
              <a:spLocks noChangeArrowheads="1"/>
            </p:cNvSpPr>
            <p:nvPr/>
          </p:nvSpPr>
          <p:spPr bwMode="auto">
            <a:xfrm>
              <a:off x="9150825" y="2171823"/>
              <a:ext cx="2032000" cy="1661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algn="l" defTabSz="914400" rtl="0" eaLnBrk="1" latinLnBrk="0" hangingPunct="1">
                <a:lnSpc>
                  <a:spcPct val="100000"/>
                </a:lnSpc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billede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på billederammen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det ønskede billede via fanen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Indsæt, Billeder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3.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Beskær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for at ændre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billedets fokus/størrelse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4. 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Ønsker du at skalere billedet, så hold </a:t>
              </a: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SHIFT-</a:t>
              </a:r>
              <a:r>
                <a:rPr lang="da-DK" altLang="da-DK" sz="900" b="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knappen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nede, mens der trækkes i billedets hjørner</a:t>
              </a:r>
            </a:p>
          </p:txBody>
        </p:sp>
        <p:pic>
          <p:nvPicPr>
            <p:cNvPr id="21" name="Billede 7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315" y="3028176"/>
              <a:ext cx="373507" cy="32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2" name="Gruppe 78"/>
            <p:cNvGrpSpPr>
              <a:grpSpLocks/>
            </p:cNvGrpSpPr>
            <p:nvPr/>
          </p:nvGrpSpPr>
          <p:grpSpPr bwMode="auto">
            <a:xfrm>
              <a:off x="9305577" y="3846855"/>
              <a:ext cx="330145" cy="379412"/>
              <a:chOff x="1018031" y="5509431"/>
              <a:chExt cx="373412" cy="429121"/>
            </a:xfrm>
          </p:grpSpPr>
          <p:pic>
            <p:nvPicPr>
              <p:cNvPr id="23" name="Billede 7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51179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Rounded Rectangle 25"/>
              <p:cNvSpPr/>
              <p:nvPr/>
            </p:nvSpPr>
            <p:spPr bwMode="auto">
              <a:xfrm>
                <a:off x="1023417" y="5509431"/>
                <a:ext cx="210080" cy="1723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a-DK" sz="2000" noProof="1"/>
              </a:p>
            </p:txBody>
          </p:sp>
        </p:grpSp>
      </p:grpSp>
      <p:grpSp>
        <p:nvGrpSpPr>
          <p:cNvPr id="25" name="Gruppe 24"/>
          <p:cNvGrpSpPr/>
          <p:nvPr userDrawn="1"/>
        </p:nvGrpSpPr>
        <p:grpSpPr>
          <a:xfrm>
            <a:off x="-2405743" y="1204883"/>
            <a:ext cx="2405743" cy="2221782"/>
            <a:chOff x="-2405743" y="1655465"/>
            <a:chExt cx="2405743" cy="2221782"/>
          </a:xfrm>
        </p:grpSpPr>
        <p:pic>
          <p:nvPicPr>
            <p:cNvPr id="26" name="Billede 25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1060701" y="3676062"/>
              <a:ext cx="920576" cy="201185"/>
            </a:xfrm>
            <a:prstGeom prst="rect">
              <a:avLst/>
            </a:prstGeom>
          </p:spPr>
        </p:pic>
        <p:sp>
          <p:nvSpPr>
            <p:cNvPr id="27" name="Rectangle 5"/>
            <p:cNvSpPr/>
            <p:nvPr userDrawn="1"/>
          </p:nvSpPr>
          <p:spPr bwMode="auto">
            <a:xfrm>
              <a:off x="-2405743" y="1655465"/>
              <a:ext cx="2405743" cy="1938992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20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Punkt-liste 20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4-9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b="1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8" name="Billede 2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0000" y="0"/>
            <a:ext cx="1835919" cy="1033433"/>
          </a:xfrm>
          <a:prstGeom prst="rect">
            <a:avLst/>
          </a:prstGeom>
        </p:spPr>
      </p:pic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72889E0-3358-49CD-AF6D-F14889F29F7A}" type="datetime2">
              <a:rPr lang="da-DK" smtClean="0"/>
              <a:t>20. januar 2023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124652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farvet tekst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tekst 1"/>
          <p:cNvSpPr>
            <a:spLocks noGrp="1"/>
          </p:cNvSpPr>
          <p:nvPr>
            <p:ph type="body" sz="quarter" idx="13" hasCustomPrompt="1"/>
          </p:nvPr>
        </p:nvSpPr>
        <p:spPr>
          <a:xfrm>
            <a:off x="-24243" y="0"/>
            <a:ext cx="4078938" cy="6858000"/>
          </a:xfrm>
          <a:noFill/>
          <a:ln>
            <a:noFill/>
          </a:ln>
        </p:spPr>
        <p:txBody>
          <a:bodyPr tIns="144000"/>
          <a:lstStyle>
            <a:lvl1pPr algn="ctr">
              <a:defRPr sz="13400" b="1">
                <a:solidFill>
                  <a:schemeClr val="accent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da-DK" dirty="0"/>
              <a:t>xx</a:t>
            </a:r>
          </a:p>
        </p:txBody>
      </p:sp>
      <p:sp>
        <p:nvSpPr>
          <p:cNvPr id="13" name="Pladsholder til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4054943" y="0"/>
            <a:ext cx="4078938" cy="6858000"/>
          </a:xfrm>
          <a:solidFill>
            <a:schemeClr val="accent1"/>
          </a:solidFill>
          <a:ln>
            <a:noFill/>
          </a:ln>
        </p:spPr>
        <p:txBody>
          <a:bodyPr tIns="144000"/>
          <a:lstStyle>
            <a:lvl1pPr algn="ctr">
              <a:defRPr sz="13400" b="1">
                <a:solidFill>
                  <a:schemeClr val="bg2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da-DK" dirty="0"/>
              <a:t>xx</a:t>
            </a:r>
          </a:p>
        </p:txBody>
      </p:sp>
      <p:sp>
        <p:nvSpPr>
          <p:cNvPr id="14" name="Pladsholder til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8127888" y="0"/>
            <a:ext cx="4078938" cy="6858000"/>
          </a:xfrm>
          <a:solidFill>
            <a:schemeClr val="accent2"/>
          </a:solidFill>
          <a:ln>
            <a:noFill/>
          </a:ln>
        </p:spPr>
        <p:txBody>
          <a:bodyPr tIns="144000"/>
          <a:lstStyle>
            <a:lvl1pPr algn="ctr">
              <a:defRPr sz="13400" b="1">
                <a:solidFill>
                  <a:schemeClr val="accent5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da-DK" dirty="0"/>
              <a:t>xx</a:t>
            </a:r>
          </a:p>
        </p:txBody>
      </p:sp>
      <p:sp>
        <p:nvSpPr>
          <p:cNvPr id="16" name="Pladsholder til tekst 4"/>
          <p:cNvSpPr>
            <a:spLocks noGrp="1"/>
          </p:cNvSpPr>
          <p:nvPr>
            <p:ph type="body" sz="quarter" idx="16"/>
          </p:nvPr>
        </p:nvSpPr>
        <p:spPr>
          <a:xfrm>
            <a:off x="-24243" y="2179638"/>
            <a:ext cx="4078938" cy="1897062"/>
          </a:xfrm>
        </p:spPr>
        <p:txBody>
          <a:bodyPr lIns="360000" rIns="360000"/>
          <a:lstStyle>
            <a:lvl1pPr>
              <a:lnSpc>
                <a:spcPct val="99000"/>
              </a:lnSpc>
              <a:defRPr sz="200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17" name="Pladsholder til tekst 5"/>
          <p:cNvSpPr>
            <a:spLocks noGrp="1"/>
          </p:cNvSpPr>
          <p:nvPr>
            <p:ph type="body" sz="quarter" idx="17"/>
          </p:nvPr>
        </p:nvSpPr>
        <p:spPr>
          <a:xfrm>
            <a:off x="4054943" y="2179638"/>
            <a:ext cx="4078938" cy="1897062"/>
          </a:xfrm>
        </p:spPr>
        <p:txBody>
          <a:bodyPr lIns="360000" rIns="360000"/>
          <a:lstStyle>
            <a:lvl1pPr>
              <a:lnSpc>
                <a:spcPct val="99000"/>
              </a:lnSpc>
              <a:defRPr sz="2000"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  <a:lvl6pPr>
              <a:defRPr>
                <a:solidFill>
                  <a:schemeClr val="accent2"/>
                </a:solidFill>
              </a:defRPr>
            </a:lvl6pPr>
            <a:lvl7pPr>
              <a:defRPr>
                <a:solidFill>
                  <a:schemeClr val="accent2"/>
                </a:solidFill>
              </a:defRPr>
            </a:lvl7pPr>
            <a:lvl8pPr>
              <a:defRPr>
                <a:solidFill>
                  <a:schemeClr val="accent2"/>
                </a:solidFill>
              </a:defRPr>
            </a:lvl8pPr>
            <a:lvl9pPr>
              <a:defRPr>
                <a:solidFill>
                  <a:schemeClr val="accent2"/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18" name="Pladsholder til tekst 6"/>
          <p:cNvSpPr>
            <a:spLocks noGrp="1"/>
          </p:cNvSpPr>
          <p:nvPr>
            <p:ph type="body" sz="quarter" idx="18"/>
          </p:nvPr>
        </p:nvSpPr>
        <p:spPr>
          <a:xfrm>
            <a:off x="8127888" y="2179638"/>
            <a:ext cx="4078938" cy="1897062"/>
          </a:xfrm>
        </p:spPr>
        <p:txBody>
          <a:bodyPr lIns="360000" rIns="360000"/>
          <a:lstStyle>
            <a:lvl1pPr>
              <a:lnSpc>
                <a:spcPct val="99000"/>
              </a:lnSpc>
              <a:defRPr sz="2000">
                <a:solidFill>
                  <a:schemeClr val="accent5"/>
                </a:solidFill>
              </a:defRPr>
            </a:lvl1pPr>
            <a:lvl2pPr>
              <a:defRPr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5"/>
                </a:solidFill>
              </a:defRPr>
            </a:lvl3pPr>
            <a:lvl4pPr>
              <a:defRPr>
                <a:solidFill>
                  <a:schemeClr val="accent5"/>
                </a:solidFill>
              </a:defRPr>
            </a:lvl4pPr>
            <a:lvl5pPr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smtClean="0"/>
              <a:t>/ Landbrugsstyrelsen /Erfaringer fra kontrol 2022 og opmærksomhedspunkter for 2023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1F28950-8167-43FF-94C0-C9A82497C1BE}" type="datetime2">
              <a:rPr lang="da-DK" smtClean="0"/>
              <a:t>20. januar 2023</a:t>
            </a:fld>
            <a:endParaRPr lang="da-DK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903EE10-8FE2-41FD-8DD3-1CE168F27D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23267" y="0"/>
            <a:ext cx="1382061" cy="103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7763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boks med billed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tekst 1"/>
          <p:cNvSpPr>
            <a:spLocks noGrp="1"/>
          </p:cNvSpPr>
          <p:nvPr>
            <p:ph type="body" sz="quarter" idx="13" hasCustomPrompt="1"/>
          </p:nvPr>
        </p:nvSpPr>
        <p:spPr>
          <a:xfrm>
            <a:off x="-24243" y="0"/>
            <a:ext cx="4078938" cy="6858000"/>
          </a:xfrm>
          <a:noFill/>
          <a:ln>
            <a:noFill/>
          </a:ln>
        </p:spPr>
        <p:txBody>
          <a:bodyPr tIns="144000"/>
          <a:lstStyle>
            <a:lvl1pPr algn="ctr">
              <a:defRPr sz="13400" b="1">
                <a:solidFill>
                  <a:schemeClr val="accent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da-DK" dirty="0"/>
              <a:t>xx</a:t>
            </a:r>
          </a:p>
        </p:txBody>
      </p:sp>
      <p:sp>
        <p:nvSpPr>
          <p:cNvPr id="11" name="Pladsholder til tekst 4"/>
          <p:cNvSpPr>
            <a:spLocks noGrp="1"/>
          </p:cNvSpPr>
          <p:nvPr>
            <p:ph type="body" sz="quarter" idx="16"/>
          </p:nvPr>
        </p:nvSpPr>
        <p:spPr>
          <a:xfrm>
            <a:off x="-24243" y="2179638"/>
            <a:ext cx="4078938" cy="1897062"/>
          </a:xfrm>
        </p:spPr>
        <p:txBody>
          <a:bodyPr lIns="360000" rIns="360000"/>
          <a:lstStyle>
            <a:lvl1pPr>
              <a:lnSpc>
                <a:spcPct val="99000"/>
              </a:lnSpc>
              <a:defRPr sz="200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8" name="Pladsholder til billede 3"/>
          <p:cNvSpPr>
            <a:spLocks noGrp="1"/>
          </p:cNvSpPr>
          <p:nvPr>
            <p:ph type="pic" sz="quarter" idx="14" hasCustomPrompt="1"/>
          </p:nvPr>
        </p:nvSpPr>
        <p:spPr>
          <a:xfrm>
            <a:off x="4055128" y="0"/>
            <a:ext cx="8133697" cy="6858000"/>
          </a:xfrm>
        </p:spPr>
        <p:txBody>
          <a:bodyPr tIns="468000" anchor="ctr" anchorCtr="0"/>
          <a:lstStyle>
            <a:lvl1pPr marL="0" indent="0" algn="ctr">
              <a:buFontTx/>
              <a:buNone/>
              <a:defRPr sz="12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billede</a:t>
            </a:r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smtClean="0"/>
              <a:t>/ Landbrugsstyrelsen /Erfaringer fra kontrol 2022 og opmærksomhedspunkter for 2023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grpSp>
        <p:nvGrpSpPr>
          <p:cNvPr id="20" name="Gruppe 19"/>
          <p:cNvGrpSpPr/>
          <p:nvPr userDrawn="1"/>
        </p:nvGrpSpPr>
        <p:grpSpPr>
          <a:xfrm>
            <a:off x="12188825" y="1941319"/>
            <a:ext cx="2032000" cy="2054444"/>
            <a:chOff x="9150825" y="2171823"/>
            <a:chExt cx="2032000" cy="2054444"/>
          </a:xfrm>
        </p:grpSpPr>
        <p:sp>
          <p:nvSpPr>
            <p:cNvPr id="21" name="TextBox 12"/>
            <p:cNvSpPr txBox="1">
              <a:spLocks noChangeArrowheads="1"/>
            </p:cNvSpPr>
            <p:nvPr/>
          </p:nvSpPr>
          <p:spPr bwMode="auto">
            <a:xfrm>
              <a:off x="9150825" y="2171823"/>
              <a:ext cx="2032000" cy="1661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algn="l" defTabSz="914400" rtl="0" eaLnBrk="1" latinLnBrk="0" hangingPunct="1">
                <a:lnSpc>
                  <a:spcPct val="100000"/>
                </a:lnSpc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billede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på billederammen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det ønskede billede via fanen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Indsæt, Billeder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3.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Beskær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for at ændre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billedets fokus/størrelse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4. 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Ønsker du at skalere billedet, så hold </a:t>
              </a: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SHIFT-</a:t>
              </a:r>
              <a:r>
                <a:rPr lang="da-DK" altLang="da-DK" sz="900" b="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knappen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nede, mens der trækkes i billedets hjørner</a:t>
              </a:r>
            </a:p>
          </p:txBody>
        </p:sp>
        <p:pic>
          <p:nvPicPr>
            <p:cNvPr id="22" name="Billede 7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315" y="3028176"/>
              <a:ext cx="373507" cy="32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3" name="Gruppe 78"/>
            <p:cNvGrpSpPr>
              <a:grpSpLocks/>
            </p:cNvGrpSpPr>
            <p:nvPr/>
          </p:nvGrpSpPr>
          <p:grpSpPr bwMode="auto">
            <a:xfrm>
              <a:off x="9305577" y="3846855"/>
              <a:ext cx="330145" cy="379412"/>
              <a:chOff x="1018031" y="5509431"/>
              <a:chExt cx="373412" cy="429121"/>
            </a:xfrm>
          </p:grpSpPr>
          <p:pic>
            <p:nvPicPr>
              <p:cNvPr id="24" name="Billede 7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51179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" name="Rounded Rectangle 25"/>
              <p:cNvSpPr/>
              <p:nvPr/>
            </p:nvSpPr>
            <p:spPr bwMode="auto">
              <a:xfrm>
                <a:off x="1023417" y="5509431"/>
                <a:ext cx="210080" cy="1723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a-DK" sz="2000" noProof="1"/>
              </a:p>
            </p:txBody>
          </p:sp>
        </p:grpSp>
      </p:grpSp>
      <p:pic>
        <p:nvPicPr>
          <p:cNvPr id="15" name="Billed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0000" y="0"/>
            <a:ext cx="1835919" cy="1033433"/>
          </a:xfrm>
          <a:prstGeom prst="rect">
            <a:avLst/>
          </a:prstGeom>
        </p:spPr>
      </p:pic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F623592-86C6-4029-9783-EDE27F1F1B7E}" type="datetime2">
              <a:rPr lang="da-DK" smtClean="0"/>
              <a:t>20. januar 2023</a:t>
            </a:fld>
            <a:endParaRPr lang="da-DK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0CD8719-DAE2-4D84-96EC-966E9CB437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b="12647"/>
          <a:stretch/>
        </p:blipFill>
        <p:spPr>
          <a:xfrm>
            <a:off x="-1962102" y="0"/>
            <a:ext cx="495674" cy="90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1220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boks med billed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tekst 1"/>
          <p:cNvSpPr>
            <a:spLocks noGrp="1"/>
          </p:cNvSpPr>
          <p:nvPr>
            <p:ph type="body" sz="quarter" idx="13" hasCustomPrompt="1"/>
          </p:nvPr>
        </p:nvSpPr>
        <p:spPr>
          <a:xfrm>
            <a:off x="-24243" y="0"/>
            <a:ext cx="4078938" cy="6858000"/>
          </a:xfrm>
          <a:solidFill>
            <a:schemeClr val="accent1"/>
          </a:solidFill>
          <a:ln>
            <a:noFill/>
          </a:ln>
        </p:spPr>
        <p:txBody>
          <a:bodyPr tIns="144000"/>
          <a:lstStyle>
            <a:lvl1pPr algn="ctr">
              <a:defRPr sz="13400" b="1">
                <a:solidFill>
                  <a:schemeClr val="bg2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da-DK" dirty="0"/>
              <a:t>xx</a:t>
            </a:r>
          </a:p>
        </p:txBody>
      </p:sp>
      <p:sp>
        <p:nvSpPr>
          <p:cNvPr id="11" name="Pladsholder til tekst 4"/>
          <p:cNvSpPr>
            <a:spLocks noGrp="1"/>
          </p:cNvSpPr>
          <p:nvPr>
            <p:ph type="body" sz="quarter" idx="16"/>
          </p:nvPr>
        </p:nvSpPr>
        <p:spPr>
          <a:xfrm>
            <a:off x="-24243" y="2179638"/>
            <a:ext cx="4078938" cy="1897062"/>
          </a:xfrm>
        </p:spPr>
        <p:txBody>
          <a:bodyPr lIns="360000" rIns="360000"/>
          <a:lstStyle>
            <a:lvl1pPr>
              <a:lnSpc>
                <a:spcPct val="99000"/>
              </a:lnSpc>
              <a:defRPr sz="2000"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  <a:lvl6pPr>
              <a:defRPr>
                <a:solidFill>
                  <a:schemeClr val="accent5"/>
                </a:solidFill>
              </a:defRPr>
            </a:lvl6pPr>
            <a:lvl7pPr>
              <a:defRPr>
                <a:solidFill>
                  <a:schemeClr val="accent5"/>
                </a:solidFill>
              </a:defRPr>
            </a:lvl7pPr>
            <a:lvl8pPr>
              <a:defRPr>
                <a:solidFill>
                  <a:schemeClr val="accent5"/>
                </a:solidFill>
              </a:defRPr>
            </a:lvl8pPr>
            <a:lvl9pPr>
              <a:defRPr>
                <a:solidFill>
                  <a:schemeClr val="accent5"/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8" name="Pladsholder til billede 3"/>
          <p:cNvSpPr>
            <a:spLocks noGrp="1"/>
          </p:cNvSpPr>
          <p:nvPr>
            <p:ph type="pic" sz="quarter" idx="14" hasCustomPrompt="1"/>
          </p:nvPr>
        </p:nvSpPr>
        <p:spPr>
          <a:xfrm>
            <a:off x="4055128" y="0"/>
            <a:ext cx="8133697" cy="6858000"/>
          </a:xfrm>
        </p:spPr>
        <p:txBody>
          <a:bodyPr tIns="468000" anchor="ctr" anchorCtr="0"/>
          <a:lstStyle>
            <a:lvl1pPr marL="0" indent="0" algn="ctr">
              <a:buFontTx/>
              <a:buNone/>
              <a:defRPr sz="12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billede</a:t>
            </a:r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/ Landbrugsstyrelsen /Erfaringer fra kontrol 2022 og opmærksomhedspunkter for 2023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grpSp>
        <p:nvGrpSpPr>
          <p:cNvPr id="19" name="Gruppe 18"/>
          <p:cNvGrpSpPr/>
          <p:nvPr userDrawn="1"/>
        </p:nvGrpSpPr>
        <p:grpSpPr>
          <a:xfrm>
            <a:off x="12188825" y="1941319"/>
            <a:ext cx="2032000" cy="2054444"/>
            <a:chOff x="9150825" y="2171823"/>
            <a:chExt cx="2032000" cy="2054444"/>
          </a:xfrm>
        </p:grpSpPr>
        <p:sp>
          <p:nvSpPr>
            <p:cNvPr id="20" name="TextBox 12"/>
            <p:cNvSpPr txBox="1">
              <a:spLocks noChangeArrowheads="1"/>
            </p:cNvSpPr>
            <p:nvPr/>
          </p:nvSpPr>
          <p:spPr bwMode="auto">
            <a:xfrm>
              <a:off x="9150825" y="2171823"/>
              <a:ext cx="2032000" cy="1661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algn="l" defTabSz="914400" rtl="0" eaLnBrk="1" latinLnBrk="0" hangingPunct="1">
                <a:lnSpc>
                  <a:spcPct val="100000"/>
                </a:lnSpc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billede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på billederammen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det ønskede billede via fanen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Indsæt, Billeder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3.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Beskær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for at ændre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billedets fokus/størrelse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4. 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Ønsker du at skalere billedet, så hold </a:t>
              </a: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SHIFT-</a:t>
              </a:r>
              <a:r>
                <a:rPr lang="da-DK" altLang="da-DK" sz="900" b="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knappen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nede, mens der trækkes i billedets hjørner</a:t>
              </a:r>
            </a:p>
          </p:txBody>
        </p:sp>
        <p:pic>
          <p:nvPicPr>
            <p:cNvPr id="21" name="Billede 7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315" y="3028176"/>
              <a:ext cx="373507" cy="32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2" name="Gruppe 78"/>
            <p:cNvGrpSpPr>
              <a:grpSpLocks/>
            </p:cNvGrpSpPr>
            <p:nvPr/>
          </p:nvGrpSpPr>
          <p:grpSpPr bwMode="auto">
            <a:xfrm>
              <a:off x="9305577" y="3846855"/>
              <a:ext cx="330145" cy="379412"/>
              <a:chOff x="1018031" y="5509431"/>
              <a:chExt cx="373412" cy="429121"/>
            </a:xfrm>
          </p:grpSpPr>
          <p:pic>
            <p:nvPicPr>
              <p:cNvPr id="23" name="Billede 7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51179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Rounded Rectangle 25"/>
              <p:cNvSpPr/>
              <p:nvPr/>
            </p:nvSpPr>
            <p:spPr bwMode="auto">
              <a:xfrm>
                <a:off x="1023417" y="5509431"/>
                <a:ext cx="210080" cy="1723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a-DK" sz="2000" noProof="1"/>
              </a:p>
            </p:txBody>
          </p:sp>
        </p:grpSp>
      </p:grpSp>
      <p:pic>
        <p:nvPicPr>
          <p:cNvPr id="16" name="Billede 15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2"/>
          <a:stretch/>
        </p:blipFill>
        <p:spPr>
          <a:xfrm>
            <a:off x="-1826468" y="0"/>
            <a:ext cx="1682387" cy="1033433"/>
          </a:xfrm>
          <a:prstGeom prst="rect">
            <a:avLst/>
          </a:prstGeom>
        </p:spPr>
      </p:pic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19A7DE8E-5074-422E-8123-44DFE525DEE2}" type="datetime2">
              <a:rPr lang="da-DK" smtClean="0"/>
              <a:t>20. januar 2023</a:t>
            </a:fld>
            <a:endParaRPr lang="da-DK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E4BAC4E-1327-4393-9F1C-2F3C7BFF66B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826468" y="0"/>
            <a:ext cx="458677" cy="1030831"/>
          </a:xfrm>
          <a:prstGeom prst="rect">
            <a:avLst/>
          </a:prstGeom>
        </p:spPr>
      </p:pic>
      <p:sp>
        <p:nvSpPr>
          <p:cNvPr id="17" name="Pladsholder logo">
            <a:extLst>
              <a:ext uri="{FF2B5EF4-FFF2-40B4-BE49-F238E27FC236}">
                <a16:creationId xmlns:a16="http://schemas.microsoft.com/office/drawing/2014/main" xmlns="" id="{1D226F10-EEE2-46ED-ABE6-245B9CEAEC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5670" y="6378872"/>
            <a:ext cx="223200" cy="201600"/>
          </a:xfrm>
          <a:blipFill>
            <a:blip r:embed="rId6"/>
            <a:stretch>
              <a:fillRect/>
            </a:stretch>
          </a:blipFill>
        </p:spPr>
        <p:txBody>
          <a:bodyPr/>
          <a:lstStyle>
            <a:lvl1pPr>
              <a:defRPr sz="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074235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indhold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baggrund"/>
          <p:cNvSpPr/>
          <p:nvPr userDrawn="1"/>
        </p:nvSpPr>
        <p:spPr>
          <a:xfrm>
            <a:off x="4054944" y="0"/>
            <a:ext cx="813388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800" dirty="0" err="1"/>
          </a:p>
        </p:txBody>
      </p:sp>
      <p:sp>
        <p:nvSpPr>
          <p:cNvPr id="7" name="Pladsholder til tekst 1"/>
          <p:cNvSpPr>
            <a:spLocks noGrp="1"/>
          </p:cNvSpPr>
          <p:nvPr>
            <p:ph type="body" sz="quarter" idx="13" hasCustomPrompt="1"/>
          </p:nvPr>
        </p:nvSpPr>
        <p:spPr>
          <a:xfrm>
            <a:off x="651600" y="311151"/>
            <a:ext cx="3141468" cy="5770562"/>
          </a:xfrm>
        </p:spPr>
        <p:txBody>
          <a:bodyPr/>
          <a:lstStyle>
            <a:lvl1pPr>
              <a:lnSpc>
                <a:spcPct val="92000"/>
              </a:lnSpc>
              <a:defRPr sz="1800" baseline="0">
                <a:solidFill>
                  <a:schemeClr val="tx1"/>
                </a:solidFill>
              </a:defRPr>
            </a:lvl1pPr>
            <a:lvl2pPr marL="0" indent="0">
              <a:lnSpc>
                <a:spcPct val="92000"/>
              </a:lnSpc>
              <a:buFont typeface="Arial" panose="020B0604020202020204" pitchFamily="34" charset="0"/>
              <a:buChar char="​"/>
              <a:defRPr sz="1800">
                <a:solidFill>
                  <a:schemeClr val="accent1"/>
                </a:solidFill>
              </a:defRPr>
            </a:lvl2pPr>
            <a:lvl3pPr marL="216000" indent="-216000">
              <a:buFont typeface="Arial" panose="020B0604020202020204" pitchFamily="34" charset="0"/>
              <a:buChar char="•"/>
              <a:defRPr/>
            </a:lvl3pPr>
            <a:lvl4pPr marL="432000">
              <a:defRPr/>
            </a:lvl4pPr>
            <a:lvl5pPr marL="648000">
              <a:defRPr/>
            </a:lvl5pPr>
            <a:lvl6pPr marL="648000">
              <a:defRPr/>
            </a:lvl6pPr>
            <a:lvl7pPr marL="648000">
              <a:defRPr/>
            </a:lvl7pPr>
            <a:lvl8pPr marL="648000">
              <a:defRPr/>
            </a:lvl8pPr>
            <a:lvl9pPr marL="648000">
              <a:defRPr/>
            </a:lvl9pPr>
          </a:lstStyle>
          <a:p>
            <a:pPr lvl="0"/>
            <a:r>
              <a:rPr lang="da-DK" dirty="0"/>
              <a:t>Klik for at tilføje tekst - Grøn tekst får du ved at bruge TAB-knappen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</a:p>
          <a:p>
            <a:pPr lvl="4"/>
            <a:endParaRPr lang="da-DK" dirty="0"/>
          </a:p>
        </p:txBody>
      </p:sp>
      <p:sp>
        <p:nvSpPr>
          <p:cNvPr id="9" name="Pladsholder til indhold 2"/>
          <p:cNvSpPr>
            <a:spLocks noGrp="1"/>
          </p:cNvSpPr>
          <p:nvPr>
            <p:ph sz="quarter" idx="14" hasCustomPrompt="1"/>
          </p:nvPr>
        </p:nvSpPr>
        <p:spPr>
          <a:xfrm>
            <a:off x="4704230" y="1195389"/>
            <a:ext cx="6833720" cy="4886325"/>
          </a:xfrm>
          <a:noFill/>
        </p:spPr>
        <p:txBody>
          <a:bodyPr lIns="0" tIns="0"/>
          <a:lstStyle>
            <a:lvl1pPr>
              <a:lnSpc>
                <a:spcPct val="92000"/>
              </a:lnSpc>
              <a:defRPr sz="1800"/>
            </a:lvl1pPr>
            <a:lvl2pPr>
              <a:lnSpc>
                <a:spcPct val="92000"/>
              </a:lnSpc>
              <a:defRPr sz="1800"/>
            </a:lvl2pPr>
            <a:lvl5pPr>
              <a:defRPr/>
            </a:lvl5pPr>
          </a:lstStyle>
          <a:p>
            <a:pPr lvl="0"/>
            <a:r>
              <a:rPr lang="da-DK" dirty="0"/>
              <a:t>Klik og indsæt diagram eller tabel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</a:p>
          <a:p>
            <a:pPr lvl="4"/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smtClean="0"/>
              <a:t>/ Landbrugsstyrelsen /Erfaringer fra kontrol 2022 og opmærksomhedspunkter for 2023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grpSp>
        <p:nvGrpSpPr>
          <p:cNvPr id="12" name="Gruppe 11"/>
          <p:cNvGrpSpPr/>
          <p:nvPr userDrawn="1"/>
        </p:nvGrpSpPr>
        <p:grpSpPr>
          <a:xfrm>
            <a:off x="-2405743" y="311151"/>
            <a:ext cx="2405743" cy="2052668"/>
            <a:chOff x="-2405743" y="1655465"/>
            <a:chExt cx="2405743" cy="2052668"/>
          </a:xfrm>
        </p:grpSpPr>
        <p:pic>
          <p:nvPicPr>
            <p:cNvPr id="17" name="Billede 16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060701" y="3506948"/>
              <a:ext cx="920576" cy="201185"/>
            </a:xfrm>
            <a:prstGeom prst="rect">
              <a:avLst/>
            </a:prstGeom>
          </p:spPr>
        </p:pic>
        <p:sp>
          <p:nvSpPr>
            <p:cNvPr id="18" name="Rectangle 5"/>
            <p:cNvSpPr/>
            <p:nvPr userDrawn="1"/>
          </p:nvSpPr>
          <p:spPr bwMode="auto">
            <a:xfrm>
              <a:off x="-2405743" y="1655465"/>
              <a:ext cx="2405743" cy="1800493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sort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Tekst grøn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3-9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b="1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B4B6F1A-7B79-4085-AAA3-891B0970B706}" type="datetime2">
              <a:rPr lang="da-DK" smtClean="0"/>
              <a:t>20. januar 2023</a:t>
            </a:fld>
            <a:endParaRPr lang="da-DK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52E7EFB-3D15-42E3-B98F-B53E047A4E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521749" y="5825228"/>
            <a:ext cx="1377668" cy="103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5514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indhold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baggrund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800" dirty="0" err="1"/>
          </a:p>
        </p:txBody>
      </p:sp>
      <p:sp>
        <p:nvSpPr>
          <p:cNvPr id="7" name="Pladsholder til tekst 1"/>
          <p:cNvSpPr>
            <a:spLocks noGrp="1"/>
          </p:cNvSpPr>
          <p:nvPr>
            <p:ph type="body" sz="quarter" idx="13" hasCustomPrompt="1"/>
          </p:nvPr>
        </p:nvSpPr>
        <p:spPr>
          <a:xfrm>
            <a:off x="651600" y="311151"/>
            <a:ext cx="3136418" cy="5770562"/>
          </a:xfrm>
        </p:spPr>
        <p:txBody>
          <a:bodyPr/>
          <a:lstStyle>
            <a:lvl1pPr>
              <a:lnSpc>
                <a:spcPct val="92000"/>
              </a:lnSpc>
              <a:defRPr sz="1800">
                <a:solidFill>
                  <a:schemeClr val="tx1"/>
                </a:solidFill>
              </a:defRPr>
            </a:lvl1pPr>
            <a:lvl2pPr marL="0" indent="0">
              <a:lnSpc>
                <a:spcPct val="92000"/>
              </a:lnSpc>
              <a:buFont typeface="Arial" panose="020B0604020202020204" pitchFamily="34" charset="0"/>
              <a:buChar char="​"/>
              <a:defRPr sz="1800">
                <a:solidFill>
                  <a:schemeClr val="accent1"/>
                </a:solidFill>
              </a:defRPr>
            </a:lvl2pPr>
            <a:lvl3pPr marL="288000" indent="-216000">
              <a:buFont typeface="Arial" panose="020B0604020202020204" pitchFamily="34" charset="0"/>
              <a:buChar char="•"/>
              <a:defRPr/>
            </a:lvl3pPr>
            <a:lvl4pPr marL="432000">
              <a:defRPr/>
            </a:lvl4pPr>
            <a:lvl5pPr marL="648000">
              <a:defRPr/>
            </a:lvl5pPr>
            <a:lvl6pPr marL="648000">
              <a:defRPr/>
            </a:lvl6pPr>
            <a:lvl7pPr marL="648000">
              <a:defRPr/>
            </a:lvl7pPr>
            <a:lvl8pPr marL="648000">
              <a:defRPr/>
            </a:lvl8pPr>
            <a:lvl9pPr marL="648000">
              <a:defRPr/>
            </a:lvl9pPr>
          </a:lstStyle>
          <a:p>
            <a:pPr lvl="0"/>
            <a:r>
              <a:rPr lang="da-DK" dirty="0"/>
              <a:t>Klik for at tilføje tekst - Grøn tekst får du ved at bruge TAB-knappen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</a:p>
          <a:p>
            <a:pPr lvl="4"/>
            <a:endParaRPr lang="da-DK" dirty="0"/>
          </a:p>
          <a:p>
            <a:pPr lvl="4"/>
            <a:endParaRPr lang="da-DK" dirty="0"/>
          </a:p>
        </p:txBody>
      </p:sp>
      <p:sp>
        <p:nvSpPr>
          <p:cNvPr id="9" name="Pladsholder til indhold 2"/>
          <p:cNvSpPr>
            <a:spLocks noGrp="1"/>
          </p:cNvSpPr>
          <p:nvPr>
            <p:ph sz="quarter" idx="14" hasCustomPrompt="1"/>
          </p:nvPr>
        </p:nvSpPr>
        <p:spPr>
          <a:xfrm>
            <a:off x="4705200" y="1195389"/>
            <a:ext cx="6832800" cy="4886325"/>
          </a:xfrm>
          <a:noFill/>
        </p:spPr>
        <p:txBody>
          <a:bodyPr lIns="0" tIns="0"/>
          <a:lstStyle>
            <a:lvl1pPr>
              <a:lnSpc>
                <a:spcPct val="92000"/>
              </a:lnSpc>
              <a:defRPr sz="1800"/>
            </a:lvl1pPr>
            <a:lvl2pPr>
              <a:lnSpc>
                <a:spcPct val="92000"/>
              </a:lnSpc>
              <a:defRPr sz="1800"/>
            </a:lvl2pPr>
            <a:lvl5pPr>
              <a:defRPr/>
            </a:lvl5pPr>
          </a:lstStyle>
          <a:p>
            <a:pPr lvl="0"/>
            <a:r>
              <a:rPr lang="da-DK" dirty="0"/>
              <a:t>Klik og indsæt diagram eller tabel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</a:p>
          <a:p>
            <a:pPr lvl="4"/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smtClean="0"/>
              <a:t>/ Landbrugsstyrelsen /Erfaringer fra kontrol 2022 og opmærksomhedspunkter for 2023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grpSp>
        <p:nvGrpSpPr>
          <p:cNvPr id="14" name="Gruppe 13"/>
          <p:cNvGrpSpPr/>
          <p:nvPr userDrawn="1"/>
        </p:nvGrpSpPr>
        <p:grpSpPr>
          <a:xfrm>
            <a:off x="-2405743" y="311151"/>
            <a:ext cx="2405743" cy="2052668"/>
            <a:chOff x="-2405743" y="1655465"/>
            <a:chExt cx="2405743" cy="2052668"/>
          </a:xfrm>
        </p:grpSpPr>
        <p:pic>
          <p:nvPicPr>
            <p:cNvPr id="15" name="Billede 14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060701" y="3506948"/>
              <a:ext cx="920576" cy="201185"/>
            </a:xfrm>
            <a:prstGeom prst="rect">
              <a:avLst/>
            </a:prstGeom>
          </p:spPr>
        </p:pic>
        <p:sp>
          <p:nvSpPr>
            <p:cNvPr id="16" name="Rectangle 5"/>
            <p:cNvSpPr/>
            <p:nvPr userDrawn="1"/>
          </p:nvSpPr>
          <p:spPr bwMode="auto">
            <a:xfrm>
              <a:off x="-2405743" y="1655465"/>
              <a:ext cx="2405743" cy="1800493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sort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Tekst grøn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3-9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b="1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B4C770A-D43F-45A8-8CD2-1FB16FF68F8A}" type="datetime2">
              <a:rPr lang="da-DK" smtClean="0"/>
              <a:t>20. januar 2023</a:t>
            </a:fld>
            <a:endParaRPr lang="da-DK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A199D9C-0F5F-48B6-9DF0-C24925AB1E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524229" y="5824566"/>
            <a:ext cx="1380147" cy="1033434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xmlns="" id="{2E4FE88A-4BBC-4FC8-A1E4-B20B5E06755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46754" y="6379011"/>
            <a:ext cx="226932" cy="20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8419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indhold I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baggrund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800" dirty="0" err="1"/>
          </a:p>
        </p:txBody>
      </p:sp>
      <p:sp>
        <p:nvSpPr>
          <p:cNvPr id="7" name="Pladsholder til tekst 1"/>
          <p:cNvSpPr>
            <a:spLocks noGrp="1"/>
          </p:cNvSpPr>
          <p:nvPr>
            <p:ph type="body" sz="quarter" idx="13"/>
          </p:nvPr>
        </p:nvSpPr>
        <p:spPr>
          <a:xfrm>
            <a:off x="651600" y="311151"/>
            <a:ext cx="3141468" cy="5770562"/>
          </a:xfrm>
        </p:spPr>
        <p:txBody>
          <a:bodyPr/>
          <a:lstStyle>
            <a:lvl1pPr>
              <a:lnSpc>
                <a:spcPct val="92000"/>
              </a:lnSpc>
              <a:defRPr sz="1800">
                <a:solidFill>
                  <a:schemeClr val="bg1"/>
                </a:solidFill>
              </a:defRPr>
            </a:lvl1pPr>
            <a:lvl2pPr marL="216000" indent="-216000">
              <a:lnSpc>
                <a:spcPct val="92000"/>
              </a:lnSpc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2pPr>
            <a:lvl3pPr marL="216000" indent="-2160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432000">
              <a:defRPr>
                <a:solidFill>
                  <a:schemeClr val="bg1"/>
                </a:solidFill>
              </a:defRPr>
            </a:lvl4pPr>
            <a:lvl5pPr marL="648000">
              <a:defRPr>
                <a:solidFill>
                  <a:schemeClr val="bg1"/>
                </a:solidFill>
              </a:defRPr>
            </a:lvl5pPr>
            <a:lvl6pPr marL="648000">
              <a:defRPr>
                <a:solidFill>
                  <a:schemeClr val="bg1"/>
                </a:solidFill>
              </a:defRPr>
            </a:lvl6pPr>
            <a:lvl7pPr marL="648000">
              <a:defRPr>
                <a:solidFill>
                  <a:schemeClr val="bg1"/>
                </a:solidFill>
              </a:defRPr>
            </a:lvl7pPr>
            <a:lvl8pPr marL="648000">
              <a:defRPr>
                <a:solidFill>
                  <a:schemeClr val="bg1"/>
                </a:solidFill>
              </a:defRPr>
            </a:lvl8pPr>
            <a:lvl9pPr marL="648000"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9" name="Pladsholder til indhold 2"/>
          <p:cNvSpPr>
            <a:spLocks noGrp="1"/>
          </p:cNvSpPr>
          <p:nvPr>
            <p:ph sz="quarter" idx="14" hasCustomPrompt="1"/>
          </p:nvPr>
        </p:nvSpPr>
        <p:spPr>
          <a:xfrm>
            <a:off x="4705200" y="1195389"/>
            <a:ext cx="6832800" cy="4886325"/>
          </a:xfrm>
          <a:noFill/>
        </p:spPr>
        <p:txBody>
          <a:bodyPr lIns="0" tIns="0"/>
          <a:lstStyle>
            <a:lvl1pPr>
              <a:lnSpc>
                <a:spcPct val="92000"/>
              </a:lnSpc>
              <a:defRPr sz="1800">
                <a:solidFill>
                  <a:schemeClr val="bg1"/>
                </a:solidFill>
              </a:defRPr>
            </a:lvl1pPr>
            <a:lvl2pPr>
              <a:lnSpc>
                <a:spcPct val="92000"/>
              </a:lnSpc>
              <a:defRPr sz="1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 dirty="0"/>
              <a:t>Klik og indsæt diagram eller tabel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</a:p>
          <a:p>
            <a:pPr lvl="4"/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/ Landbrugsstyrelsen /Erfaringer fra kontrol 2022 og opmærksomhedspunkter for 2023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grpSp>
        <p:nvGrpSpPr>
          <p:cNvPr id="13" name="Gruppe 12"/>
          <p:cNvGrpSpPr/>
          <p:nvPr userDrawn="1"/>
        </p:nvGrpSpPr>
        <p:grpSpPr>
          <a:xfrm>
            <a:off x="-2405743" y="311151"/>
            <a:ext cx="2405743" cy="2052668"/>
            <a:chOff x="-2405743" y="1655465"/>
            <a:chExt cx="2405743" cy="2052668"/>
          </a:xfrm>
        </p:grpSpPr>
        <p:pic>
          <p:nvPicPr>
            <p:cNvPr id="14" name="Billede 13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060701" y="3506948"/>
              <a:ext cx="920576" cy="201185"/>
            </a:xfrm>
            <a:prstGeom prst="rect">
              <a:avLst/>
            </a:prstGeom>
          </p:spPr>
        </p:pic>
        <p:sp>
          <p:nvSpPr>
            <p:cNvPr id="19" name="Rectangle 5"/>
            <p:cNvSpPr/>
            <p:nvPr userDrawn="1"/>
          </p:nvSpPr>
          <p:spPr bwMode="auto">
            <a:xfrm>
              <a:off x="-2405743" y="1655465"/>
              <a:ext cx="2405743" cy="1800493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hvid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3-9 = Punkt-liste indryk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b="1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D1719901-BF92-44D8-AAEF-6D6D8F33C87B}" type="datetime2">
              <a:rPr lang="da-DK" smtClean="0"/>
              <a:t>20. januar 2023</a:t>
            </a:fld>
            <a:endParaRPr lang="da-DK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17E118B-191F-4DCA-A076-C47876DB59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521750" y="5824030"/>
            <a:ext cx="1377668" cy="1033969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xmlns="" id="{207D924F-8A1F-4AE0-B2F8-7775DD4A1EA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46754" y="6379011"/>
            <a:ext cx="226932" cy="20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493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indhold II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tekst 1"/>
          <p:cNvSpPr>
            <a:spLocks noGrp="1"/>
          </p:cNvSpPr>
          <p:nvPr>
            <p:ph type="body" sz="quarter" idx="13"/>
          </p:nvPr>
        </p:nvSpPr>
        <p:spPr>
          <a:xfrm>
            <a:off x="649289" y="311151"/>
            <a:ext cx="4293296" cy="5770562"/>
          </a:xfrm>
        </p:spPr>
        <p:txBody>
          <a:bodyPr/>
          <a:lstStyle>
            <a:lvl1pPr>
              <a:lnSpc>
                <a:spcPct val="88000"/>
              </a:lnSpc>
              <a:defRPr sz="3200">
                <a:solidFill>
                  <a:schemeClr val="accent1"/>
                </a:solidFill>
              </a:defRPr>
            </a:lvl1pPr>
            <a:lvl2pPr marL="0" indent="0">
              <a:lnSpc>
                <a:spcPct val="94000"/>
              </a:lnSpc>
              <a:buFont typeface="Arial" panose="020B0604020202020204" pitchFamily="34" charset="0"/>
              <a:buChar char="​"/>
              <a:defRPr sz="1500"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9" name="Pladsholder til indhold 2"/>
          <p:cNvSpPr>
            <a:spLocks noGrp="1"/>
          </p:cNvSpPr>
          <p:nvPr>
            <p:ph sz="quarter" idx="14" hasCustomPrompt="1"/>
          </p:nvPr>
        </p:nvSpPr>
        <p:spPr>
          <a:xfrm>
            <a:off x="5806678" y="311151"/>
            <a:ext cx="5731271" cy="5770563"/>
          </a:xfrm>
          <a:noFill/>
        </p:spPr>
        <p:txBody>
          <a:bodyPr lIns="0" tIns="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da-DK" dirty="0"/>
              <a:t>Klik og indsæt diagram eller tabel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</a:p>
          <a:p>
            <a:pPr lvl="4"/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smtClean="0"/>
              <a:t>/ Landbrugsstyrelsen /Erfaringer fra kontrol 2022 og opmærksomhedspunkter for 2023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9A6500D-357E-4480-B388-5441CE466F10}" type="datetime2">
              <a:rPr lang="da-DK" smtClean="0"/>
              <a:t>20. januar 2023</a:t>
            </a:fld>
            <a:endParaRPr lang="da-DK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C920EAB-35B4-4696-A32D-92CCC346C6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21749" y="0"/>
            <a:ext cx="1377668" cy="103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498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baggrund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800" dirty="0" err="1"/>
          </a:p>
        </p:txBody>
      </p:sp>
      <p:sp>
        <p:nvSpPr>
          <p:cNvPr id="11" name="Pladsholder til tekst 1"/>
          <p:cNvSpPr>
            <a:spLocks noGrp="1"/>
          </p:cNvSpPr>
          <p:nvPr>
            <p:ph type="body" sz="quarter" idx="10"/>
          </p:nvPr>
        </p:nvSpPr>
        <p:spPr>
          <a:xfrm>
            <a:off x="651600" y="2348880"/>
            <a:ext cx="8755200" cy="2096840"/>
          </a:xfrm>
        </p:spPr>
        <p:txBody>
          <a:bodyPr anchor="ctr" anchorCtr="0">
            <a:normAutofit/>
          </a:bodyPr>
          <a:lstStyle>
            <a:lvl1pPr algn="r">
              <a:lnSpc>
                <a:spcPct val="100000"/>
              </a:lnSpc>
              <a:defRPr lang="da-DK" sz="6600" b="1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16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9578152" y="5229200"/>
            <a:ext cx="2250673" cy="544232"/>
          </a:xfrm>
        </p:spPr>
        <p:txBody>
          <a:bodyPr anchor="b" anchorCtr="0"/>
          <a:lstStyle>
            <a:lvl1pPr>
              <a:defRPr lang="da-DK" sz="1200" b="0" kern="1200" baseline="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Sted/event</a:t>
            </a:r>
          </a:p>
        </p:txBody>
      </p:sp>
      <p:sp>
        <p:nvSpPr>
          <p:cNvPr id="18" name="Pladsholder til tekst 4"/>
          <p:cNvSpPr>
            <a:spLocks noGrp="1"/>
          </p:cNvSpPr>
          <p:nvPr>
            <p:ph type="body" sz="quarter" idx="13" hasCustomPrompt="1"/>
          </p:nvPr>
        </p:nvSpPr>
        <p:spPr>
          <a:xfrm>
            <a:off x="9578152" y="5961288"/>
            <a:ext cx="2250673" cy="199980"/>
          </a:xfrm>
        </p:spPr>
        <p:txBody>
          <a:bodyPr/>
          <a:lstStyle>
            <a:lvl1pPr>
              <a:defRPr lang="da-DK" sz="1200" b="0" kern="1200" baseline="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22" name="Pladsholder til dato 21"/>
          <p:cNvSpPr>
            <a:spLocks noGrp="1"/>
          </p:cNvSpPr>
          <p:nvPr>
            <p:ph type="dt" sz="half" idx="14"/>
          </p:nvPr>
        </p:nvSpPr>
        <p:spPr>
          <a:xfrm>
            <a:off x="9580274" y="5780918"/>
            <a:ext cx="2248825" cy="201600"/>
          </a:xfrm>
        </p:spPr>
        <p:txBody>
          <a:bodyPr lIns="0" tIns="0" rIns="0" bIns="0" anchor="t" anchorCtr="0"/>
          <a:lstStyle>
            <a:lvl1pPr marL="171450" indent="-171450">
              <a:defRPr lang="da-DK" sz="1200" b="0" kern="1200" baseline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indent="0">
              <a:lnSpc>
                <a:spcPct val="93000"/>
              </a:lnSpc>
              <a:buFont typeface="Arial" panose="020B0604020202020204" pitchFamily="34" charset="0"/>
              <a:buChar char="​"/>
            </a:pPr>
            <a:fld id="{C8D879C4-E4F9-4206-BA0B-A54BF77FE86B}" type="datetime2">
              <a:rPr lang="da-DK" smtClean="0"/>
              <a:t>20. januar 2023</a:t>
            </a:fld>
            <a:endParaRPr lang="en-GB" dirty="0"/>
          </a:p>
        </p:txBody>
      </p:sp>
      <p:sp>
        <p:nvSpPr>
          <p:cNvPr id="21" name="Tekstboks 25"/>
          <p:cNvSpPr txBox="1"/>
          <p:nvPr userDrawn="1"/>
        </p:nvSpPr>
        <p:spPr>
          <a:xfrm>
            <a:off x="-1710039" y="4763279"/>
            <a:ext cx="1704602" cy="969496"/>
          </a:xfrm>
          <a:prstGeom prst="rect">
            <a:avLst/>
          </a:prstGeom>
          <a:noFill/>
        </p:spPr>
        <p:txBody>
          <a:bodyPr wrap="square" lIns="0" tIns="0" rIns="144000" bIns="0" rtlCol="0" anchor="b" anchorCtr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a-DK" sz="900" b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Tips:</a:t>
            </a:r>
          </a:p>
          <a:p>
            <a:pPr algn="r"/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For at fremhæve et naturligt hierarki i overskriften eller differentiere evt.</a:t>
            </a:r>
            <a:r>
              <a:rPr lang="da-DK" sz="900" kern="120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skrift i tekstniveau (overskrift og underoverskrift) bruges de indrammede</a:t>
            </a:r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temafarver</a:t>
            </a:r>
          </a:p>
        </p:txBody>
      </p:sp>
      <p:sp>
        <p:nvSpPr>
          <p:cNvPr id="17" name="Pladsholder til sidefod 22" hidden="1">
            <a:extLst>
              <a:ext uri="{FF2B5EF4-FFF2-40B4-BE49-F238E27FC236}">
                <a16:creationId xmlns:a16="http://schemas.microsoft.com/office/drawing/2014/main" xmlns="" id="{4412145B-B87B-4019-AD1F-E9982BDB1DE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 smtClean="0"/>
              <a:t>/ Landbrugsstyrelsen /Erfaringer fra kontrol 2022 og opmærksomhedspunkter for 2023</a:t>
            </a:r>
            <a:endParaRPr lang="da-DK" dirty="0"/>
          </a:p>
        </p:txBody>
      </p:sp>
      <p:sp>
        <p:nvSpPr>
          <p:cNvPr id="19" name="Pladsholder til slidenummer 23" hidden="1">
            <a:extLst>
              <a:ext uri="{FF2B5EF4-FFF2-40B4-BE49-F238E27FC236}">
                <a16:creationId xmlns:a16="http://schemas.microsoft.com/office/drawing/2014/main" xmlns="" id="{8C7A26F4-8240-4595-AF0B-DAD6F98445D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3" name="Billede 25">
            <a:extLst>
              <a:ext uri="{FF2B5EF4-FFF2-40B4-BE49-F238E27FC236}">
                <a16:creationId xmlns:a16="http://schemas.microsoft.com/office/drawing/2014/main" xmlns="" id="{6D2919DD-CFBE-4659-99A0-FD62EF2D05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15406" y="5778964"/>
            <a:ext cx="1567602" cy="107338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D30E1A7-55FB-46DC-A37D-FAD5939C56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715405" y="6004143"/>
            <a:ext cx="1567602" cy="984609"/>
          </a:xfrm>
          <a:prstGeom prst="rect">
            <a:avLst/>
          </a:prstGeom>
        </p:spPr>
      </p:pic>
      <p:sp>
        <p:nvSpPr>
          <p:cNvPr id="23" name="Rectangle 6">
            <a:extLst>
              <a:ext uri="{FF2B5EF4-FFF2-40B4-BE49-F238E27FC236}">
                <a16:creationId xmlns:a16="http://schemas.microsoft.com/office/drawing/2014/main" xmlns="" id="{1C16679B-55B2-45F5-A2AD-200ED1CEE6B2}"/>
              </a:ext>
            </a:extLst>
          </p:cNvPr>
          <p:cNvSpPr/>
          <p:nvPr userDrawn="1"/>
        </p:nvSpPr>
        <p:spPr>
          <a:xfrm>
            <a:off x="-1399201" y="6006008"/>
            <a:ext cx="1233601" cy="951384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a-DK" sz="18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1D9842A4-A96F-4AAA-8FB6-774C0C82ACA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94572" y="340691"/>
            <a:ext cx="2753621" cy="6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7029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/ Landbrugsstyrelsen /Erfaringer fra kontrol 2022 og opmærksomhedspunkter for 2023</a:t>
            </a:r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6" name="Pladsholder til dato 3" hidden="1">
            <a:extLst>
              <a:ext uri="{FF2B5EF4-FFF2-40B4-BE49-F238E27FC236}">
                <a16:creationId xmlns:a16="http://schemas.microsoft.com/office/drawing/2014/main" xmlns="" id="{7387C4E4-348E-4A05-AB2B-AE486614247D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CF589E0A-F4A7-4421-8BF7-9D6AB77E6527}" type="datetime2">
              <a:rPr lang="da-DK" smtClean="0"/>
              <a:t>20. januar 2023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403840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/ Landbrugsstyrelsen /Erfaringer fra kontrol 2022 og opmærksomhedspunkter for 2023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5" name="Pladsholder til dato 3" hidden="1">
            <a:extLst>
              <a:ext uri="{FF2B5EF4-FFF2-40B4-BE49-F238E27FC236}">
                <a16:creationId xmlns:a16="http://schemas.microsoft.com/office/drawing/2014/main" xmlns="" id="{0C165B80-131C-47FA-A4CF-3EB1919AA868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54C207F8-FEB2-4A02-AB8C-B283ECEBD72E}" type="datetime2">
              <a:rPr lang="da-DK" smtClean="0"/>
              <a:t>20. januar 2023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186192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baggrund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>
              <a:solidFill>
                <a:prstClr val="white"/>
              </a:solidFill>
            </a:endParaRPr>
          </a:p>
        </p:txBody>
      </p:sp>
      <p:sp>
        <p:nvSpPr>
          <p:cNvPr id="11" name="Pladsholder til tekst 1"/>
          <p:cNvSpPr>
            <a:spLocks noGrp="1"/>
          </p:cNvSpPr>
          <p:nvPr>
            <p:ph type="body" sz="quarter" idx="10"/>
          </p:nvPr>
        </p:nvSpPr>
        <p:spPr>
          <a:xfrm>
            <a:off x="651600" y="2348880"/>
            <a:ext cx="8755200" cy="2096840"/>
          </a:xfrm>
        </p:spPr>
        <p:txBody>
          <a:bodyPr anchor="ctr" anchorCtr="0">
            <a:normAutofit/>
          </a:bodyPr>
          <a:lstStyle>
            <a:lvl1pPr algn="r">
              <a:lnSpc>
                <a:spcPct val="100000"/>
              </a:lnSpc>
              <a:defRPr lang="da-DK" sz="66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16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9578152" y="5229200"/>
            <a:ext cx="2250673" cy="544232"/>
          </a:xfrm>
        </p:spPr>
        <p:txBody>
          <a:bodyPr anchor="b" anchorCtr="0"/>
          <a:lstStyle>
            <a:lvl1pPr>
              <a:defRPr lang="da-DK" sz="1200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Sted/event</a:t>
            </a:r>
          </a:p>
        </p:txBody>
      </p:sp>
      <p:sp>
        <p:nvSpPr>
          <p:cNvPr id="18" name="Pladsholder til tekst 4"/>
          <p:cNvSpPr>
            <a:spLocks noGrp="1"/>
          </p:cNvSpPr>
          <p:nvPr>
            <p:ph type="body" sz="quarter" idx="13" hasCustomPrompt="1"/>
          </p:nvPr>
        </p:nvSpPr>
        <p:spPr>
          <a:xfrm>
            <a:off x="9578152" y="5961288"/>
            <a:ext cx="2250673" cy="199980"/>
          </a:xfrm>
        </p:spPr>
        <p:txBody>
          <a:bodyPr/>
          <a:lstStyle>
            <a:lvl1pPr>
              <a:defRPr lang="da-DK" sz="1200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22" name="Pladsholder til dato 21"/>
          <p:cNvSpPr>
            <a:spLocks noGrp="1"/>
          </p:cNvSpPr>
          <p:nvPr>
            <p:ph type="dt" sz="half" idx="14"/>
          </p:nvPr>
        </p:nvSpPr>
        <p:spPr>
          <a:xfrm>
            <a:off x="9580274" y="5780918"/>
            <a:ext cx="2248825" cy="201600"/>
          </a:xfrm>
        </p:spPr>
        <p:txBody>
          <a:bodyPr lIns="0" tIns="0" rIns="0" bIns="0" anchor="t" anchorCtr="0"/>
          <a:lstStyle>
            <a:lvl1pPr marL="171450" indent="-171450">
              <a:defRPr lang="da-DK" sz="1200" b="0" kern="1200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indent="0">
              <a:lnSpc>
                <a:spcPct val="93000"/>
              </a:lnSpc>
              <a:buFont typeface="Arial" panose="020B0604020202020204" pitchFamily="34" charset="0"/>
              <a:buChar char="​"/>
            </a:pPr>
            <a:fld id="{C8B81A2A-6D4A-4E75-B333-1E2109CF04F2}" type="datetime2">
              <a:rPr lang="da-DK" smtClean="0">
                <a:solidFill>
                  <a:prstClr val="white"/>
                </a:solidFill>
              </a:rPr>
              <a:t>20. januar 2023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9" name="AutoShape 4"/>
          <p:cNvSpPr>
            <a:spLocks/>
          </p:cNvSpPr>
          <p:nvPr userDrawn="1"/>
        </p:nvSpPr>
        <p:spPr bwMode="gray">
          <a:xfrm>
            <a:off x="12188825" y="16587"/>
            <a:ext cx="1754459" cy="131318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144000" tIns="0" rIns="0" bIns="0">
            <a:spAutoFit/>
          </a:bodyPr>
          <a:lstStyle/>
          <a:p>
            <a:pPr>
              <a:spcAft>
                <a:spcPts val="600"/>
              </a:spcAft>
              <a:buFont typeface="+mj-lt"/>
              <a:buNone/>
              <a:defRPr/>
            </a:pPr>
            <a:r>
              <a:rPr lang="da-DK" sz="900" b="1" noProof="1">
                <a:solidFill>
                  <a:prstClr val="white">
                    <a:lumMod val="50000"/>
                  </a:prstClr>
                </a:solidFill>
                <a:cs typeface="Arial" charset="0"/>
              </a:rPr>
              <a:t>Gitter- og hjælpelinjer</a:t>
            </a:r>
          </a:p>
          <a:p>
            <a:pPr>
              <a:spcAft>
                <a:spcPts val="240"/>
              </a:spcAft>
              <a:buFont typeface="+mj-lt"/>
              <a:buNone/>
              <a:defRPr/>
            </a:pPr>
            <a:r>
              <a:rPr lang="da-DK" sz="900" noProof="1">
                <a:solidFill>
                  <a:prstClr val="white">
                    <a:lumMod val="50000"/>
                  </a:prstClr>
                </a:solidFill>
                <a:cs typeface="Arial" charset="0"/>
              </a:rPr>
              <a:t>For at se gitter- og hjælpelinjer</a:t>
            </a:r>
          </a:p>
          <a:p>
            <a:pPr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prstClr val="white">
                    <a:lumMod val="50000"/>
                  </a:prstClr>
                </a:solidFill>
                <a:cs typeface="Arial" charset="0"/>
              </a:rPr>
              <a:t>1.</a:t>
            </a:r>
            <a:r>
              <a:rPr lang="da-DK" sz="900" noProof="1">
                <a:solidFill>
                  <a:prstClr val="white">
                    <a:lumMod val="50000"/>
                  </a:prstClr>
                </a:solidFill>
                <a:cs typeface="Arial" charset="0"/>
              </a:rPr>
              <a:t> Klik på </a:t>
            </a:r>
            <a:r>
              <a:rPr lang="da-DK" sz="900" b="1" noProof="1">
                <a:solidFill>
                  <a:prstClr val="white">
                    <a:lumMod val="50000"/>
                  </a:prstClr>
                </a:solidFill>
                <a:cs typeface="Arial" charset="0"/>
              </a:rPr>
              <a:t>Vis</a:t>
            </a:r>
            <a:endParaRPr lang="da-DK" sz="900" noProof="1">
              <a:solidFill>
                <a:prstClr val="white">
                  <a:lumMod val="50000"/>
                </a:prstClr>
              </a:solidFill>
              <a:cs typeface="Arial" charset="0"/>
            </a:endParaRPr>
          </a:p>
          <a:p>
            <a:pPr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prstClr val="white">
                    <a:lumMod val="50000"/>
                  </a:prstClr>
                </a:solidFill>
                <a:cs typeface="Arial" charset="0"/>
              </a:rPr>
              <a:t>2. </a:t>
            </a:r>
            <a:r>
              <a:rPr lang="da-DK" sz="900" noProof="1">
                <a:solidFill>
                  <a:prstClr val="white">
                    <a:lumMod val="50000"/>
                  </a:prstClr>
                </a:solidFill>
                <a:cs typeface="Arial" charset="0"/>
              </a:rPr>
              <a:t>Vælg </a:t>
            </a:r>
            <a:r>
              <a:rPr lang="da-DK" sz="900" b="1" noProof="1">
                <a:solidFill>
                  <a:prstClr val="white">
                    <a:lumMod val="50000"/>
                  </a:prstClr>
                </a:solidFill>
                <a:cs typeface="Arial" charset="0"/>
              </a:rPr>
              <a:t>Gitterlinjer</a:t>
            </a:r>
            <a:endParaRPr lang="da-DK" sz="900" noProof="1">
              <a:solidFill>
                <a:prstClr val="white">
                  <a:lumMod val="50000"/>
                </a:prstClr>
              </a:solidFill>
              <a:cs typeface="Arial" charset="0"/>
            </a:endParaRPr>
          </a:p>
          <a:p>
            <a:pPr>
              <a:spcAft>
                <a:spcPts val="240"/>
              </a:spcAft>
              <a:buFont typeface="+mj-lt"/>
              <a:buNone/>
              <a:defRPr/>
            </a:pPr>
            <a:r>
              <a:rPr lang="da-DK" sz="900" noProof="1">
                <a:solidFill>
                  <a:prstClr val="white">
                    <a:lumMod val="50000"/>
                  </a:prstClr>
                </a:solidFill>
                <a:cs typeface="Arial" charset="0"/>
              </a:rPr>
              <a:t>og/eller </a:t>
            </a:r>
            <a:r>
              <a:rPr lang="da-DK" sz="900" b="1" noProof="1">
                <a:solidFill>
                  <a:prstClr val="white">
                    <a:lumMod val="50000"/>
                  </a:prstClr>
                </a:solidFill>
                <a:cs typeface="Arial" charset="0"/>
              </a:rPr>
              <a:t>Hjælpelinjer</a:t>
            </a:r>
          </a:p>
          <a:p>
            <a:pPr>
              <a:spcAft>
                <a:spcPts val="240"/>
              </a:spcAft>
              <a:buFont typeface="+mj-lt"/>
              <a:buNone/>
              <a:defRPr/>
            </a:pPr>
            <a:endParaRPr lang="da-DK" sz="900" b="1" noProof="1">
              <a:solidFill>
                <a:prstClr val="white">
                  <a:lumMod val="50000"/>
                </a:prstClr>
              </a:solidFill>
              <a:cs typeface="Arial" panose="020B0604020202020204" pitchFamily="34" charset="0"/>
            </a:endParaRPr>
          </a:p>
          <a:p>
            <a:pPr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prstClr val="white">
                    <a:lumMod val="50000"/>
                  </a:prstClr>
                </a:solidFill>
                <a:cs typeface="Arial" charset="0"/>
              </a:rPr>
              <a:t>Tip</a:t>
            </a:r>
            <a:r>
              <a:rPr lang="da-DK" sz="900" noProof="1">
                <a:solidFill>
                  <a:prstClr val="white">
                    <a:lumMod val="50000"/>
                  </a:prstClr>
                </a:solidFill>
                <a:cs typeface="Arial" charset="0"/>
              </a:rPr>
              <a:t>: Alt + F9 for hurtig visning af hjælpelinjer</a:t>
            </a:r>
          </a:p>
        </p:txBody>
      </p:sp>
      <p:sp>
        <p:nvSpPr>
          <p:cNvPr id="21" name="Tekstboks 25"/>
          <p:cNvSpPr txBox="1"/>
          <p:nvPr userDrawn="1"/>
        </p:nvSpPr>
        <p:spPr>
          <a:xfrm>
            <a:off x="-1710039" y="4763279"/>
            <a:ext cx="1704602" cy="969496"/>
          </a:xfrm>
          <a:prstGeom prst="rect">
            <a:avLst/>
          </a:prstGeom>
          <a:noFill/>
        </p:spPr>
        <p:txBody>
          <a:bodyPr wrap="square" lIns="0" tIns="0" rIns="144000" bIns="0" rtlCol="0" anchor="b" anchorCtr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a-DK" sz="900" b="1" dirty="0">
                <a:solidFill>
                  <a:prstClr val="white">
                    <a:lumMod val="50000"/>
                  </a:prstClr>
                </a:solidFill>
                <a:cs typeface="Arial" charset="0"/>
              </a:rPr>
              <a:t>Tips:</a:t>
            </a:r>
          </a:p>
          <a:p>
            <a:pPr algn="r"/>
            <a:r>
              <a:rPr lang="da-DK" sz="900" dirty="0">
                <a:solidFill>
                  <a:prstClr val="white">
                    <a:lumMod val="50000"/>
                  </a:prstClr>
                </a:solidFill>
                <a:cs typeface="Arial" charset="0"/>
              </a:rPr>
              <a:t>For at fremhæve et naturligt hierarki i overskriften eller differentiere evt. skrift i tekstniveau (overskrift og underoverskrift) bruges de indrammede temafarver</a:t>
            </a:r>
          </a:p>
        </p:txBody>
      </p:sp>
      <p:sp>
        <p:nvSpPr>
          <p:cNvPr id="2" name="Tekstfelt 1"/>
          <p:cNvSpPr txBox="1"/>
          <p:nvPr userDrawn="1"/>
        </p:nvSpPr>
        <p:spPr>
          <a:xfrm>
            <a:off x="-2055600" y="1196588"/>
            <a:ext cx="2054342" cy="138499"/>
          </a:xfrm>
          <a:prstGeom prst="rect">
            <a:avLst/>
          </a:prstGeom>
          <a:noFill/>
        </p:spPr>
        <p:txBody>
          <a:bodyPr wrap="square" lIns="0" tIns="0" rIns="144000" bIns="0" rtlCol="0">
            <a:spAutoFit/>
          </a:bodyPr>
          <a:lstStyle/>
          <a:p>
            <a:pPr algn="r"/>
            <a:r>
              <a:rPr lang="da-DK" sz="900" dirty="0">
                <a:solidFill>
                  <a:prstClr val="white">
                    <a:lumMod val="50000"/>
                  </a:prstClr>
                </a:solidFill>
                <a:cs typeface="Arial" charset="0"/>
              </a:rPr>
              <a:t>Maks tre linjer i stor typografi</a:t>
            </a:r>
          </a:p>
        </p:txBody>
      </p:sp>
      <p:pic>
        <p:nvPicPr>
          <p:cNvPr id="26" name="Billede 2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15406" y="5778964"/>
            <a:ext cx="1567602" cy="1073383"/>
          </a:xfrm>
          <a:prstGeom prst="rect">
            <a:avLst/>
          </a:prstGeom>
        </p:spPr>
      </p:pic>
      <p:sp>
        <p:nvSpPr>
          <p:cNvPr id="23" name="Pladsholder til sidefod 22" hidden="1"/>
          <p:cNvSpPr>
            <a:spLocks noGrp="1"/>
          </p:cNvSpPr>
          <p:nvPr>
            <p:ph type="ftr" sz="quarter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 smtClean="0"/>
              <a:t>/ Landbrugsstyrelsen /Erfaringer fra kontrol 2022 og opmærksomhedspunkter for 2023</a:t>
            </a:r>
            <a:endParaRPr lang="da-DK" dirty="0"/>
          </a:p>
        </p:txBody>
      </p:sp>
      <p:sp>
        <p:nvSpPr>
          <p:cNvPr id="24" name="Pladsholder til slidenummer 23" hidden="1"/>
          <p:cNvSpPr>
            <a:spLocks noGrp="1"/>
          </p:cNvSpPr>
          <p:nvPr>
            <p:ph type="sldNum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04F1B78-7DDA-4948-89C5-A6930CD616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715405" y="6004143"/>
            <a:ext cx="1567602" cy="984609"/>
          </a:xfrm>
          <a:prstGeom prst="rect">
            <a:avLst/>
          </a:prstGeom>
        </p:spPr>
      </p:pic>
      <p:sp>
        <p:nvSpPr>
          <p:cNvPr id="27" name="Rectangle 6"/>
          <p:cNvSpPr/>
          <p:nvPr userDrawn="1"/>
        </p:nvSpPr>
        <p:spPr>
          <a:xfrm>
            <a:off x="-1399201" y="6006008"/>
            <a:ext cx="1233601" cy="951384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a-DK" dirty="0">
              <a:solidFill>
                <a:prstClr val="white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91E4EEC-566D-43EC-894E-966F8EEFDF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520973" y="0"/>
            <a:ext cx="1376892" cy="10334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24A8B85-B929-4717-8A9C-BFF59E30B6D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008" y="340691"/>
            <a:ext cx="2924750" cy="6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827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baggrund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>
              <a:solidFill>
                <a:prstClr val="white"/>
              </a:solidFill>
            </a:endParaRPr>
          </a:p>
        </p:txBody>
      </p:sp>
      <p:sp>
        <p:nvSpPr>
          <p:cNvPr id="11" name="Pladsholder til tekst 1"/>
          <p:cNvSpPr>
            <a:spLocks noGrp="1"/>
          </p:cNvSpPr>
          <p:nvPr>
            <p:ph type="body" sz="quarter" idx="10"/>
          </p:nvPr>
        </p:nvSpPr>
        <p:spPr>
          <a:xfrm>
            <a:off x="651600" y="2348880"/>
            <a:ext cx="8755200" cy="2096840"/>
          </a:xfrm>
        </p:spPr>
        <p:txBody>
          <a:bodyPr anchor="ctr" anchorCtr="0">
            <a:normAutofit/>
          </a:bodyPr>
          <a:lstStyle>
            <a:lvl1pPr algn="r">
              <a:lnSpc>
                <a:spcPct val="100000"/>
              </a:lnSpc>
              <a:defRPr lang="da-DK" sz="6600" b="1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16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9578152" y="5229200"/>
            <a:ext cx="2250673" cy="544232"/>
          </a:xfrm>
        </p:spPr>
        <p:txBody>
          <a:bodyPr anchor="b" anchorCtr="0"/>
          <a:lstStyle>
            <a:lvl1pPr>
              <a:defRPr lang="da-DK" sz="1200" b="0" kern="1200" baseline="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Sted/event</a:t>
            </a:r>
          </a:p>
        </p:txBody>
      </p:sp>
      <p:sp>
        <p:nvSpPr>
          <p:cNvPr id="18" name="Pladsholder til tekst 4"/>
          <p:cNvSpPr>
            <a:spLocks noGrp="1"/>
          </p:cNvSpPr>
          <p:nvPr>
            <p:ph type="body" sz="quarter" idx="13" hasCustomPrompt="1"/>
          </p:nvPr>
        </p:nvSpPr>
        <p:spPr>
          <a:xfrm>
            <a:off x="9578152" y="5961288"/>
            <a:ext cx="2250673" cy="199980"/>
          </a:xfrm>
        </p:spPr>
        <p:txBody>
          <a:bodyPr/>
          <a:lstStyle>
            <a:lvl1pPr>
              <a:defRPr lang="da-DK" sz="1200" b="0" kern="1200" baseline="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22" name="Pladsholder til dato 21"/>
          <p:cNvSpPr>
            <a:spLocks noGrp="1"/>
          </p:cNvSpPr>
          <p:nvPr>
            <p:ph type="dt" sz="half" idx="14"/>
          </p:nvPr>
        </p:nvSpPr>
        <p:spPr>
          <a:xfrm>
            <a:off x="9580274" y="5780918"/>
            <a:ext cx="2248825" cy="201600"/>
          </a:xfrm>
        </p:spPr>
        <p:txBody>
          <a:bodyPr lIns="0" tIns="0" rIns="0" bIns="0" anchor="t" anchorCtr="0"/>
          <a:lstStyle>
            <a:lvl1pPr marL="171450" indent="-171450">
              <a:defRPr lang="da-DK" sz="1200" b="0" kern="1200" baseline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indent="0">
              <a:lnSpc>
                <a:spcPct val="93000"/>
              </a:lnSpc>
              <a:buFont typeface="Arial" panose="020B0604020202020204" pitchFamily="34" charset="0"/>
              <a:buChar char="​"/>
            </a:pPr>
            <a:fld id="{71F383E2-1D95-47A5-9AC7-DC03F3BA433B}" type="datetime2">
              <a:rPr lang="da-DK" smtClean="0">
                <a:solidFill>
                  <a:srgbClr val="007885"/>
                </a:solidFill>
              </a:rPr>
              <a:t>20. januar 2023</a:t>
            </a:fld>
            <a:endParaRPr lang="en-GB" dirty="0">
              <a:solidFill>
                <a:srgbClr val="007885"/>
              </a:solidFill>
            </a:endParaRPr>
          </a:p>
        </p:txBody>
      </p:sp>
      <p:sp>
        <p:nvSpPr>
          <p:cNvPr id="21" name="Tekstboks 25"/>
          <p:cNvSpPr txBox="1"/>
          <p:nvPr userDrawn="1"/>
        </p:nvSpPr>
        <p:spPr>
          <a:xfrm>
            <a:off x="-1710039" y="4763279"/>
            <a:ext cx="1704602" cy="969496"/>
          </a:xfrm>
          <a:prstGeom prst="rect">
            <a:avLst/>
          </a:prstGeom>
          <a:noFill/>
        </p:spPr>
        <p:txBody>
          <a:bodyPr wrap="square" lIns="0" tIns="0" rIns="144000" bIns="0" rtlCol="0" anchor="b" anchorCtr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a-DK" sz="900" b="1" dirty="0">
                <a:solidFill>
                  <a:prstClr val="white">
                    <a:lumMod val="50000"/>
                  </a:prstClr>
                </a:solidFill>
                <a:cs typeface="Arial" charset="0"/>
              </a:rPr>
              <a:t>Tips:</a:t>
            </a:r>
          </a:p>
          <a:p>
            <a:pPr algn="r"/>
            <a:r>
              <a:rPr lang="da-DK" sz="900" dirty="0">
                <a:solidFill>
                  <a:prstClr val="white">
                    <a:lumMod val="50000"/>
                  </a:prstClr>
                </a:solidFill>
                <a:cs typeface="Arial" charset="0"/>
              </a:rPr>
              <a:t>For at fremhæve et naturligt hierarki i overskriften eller differentiere evt. skrift i tekstniveau (overskrift og underoverskrift) bruges de indrammede temafarver</a:t>
            </a:r>
          </a:p>
        </p:txBody>
      </p:sp>
      <p:sp>
        <p:nvSpPr>
          <p:cNvPr id="17" name="Pladsholder til sidefod 22" hidden="1">
            <a:extLst>
              <a:ext uri="{FF2B5EF4-FFF2-40B4-BE49-F238E27FC236}">
                <a16:creationId xmlns="" xmlns:a16="http://schemas.microsoft.com/office/drawing/2014/main" id="{4412145B-B87B-4019-AD1F-E9982BDB1DE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 smtClean="0"/>
              <a:t>/ Landbrugsstyrelsen /Erfaringer fra kontrol 2022 og opmærksomhedspunkter for 2023</a:t>
            </a:r>
            <a:endParaRPr lang="da-DK" dirty="0"/>
          </a:p>
        </p:txBody>
      </p:sp>
      <p:sp>
        <p:nvSpPr>
          <p:cNvPr id="19" name="Pladsholder til slidenummer 23" hidden="1">
            <a:extLst>
              <a:ext uri="{FF2B5EF4-FFF2-40B4-BE49-F238E27FC236}">
                <a16:creationId xmlns="" xmlns:a16="http://schemas.microsoft.com/office/drawing/2014/main" id="{8C7A26F4-8240-4595-AF0B-DAD6F98445D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3" name="Billede 25">
            <a:extLst>
              <a:ext uri="{FF2B5EF4-FFF2-40B4-BE49-F238E27FC236}">
                <a16:creationId xmlns="" xmlns:a16="http://schemas.microsoft.com/office/drawing/2014/main" id="{6D2919DD-CFBE-4659-99A0-FD62EF2D05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15406" y="5778964"/>
            <a:ext cx="1567602" cy="107338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7D30E1A7-55FB-46DC-A37D-FAD5939C56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715405" y="6004143"/>
            <a:ext cx="1567602" cy="984609"/>
          </a:xfrm>
          <a:prstGeom prst="rect">
            <a:avLst/>
          </a:prstGeom>
        </p:spPr>
      </p:pic>
      <p:sp>
        <p:nvSpPr>
          <p:cNvPr id="23" name="Rectangle 6">
            <a:extLst>
              <a:ext uri="{FF2B5EF4-FFF2-40B4-BE49-F238E27FC236}">
                <a16:creationId xmlns="" xmlns:a16="http://schemas.microsoft.com/office/drawing/2014/main" id="{1C16679B-55B2-45F5-A2AD-200ED1CEE6B2}"/>
              </a:ext>
            </a:extLst>
          </p:cNvPr>
          <p:cNvSpPr/>
          <p:nvPr userDrawn="1"/>
        </p:nvSpPr>
        <p:spPr>
          <a:xfrm>
            <a:off x="-1399201" y="6006008"/>
            <a:ext cx="1233601" cy="951384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a-DK" dirty="0">
              <a:solidFill>
                <a:prstClr val="white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1D9842A4-A96F-4AAA-8FB6-774C0C82ACA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94572" y="340691"/>
            <a:ext cx="2753621" cy="6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3215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til mørk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billede 0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88825" cy="6858000"/>
          </a:xfrm>
          <a:solidFill>
            <a:schemeClr val="bg1">
              <a:lumMod val="85000"/>
            </a:schemeClr>
          </a:solidFill>
        </p:spPr>
        <p:txBody>
          <a:bodyPr lIns="108000" tIns="180000" anchor="t" anchorCtr="0"/>
          <a:lstStyle>
            <a:lvl1pPr marL="0" indent="0" algn="l">
              <a:buFontTx/>
              <a:buNone/>
              <a:defRPr sz="12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her og indsæt mørkt billede, via fanen Indsæt, Billeder</a:t>
            </a:r>
          </a:p>
        </p:txBody>
      </p:sp>
      <p:sp>
        <p:nvSpPr>
          <p:cNvPr id="11" name="Pladsholder til tekst 1"/>
          <p:cNvSpPr>
            <a:spLocks noGrp="1"/>
          </p:cNvSpPr>
          <p:nvPr>
            <p:ph type="body" sz="quarter" idx="10"/>
          </p:nvPr>
        </p:nvSpPr>
        <p:spPr>
          <a:xfrm>
            <a:off x="651600" y="2348880"/>
            <a:ext cx="8755200" cy="2096840"/>
          </a:xfrm>
        </p:spPr>
        <p:txBody>
          <a:bodyPr anchor="ctr" anchorCtr="0">
            <a:normAutofit/>
          </a:bodyPr>
          <a:lstStyle>
            <a:lvl1pPr algn="r">
              <a:lnSpc>
                <a:spcPct val="100000"/>
              </a:lnSpc>
              <a:defRPr lang="da-DK" sz="66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30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9578152" y="5229200"/>
            <a:ext cx="2250673" cy="544232"/>
          </a:xfrm>
        </p:spPr>
        <p:txBody>
          <a:bodyPr anchor="b" anchorCtr="0"/>
          <a:lstStyle>
            <a:lvl1pPr>
              <a:defRPr lang="da-DK" sz="1200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Sted/event</a:t>
            </a:r>
          </a:p>
        </p:txBody>
      </p:sp>
      <p:sp>
        <p:nvSpPr>
          <p:cNvPr id="31" name="Pladsholder til tekst 4"/>
          <p:cNvSpPr>
            <a:spLocks noGrp="1"/>
          </p:cNvSpPr>
          <p:nvPr>
            <p:ph type="body" sz="quarter" idx="13" hasCustomPrompt="1"/>
          </p:nvPr>
        </p:nvSpPr>
        <p:spPr>
          <a:xfrm>
            <a:off x="9578152" y="5961288"/>
            <a:ext cx="2250673" cy="199980"/>
          </a:xfrm>
        </p:spPr>
        <p:txBody>
          <a:bodyPr/>
          <a:lstStyle>
            <a:lvl1pPr>
              <a:defRPr lang="da-DK" sz="1200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32" name="Pladsholder til dato 21"/>
          <p:cNvSpPr>
            <a:spLocks noGrp="1"/>
          </p:cNvSpPr>
          <p:nvPr>
            <p:ph type="dt" sz="half" idx="14"/>
          </p:nvPr>
        </p:nvSpPr>
        <p:spPr>
          <a:xfrm>
            <a:off x="9580274" y="5780918"/>
            <a:ext cx="2248825" cy="201600"/>
          </a:xfrm>
        </p:spPr>
        <p:txBody>
          <a:bodyPr lIns="0" tIns="0" rIns="0" bIns="0" anchor="t" anchorCtr="0"/>
          <a:lstStyle>
            <a:lvl1pPr marL="171450" indent="-171450">
              <a:defRPr lang="da-DK" sz="1200" b="0" kern="1200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indent="0">
              <a:lnSpc>
                <a:spcPct val="93000"/>
              </a:lnSpc>
              <a:buFont typeface="Arial" panose="020B0604020202020204" pitchFamily="34" charset="0"/>
              <a:buChar char="​"/>
            </a:pPr>
            <a:fld id="{DF70293C-05C7-4EE2-945E-36A19CD365D3}" type="datetime2">
              <a:rPr lang="da-DK" smtClean="0">
                <a:solidFill>
                  <a:prstClr val="white"/>
                </a:solidFill>
              </a:rPr>
              <a:t>20. januar 2023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3" name="Pladsholder logo"/>
          <p:cNvSpPr>
            <a:spLocks noGrp="1"/>
          </p:cNvSpPr>
          <p:nvPr>
            <p:ph type="body" sz="quarter" idx="18" hasCustomPrompt="1"/>
          </p:nvPr>
        </p:nvSpPr>
        <p:spPr>
          <a:xfrm>
            <a:off x="8994571" y="340691"/>
            <a:ext cx="2753621" cy="657529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.</a:t>
            </a:r>
          </a:p>
        </p:txBody>
      </p:sp>
      <p:pic>
        <p:nvPicPr>
          <p:cNvPr id="29" name="Billede 2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0000" y="0"/>
            <a:ext cx="1842994" cy="1037416"/>
          </a:xfrm>
          <a:prstGeom prst="rect">
            <a:avLst/>
          </a:prstGeom>
        </p:spPr>
      </p:pic>
      <p:sp>
        <p:nvSpPr>
          <p:cNvPr id="38" name="Tekstboks 25"/>
          <p:cNvSpPr txBox="1"/>
          <p:nvPr userDrawn="1"/>
        </p:nvSpPr>
        <p:spPr>
          <a:xfrm>
            <a:off x="-1710039" y="4763279"/>
            <a:ext cx="1704602" cy="969496"/>
          </a:xfrm>
          <a:prstGeom prst="rect">
            <a:avLst/>
          </a:prstGeom>
          <a:noFill/>
        </p:spPr>
        <p:txBody>
          <a:bodyPr wrap="square" lIns="0" tIns="0" rIns="144000" bIns="0" rtlCol="0" anchor="b" anchorCtr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a-DK" sz="900" b="1" dirty="0">
                <a:solidFill>
                  <a:prstClr val="white">
                    <a:lumMod val="50000"/>
                  </a:prstClr>
                </a:solidFill>
                <a:cs typeface="Arial" charset="0"/>
              </a:rPr>
              <a:t>Tips:</a:t>
            </a:r>
          </a:p>
          <a:p>
            <a:pPr algn="r"/>
            <a:r>
              <a:rPr lang="da-DK" sz="900" dirty="0">
                <a:solidFill>
                  <a:prstClr val="white">
                    <a:lumMod val="50000"/>
                  </a:prstClr>
                </a:solidFill>
                <a:cs typeface="Arial" charset="0"/>
              </a:rPr>
              <a:t>For at fremhæve et naturligt hierarki i overskriften eller differentiere evt. skrift i tekstniveau (overskrift og underoverskrift) bruges de indrammede temafarver</a:t>
            </a:r>
          </a:p>
        </p:txBody>
      </p:sp>
      <p:grpSp>
        <p:nvGrpSpPr>
          <p:cNvPr id="41" name="Gruppe 40"/>
          <p:cNvGrpSpPr/>
          <p:nvPr userDrawn="1"/>
        </p:nvGrpSpPr>
        <p:grpSpPr>
          <a:xfrm>
            <a:off x="12188825" y="1941319"/>
            <a:ext cx="2032000" cy="3185487"/>
            <a:chOff x="9150825" y="2171823"/>
            <a:chExt cx="2032000" cy="3185487"/>
          </a:xfrm>
        </p:grpSpPr>
        <p:sp>
          <p:nvSpPr>
            <p:cNvPr id="42" name="TextBox 12"/>
            <p:cNvSpPr txBox="1">
              <a:spLocks noChangeArrowheads="1"/>
            </p:cNvSpPr>
            <p:nvPr/>
          </p:nvSpPr>
          <p:spPr bwMode="auto">
            <a:xfrm>
              <a:off x="9150825" y="2171823"/>
              <a:ext cx="2032000" cy="3185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buFontTx/>
                <a:buNone/>
                <a:defRPr/>
              </a:pP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Indsæt billede</a:t>
              </a:r>
            </a:p>
            <a:p>
              <a:pPr eaLnBrk="1" hangingPunct="1">
                <a:spcBef>
                  <a:spcPts val="0"/>
                </a:spcBef>
                <a:buFontTx/>
                <a:buNone/>
                <a:defRPr/>
              </a:pP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Klik på billederammen</a:t>
              </a:r>
            </a:p>
            <a:p>
              <a:pPr eaLnBrk="1" hangingPunct="1">
                <a:spcBef>
                  <a:spcPts val="0"/>
                </a:spcBef>
                <a:buFontTx/>
                <a:buNone/>
                <a:defRPr/>
              </a:pP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Indsæt det ønskede billede via fanen </a:t>
              </a: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Indsæt, Billeder</a:t>
              </a:r>
            </a:p>
            <a:p>
              <a:pPr eaLnBrk="1" hangingPunct="1">
                <a:spcBef>
                  <a:spcPts val="0"/>
                </a:spcBef>
                <a:buFontTx/>
                <a:buNone/>
                <a:defRPr/>
              </a:pP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3. 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Klik </a:t>
              </a: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Beskær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 for at ændre</a:t>
              </a:r>
            </a:p>
            <a:p>
              <a:pPr eaLnBrk="1" hangingPunct="1">
                <a:spcBef>
                  <a:spcPts val="0"/>
                </a:spcBef>
                <a:buFontTx/>
                <a:buNone/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billedets fokus/størrelse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900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900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900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da-DK" alt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4. </a:t>
              </a:r>
              <a:r>
                <a:rPr lang="da-DK" altLang="da-DK" sz="900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Ønsker du at skalere billedet, så hold </a:t>
              </a:r>
              <a:r>
                <a:rPr lang="da-DK" alt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SHIFT-</a:t>
              </a:r>
              <a:r>
                <a:rPr lang="da-DK" altLang="da-DK" sz="900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knappen nede, mens der trækkes i billedets hjørner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900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900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900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900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900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da-DK" alt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Tips</a:t>
              </a:r>
              <a:r>
                <a:rPr lang="da-DK" altLang="da-DK" sz="900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: Hvis du sletter billedet, og sætter et ny ind, kan billedet lægge sig foran tekst og grafikken, hvis dette sker, skal du vælge billedet, højreklik og vælg </a:t>
              </a:r>
              <a:r>
                <a:rPr lang="da-DK" alt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Placer bagest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900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3" name="Billede 7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315" y="3028176"/>
              <a:ext cx="373507" cy="32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9" name="Gruppe 78"/>
            <p:cNvGrpSpPr>
              <a:grpSpLocks/>
            </p:cNvGrpSpPr>
            <p:nvPr/>
          </p:nvGrpSpPr>
          <p:grpSpPr bwMode="auto">
            <a:xfrm>
              <a:off x="9305577" y="3846855"/>
              <a:ext cx="330145" cy="379412"/>
              <a:chOff x="1018031" y="5509431"/>
              <a:chExt cx="373412" cy="429121"/>
            </a:xfrm>
          </p:grpSpPr>
          <p:pic>
            <p:nvPicPr>
              <p:cNvPr id="50" name="Billede 79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51179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1" name="Rounded Rectangle 25"/>
              <p:cNvSpPr/>
              <p:nvPr/>
            </p:nvSpPr>
            <p:spPr bwMode="auto">
              <a:xfrm>
                <a:off x="1023417" y="5509431"/>
                <a:ext cx="210080" cy="1723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a-DK" sz="2000" noProof="1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52" name="AutoShape 4"/>
          <p:cNvSpPr>
            <a:spLocks/>
          </p:cNvSpPr>
          <p:nvPr userDrawn="1"/>
        </p:nvSpPr>
        <p:spPr bwMode="gray">
          <a:xfrm>
            <a:off x="12188825" y="16587"/>
            <a:ext cx="1754459" cy="131318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144000" tIns="0" rIns="0" bIns="0">
            <a:spAutoFit/>
          </a:bodyPr>
          <a:lstStyle/>
          <a:p>
            <a:pPr>
              <a:spcAft>
                <a:spcPts val="600"/>
              </a:spcAft>
              <a:buFont typeface="+mj-lt"/>
              <a:buNone/>
              <a:defRPr/>
            </a:pPr>
            <a:r>
              <a:rPr lang="da-DK" sz="900" b="1" noProof="1">
                <a:solidFill>
                  <a:prstClr val="white">
                    <a:lumMod val="50000"/>
                  </a:prstClr>
                </a:solidFill>
                <a:cs typeface="Arial" charset="0"/>
              </a:rPr>
              <a:t>Gitter- og hjælpelinjer</a:t>
            </a:r>
          </a:p>
          <a:p>
            <a:pPr>
              <a:spcAft>
                <a:spcPts val="240"/>
              </a:spcAft>
              <a:buFont typeface="+mj-lt"/>
              <a:buNone/>
              <a:defRPr/>
            </a:pPr>
            <a:r>
              <a:rPr lang="da-DK" sz="900" noProof="1">
                <a:solidFill>
                  <a:prstClr val="white">
                    <a:lumMod val="50000"/>
                  </a:prstClr>
                </a:solidFill>
                <a:cs typeface="Arial" charset="0"/>
              </a:rPr>
              <a:t>For at se gitter- og hjælpelinjer</a:t>
            </a:r>
          </a:p>
          <a:p>
            <a:pPr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prstClr val="white">
                    <a:lumMod val="50000"/>
                  </a:prstClr>
                </a:solidFill>
                <a:cs typeface="Arial" charset="0"/>
              </a:rPr>
              <a:t>1.</a:t>
            </a:r>
            <a:r>
              <a:rPr lang="da-DK" sz="900" noProof="1">
                <a:solidFill>
                  <a:prstClr val="white">
                    <a:lumMod val="50000"/>
                  </a:prstClr>
                </a:solidFill>
                <a:cs typeface="Arial" charset="0"/>
              </a:rPr>
              <a:t> Klik på </a:t>
            </a:r>
            <a:r>
              <a:rPr lang="da-DK" sz="900" b="1" noProof="1">
                <a:solidFill>
                  <a:prstClr val="white">
                    <a:lumMod val="50000"/>
                  </a:prstClr>
                </a:solidFill>
                <a:cs typeface="Arial" charset="0"/>
              </a:rPr>
              <a:t>Vis</a:t>
            </a:r>
            <a:endParaRPr lang="da-DK" sz="900" noProof="1">
              <a:solidFill>
                <a:prstClr val="white">
                  <a:lumMod val="50000"/>
                </a:prstClr>
              </a:solidFill>
              <a:cs typeface="Arial" charset="0"/>
            </a:endParaRPr>
          </a:p>
          <a:p>
            <a:pPr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prstClr val="white">
                    <a:lumMod val="50000"/>
                  </a:prstClr>
                </a:solidFill>
                <a:cs typeface="Arial" charset="0"/>
              </a:rPr>
              <a:t>2. </a:t>
            </a:r>
            <a:r>
              <a:rPr lang="da-DK" sz="900" noProof="1">
                <a:solidFill>
                  <a:prstClr val="white">
                    <a:lumMod val="50000"/>
                  </a:prstClr>
                </a:solidFill>
                <a:cs typeface="Arial" charset="0"/>
              </a:rPr>
              <a:t>Vælg </a:t>
            </a:r>
            <a:r>
              <a:rPr lang="da-DK" sz="900" b="1" noProof="1">
                <a:solidFill>
                  <a:prstClr val="white">
                    <a:lumMod val="50000"/>
                  </a:prstClr>
                </a:solidFill>
                <a:cs typeface="Arial" charset="0"/>
              </a:rPr>
              <a:t>Gitterlinjer</a:t>
            </a:r>
            <a:endParaRPr lang="da-DK" sz="900" noProof="1">
              <a:solidFill>
                <a:prstClr val="white">
                  <a:lumMod val="50000"/>
                </a:prstClr>
              </a:solidFill>
              <a:cs typeface="Arial" charset="0"/>
            </a:endParaRPr>
          </a:p>
          <a:p>
            <a:pPr>
              <a:spcAft>
                <a:spcPts val="240"/>
              </a:spcAft>
              <a:buFont typeface="+mj-lt"/>
              <a:buNone/>
              <a:defRPr/>
            </a:pPr>
            <a:r>
              <a:rPr lang="da-DK" sz="900" noProof="1">
                <a:solidFill>
                  <a:prstClr val="white">
                    <a:lumMod val="50000"/>
                  </a:prstClr>
                </a:solidFill>
                <a:cs typeface="Arial" charset="0"/>
              </a:rPr>
              <a:t>og/eller </a:t>
            </a:r>
            <a:r>
              <a:rPr lang="da-DK" sz="900" b="1" noProof="1">
                <a:solidFill>
                  <a:prstClr val="white">
                    <a:lumMod val="50000"/>
                  </a:prstClr>
                </a:solidFill>
                <a:cs typeface="Arial" charset="0"/>
              </a:rPr>
              <a:t>Hjælpelinjer</a:t>
            </a:r>
          </a:p>
          <a:p>
            <a:pPr>
              <a:spcAft>
                <a:spcPts val="240"/>
              </a:spcAft>
              <a:buFont typeface="+mj-lt"/>
              <a:buNone/>
              <a:defRPr/>
            </a:pPr>
            <a:endParaRPr lang="da-DK" sz="900" b="1" noProof="1">
              <a:solidFill>
                <a:prstClr val="white">
                  <a:lumMod val="50000"/>
                </a:prstClr>
              </a:solidFill>
              <a:cs typeface="Arial" panose="020B0604020202020204" pitchFamily="34" charset="0"/>
            </a:endParaRPr>
          </a:p>
          <a:p>
            <a:pPr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prstClr val="white">
                    <a:lumMod val="50000"/>
                  </a:prstClr>
                </a:solidFill>
                <a:cs typeface="Arial" charset="0"/>
              </a:rPr>
              <a:t>Tip</a:t>
            </a:r>
            <a:r>
              <a:rPr lang="da-DK" sz="900" noProof="1">
                <a:solidFill>
                  <a:prstClr val="white">
                    <a:lumMod val="50000"/>
                  </a:prstClr>
                </a:solidFill>
                <a:cs typeface="Arial" charset="0"/>
              </a:rPr>
              <a:t>: Alt + F9 for hurtig visning af hjælpelinjer</a:t>
            </a:r>
          </a:p>
        </p:txBody>
      </p:sp>
      <p:sp>
        <p:nvSpPr>
          <p:cNvPr id="26" name="Tekstfelt 25"/>
          <p:cNvSpPr txBox="1"/>
          <p:nvPr userDrawn="1"/>
        </p:nvSpPr>
        <p:spPr>
          <a:xfrm>
            <a:off x="-2055600" y="1196588"/>
            <a:ext cx="2054342" cy="138499"/>
          </a:xfrm>
          <a:prstGeom prst="rect">
            <a:avLst/>
          </a:prstGeom>
          <a:noFill/>
        </p:spPr>
        <p:txBody>
          <a:bodyPr wrap="square" lIns="0" tIns="0" rIns="144000" bIns="0" rtlCol="0">
            <a:spAutoFit/>
          </a:bodyPr>
          <a:lstStyle/>
          <a:p>
            <a:pPr algn="r"/>
            <a:r>
              <a:rPr lang="da-DK" sz="900" dirty="0">
                <a:solidFill>
                  <a:prstClr val="white">
                    <a:lumMod val="50000"/>
                  </a:prstClr>
                </a:solidFill>
                <a:cs typeface="Arial" charset="0"/>
              </a:rPr>
              <a:t>Maks tre linjer i stor typografi</a:t>
            </a:r>
          </a:p>
        </p:txBody>
      </p:sp>
      <p:sp>
        <p:nvSpPr>
          <p:cNvPr id="25" name="Pladsholder til sidefod 22" hidden="1">
            <a:extLst>
              <a:ext uri="{FF2B5EF4-FFF2-40B4-BE49-F238E27FC236}">
                <a16:creationId xmlns="" xmlns:a16="http://schemas.microsoft.com/office/drawing/2014/main" id="{87241225-E08A-4E82-BB6B-5BEF03C126C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 smtClean="0"/>
              <a:t>/ Landbrugsstyrelsen /Erfaringer fra kontrol 2022 og opmærksomhedspunkter for 2023</a:t>
            </a:r>
            <a:endParaRPr lang="da-DK" dirty="0"/>
          </a:p>
        </p:txBody>
      </p:sp>
      <p:sp>
        <p:nvSpPr>
          <p:cNvPr id="27" name="Pladsholder til slidenummer 23" hidden="1">
            <a:extLst>
              <a:ext uri="{FF2B5EF4-FFF2-40B4-BE49-F238E27FC236}">
                <a16:creationId xmlns="" xmlns:a16="http://schemas.microsoft.com/office/drawing/2014/main" id="{8FFF6392-DAD1-4FC3-8BDC-AC2FA8DF629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23" name="Billede 25">
            <a:extLst>
              <a:ext uri="{FF2B5EF4-FFF2-40B4-BE49-F238E27FC236}">
                <a16:creationId xmlns="" xmlns:a16="http://schemas.microsoft.com/office/drawing/2014/main" id="{9DBB6DF3-243E-437C-AEC3-268C98AF1BF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715406" y="5778964"/>
            <a:ext cx="1567602" cy="107338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F486F434-0ED5-46D6-B947-68E70F33C28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1715405" y="6004143"/>
            <a:ext cx="1567602" cy="984609"/>
          </a:xfrm>
          <a:prstGeom prst="rect">
            <a:avLst/>
          </a:prstGeom>
        </p:spPr>
      </p:pic>
      <p:sp>
        <p:nvSpPr>
          <p:cNvPr id="33" name="Rectangle 6">
            <a:extLst>
              <a:ext uri="{FF2B5EF4-FFF2-40B4-BE49-F238E27FC236}">
                <a16:creationId xmlns="" xmlns:a16="http://schemas.microsoft.com/office/drawing/2014/main" id="{61E2ADAC-0DCD-405A-A175-FB07874A4754}"/>
              </a:ext>
            </a:extLst>
          </p:cNvPr>
          <p:cNvSpPr/>
          <p:nvPr userDrawn="1"/>
        </p:nvSpPr>
        <p:spPr>
          <a:xfrm>
            <a:off x="-1399200" y="6006008"/>
            <a:ext cx="463846" cy="951384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a-DK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2947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til lys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billede 0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88825" cy="6858000"/>
          </a:xfrm>
          <a:solidFill>
            <a:schemeClr val="bg1">
              <a:lumMod val="85000"/>
            </a:schemeClr>
          </a:solidFill>
        </p:spPr>
        <p:txBody>
          <a:bodyPr lIns="108000" tIns="180000" anchor="t" anchorCtr="0"/>
          <a:lstStyle>
            <a:lvl1pPr marL="0" indent="0" algn="l">
              <a:buFontTx/>
              <a:buNone/>
              <a:defRPr sz="12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her og indsæt lyst billede, via fanen Indsæt, Billeder</a:t>
            </a:r>
          </a:p>
        </p:txBody>
      </p:sp>
      <p:sp>
        <p:nvSpPr>
          <p:cNvPr id="11" name="Pladsholder til tekst 1"/>
          <p:cNvSpPr>
            <a:spLocks noGrp="1"/>
          </p:cNvSpPr>
          <p:nvPr>
            <p:ph type="body" sz="quarter" idx="10"/>
          </p:nvPr>
        </p:nvSpPr>
        <p:spPr>
          <a:xfrm>
            <a:off x="651600" y="2348880"/>
            <a:ext cx="8712000" cy="2096840"/>
          </a:xfrm>
        </p:spPr>
        <p:txBody>
          <a:bodyPr anchor="ctr" anchorCtr="0">
            <a:normAutofit/>
          </a:bodyPr>
          <a:lstStyle>
            <a:lvl1pPr algn="r">
              <a:lnSpc>
                <a:spcPct val="100000"/>
              </a:lnSpc>
              <a:defRPr lang="da-DK" sz="6600" b="1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  <p:pic>
        <p:nvPicPr>
          <p:cNvPr id="25" name="Billede 2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9999" y="1475"/>
            <a:ext cx="1849343" cy="1040990"/>
          </a:xfrm>
          <a:prstGeom prst="rect">
            <a:avLst/>
          </a:prstGeom>
        </p:spPr>
      </p:pic>
      <p:sp>
        <p:nvSpPr>
          <p:cNvPr id="27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9578152" y="5229200"/>
            <a:ext cx="2250673" cy="544232"/>
          </a:xfrm>
        </p:spPr>
        <p:txBody>
          <a:bodyPr anchor="b" anchorCtr="0"/>
          <a:lstStyle>
            <a:lvl1pPr>
              <a:defRPr lang="da-DK" sz="1200" b="0" kern="1200" baseline="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Sted/event</a:t>
            </a:r>
          </a:p>
        </p:txBody>
      </p:sp>
      <p:sp>
        <p:nvSpPr>
          <p:cNvPr id="34" name="Pladsholder til tekst 4"/>
          <p:cNvSpPr>
            <a:spLocks noGrp="1"/>
          </p:cNvSpPr>
          <p:nvPr>
            <p:ph type="body" sz="quarter" idx="13" hasCustomPrompt="1"/>
          </p:nvPr>
        </p:nvSpPr>
        <p:spPr>
          <a:xfrm>
            <a:off x="9578152" y="5961288"/>
            <a:ext cx="2250673" cy="199980"/>
          </a:xfrm>
        </p:spPr>
        <p:txBody>
          <a:bodyPr/>
          <a:lstStyle>
            <a:lvl1pPr>
              <a:defRPr lang="da-DK" sz="1200" b="0" kern="1200" baseline="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41" name="Pladsholder til dato 21"/>
          <p:cNvSpPr>
            <a:spLocks noGrp="1"/>
          </p:cNvSpPr>
          <p:nvPr>
            <p:ph type="dt" sz="half" idx="14"/>
          </p:nvPr>
        </p:nvSpPr>
        <p:spPr>
          <a:xfrm>
            <a:off x="9580274" y="5780918"/>
            <a:ext cx="2248825" cy="201600"/>
          </a:xfrm>
        </p:spPr>
        <p:txBody>
          <a:bodyPr lIns="0" tIns="0" rIns="0" bIns="0" anchor="t" anchorCtr="0"/>
          <a:lstStyle>
            <a:lvl1pPr marL="171450" indent="-171450">
              <a:defRPr lang="da-DK" sz="1200" b="0" kern="1200" baseline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indent="0">
              <a:lnSpc>
                <a:spcPct val="93000"/>
              </a:lnSpc>
              <a:buFont typeface="Arial" panose="020B0604020202020204" pitchFamily="34" charset="0"/>
              <a:buChar char="​"/>
            </a:pPr>
            <a:fld id="{30DFB49F-801F-41AD-B01D-94AEAE13F82C}" type="datetime2">
              <a:rPr lang="da-DK" smtClean="0">
                <a:solidFill>
                  <a:srgbClr val="007885"/>
                </a:solidFill>
              </a:rPr>
              <a:t>20. januar 2023</a:t>
            </a:fld>
            <a:endParaRPr lang="en-GB" dirty="0">
              <a:solidFill>
                <a:srgbClr val="007885"/>
              </a:solidFill>
            </a:endParaRPr>
          </a:p>
        </p:txBody>
      </p:sp>
      <p:sp>
        <p:nvSpPr>
          <p:cNvPr id="43" name="Tekstboks 25"/>
          <p:cNvSpPr txBox="1"/>
          <p:nvPr userDrawn="1"/>
        </p:nvSpPr>
        <p:spPr>
          <a:xfrm>
            <a:off x="-1710039" y="4763279"/>
            <a:ext cx="1704602" cy="969496"/>
          </a:xfrm>
          <a:prstGeom prst="rect">
            <a:avLst/>
          </a:prstGeom>
          <a:noFill/>
        </p:spPr>
        <p:txBody>
          <a:bodyPr wrap="square" lIns="0" tIns="0" rIns="144000" bIns="0" rtlCol="0" anchor="b" anchorCtr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a-DK" sz="900" b="1" dirty="0">
                <a:solidFill>
                  <a:prstClr val="white">
                    <a:lumMod val="50000"/>
                  </a:prstClr>
                </a:solidFill>
                <a:cs typeface="Arial" charset="0"/>
              </a:rPr>
              <a:t>Tips:</a:t>
            </a:r>
          </a:p>
          <a:p>
            <a:pPr algn="r"/>
            <a:r>
              <a:rPr lang="da-DK" sz="900" dirty="0">
                <a:solidFill>
                  <a:prstClr val="white">
                    <a:lumMod val="50000"/>
                  </a:prstClr>
                </a:solidFill>
                <a:cs typeface="Arial" charset="0"/>
              </a:rPr>
              <a:t>For at fremhæve et naturligt hierarki i overskriften eller differentiere evt. skrift i tekstniveau (overskrift og underoverskrift) bruges de indrammede temafarver</a:t>
            </a:r>
          </a:p>
        </p:txBody>
      </p:sp>
      <p:grpSp>
        <p:nvGrpSpPr>
          <p:cNvPr id="46" name="Gruppe 45"/>
          <p:cNvGrpSpPr/>
          <p:nvPr userDrawn="1"/>
        </p:nvGrpSpPr>
        <p:grpSpPr>
          <a:xfrm>
            <a:off x="12188825" y="1941319"/>
            <a:ext cx="2032000" cy="3185487"/>
            <a:chOff x="9150825" y="2171823"/>
            <a:chExt cx="2032000" cy="3185487"/>
          </a:xfrm>
        </p:grpSpPr>
        <p:sp>
          <p:nvSpPr>
            <p:cNvPr id="47" name="TextBox 12"/>
            <p:cNvSpPr txBox="1">
              <a:spLocks noChangeArrowheads="1"/>
            </p:cNvSpPr>
            <p:nvPr/>
          </p:nvSpPr>
          <p:spPr bwMode="auto">
            <a:xfrm>
              <a:off x="9150825" y="2171823"/>
              <a:ext cx="2032000" cy="3185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buFontTx/>
                <a:buNone/>
                <a:defRPr/>
              </a:pP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Indsæt billede</a:t>
              </a:r>
            </a:p>
            <a:p>
              <a:pPr eaLnBrk="1" hangingPunct="1">
                <a:spcBef>
                  <a:spcPts val="0"/>
                </a:spcBef>
                <a:buFontTx/>
                <a:buNone/>
                <a:defRPr/>
              </a:pP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Klik på billederammen</a:t>
              </a:r>
            </a:p>
            <a:p>
              <a:pPr eaLnBrk="1" hangingPunct="1">
                <a:spcBef>
                  <a:spcPts val="0"/>
                </a:spcBef>
                <a:buFontTx/>
                <a:buNone/>
                <a:defRPr/>
              </a:pP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Indsæt det ønskede billede via fanen </a:t>
              </a: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Indsæt, Billeder</a:t>
              </a:r>
            </a:p>
            <a:p>
              <a:pPr eaLnBrk="1" hangingPunct="1">
                <a:spcBef>
                  <a:spcPts val="0"/>
                </a:spcBef>
                <a:buFontTx/>
                <a:buNone/>
                <a:defRPr/>
              </a:pP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3. 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Klik </a:t>
              </a: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Beskær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 for at ændre</a:t>
              </a:r>
            </a:p>
            <a:p>
              <a:pPr eaLnBrk="1" hangingPunct="1">
                <a:spcBef>
                  <a:spcPts val="0"/>
                </a:spcBef>
                <a:buFontTx/>
                <a:buNone/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billedets fokus/størrelse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900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900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900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da-DK" alt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4. </a:t>
              </a:r>
              <a:r>
                <a:rPr lang="da-DK" altLang="da-DK" sz="900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Ønsker du at skalere billedet, så hold </a:t>
              </a:r>
              <a:r>
                <a:rPr lang="da-DK" alt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SHIFT-</a:t>
              </a:r>
              <a:r>
                <a:rPr lang="da-DK" altLang="da-DK" sz="900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knappen nede, mens der trækkes i billedets hjørner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900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900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900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900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900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da-DK" alt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Tips</a:t>
              </a:r>
              <a:r>
                <a:rPr lang="da-DK" altLang="da-DK" sz="900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: Hvis du sletter billedet, og sætter et ny ind, kan billedet lægge sig foran tekst og grafikken, hvis dette sker, skal du vælge billedet, højreklik og vælg </a:t>
              </a:r>
              <a:r>
                <a:rPr lang="da-DK" alt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Placer bagest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900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8" name="Billede 7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315" y="3028176"/>
              <a:ext cx="373507" cy="32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9" name="Gruppe 78"/>
            <p:cNvGrpSpPr>
              <a:grpSpLocks/>
            </p:cNvGrpSpPr>
            <p:nvPr/>
          </p:nvGrpSpPr>
          <p:grpSpPr bwMode="auto">
            <a:xfrm>
              <a:off x="9305577" y="3846855"/>
              <a:ext cx="330145" cy="379412"/>
              <a:chOff x="1018031" y="5509431"/>
              <a:chExt cx="373412" cy="429121"/>
            </a:xfrm>
          </p:grpSpPr>
          <p:pic>
            <p:nvPicPr>
              <p:cNvPr id="50" name="Billede 7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51179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1" name="Rounded Rectangle 25"/>
              <p:cNvSpPr/>
              <p:nvPr/>
            </p:nvSpPr>
            <p:spPr bwMode="auto">
              <a:xfrm>
                <a:off x="1023417" y="5509431"/>
                <a:ext cx="210080" cy="1723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a-DK" sz="2000" noProof="1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52" name="AutoShape 4"/>
          <p:cNvSpPr>
            <a:spLocks/>
          </p:cNvSpPr>
          <p:nvPr userDrawn="1"/>
        </p:nvSpPr>
        <p:spPr bwMode="gray">
          <a:xfrm>
            <a:off x="12188825" y="16587"/>
            <a:ext cx="1754459" cy="131318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144000" tIns="0" rIns="0" bIns="0">
            <a:spAutoFit/>
          </a:bodyPr>
          <a:lstStyle/>
          <a:p>
            <a:pPr>
              <a:spcAft>
                <a:spcPts val="600"/>
              </a:spcAft>
              <a:buFont typeface="+mj-lt"/>
              <a:buNone/>
              <a:defRPr/>
            </a:pPr>
            <a:r>
              <a:rPr lang="da-DK" sz="900" b="1" noProof="1">
                <a:solidFill>
                  <a:prstClr val="white">
                    <a:lumMod val="50000"/>
                  </a:prstClr>
                </a:solidFill>
                <a:cs typeface="Arial" charset="0"/>
              </a:rPr>
              <a:t>Gitter- og hjælpelinjer</a:t>
            </a:r>
          </a:p>
          <a:p>
            <a:pPr>
              <a:spcAft>
                <a:spcPts val="240"/>
              </a:spcAft>
              <a:buFont typeface="+mj-lt"/>
              <a:buNone/>
              <a:defRPr/>
            </a:pPr>
            <a:r>
              <a:rPr lang="da-DK" sz="900" noProof="1">
                <a:solidFill>
                  <a:prstClr val="white">
                    <a:lumMod val="50000"/>
                  </a:prstClr>
                </a:solidFill>
                <a:cs typeface="Arial" charset="0"/>
              </a:rPr>
              <a:t>For at se gitter- og hjælpelinjer</a:t>
            </a:r>
          </a:p>
          <a:p>
            <a:pPr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prstClr val="white">
                    <a:lumMod val="50000"/>
                  </a:prstClr>
                </a:solidFill>
                <a:cs typeface="Arial" charset="0"/>
              </a:rPr>
              <a:t>1.</a:t>
            </a:r>
            <a:r>
              <a:rPr lang="da-DK" sz="900" noProof="1">
                <a:solidFill>
                  <a:prstClr val="white">
                    <a:lumMod val="50000"/>
                  </a:prstClr>
                </a:solidFill>
                <a:cs typeface="Arial" charset="0"/>
              </a:rPr>
              <a:t> Klik på </a:t>
            </a:r>
            <a:r>
              <a:rPr lang="da-DK" sz="900" b="1" noProof="1">
                <a:solidFill>
                  <a:prstClr val="white">
                    <a:lumMod val="50000"/>
                  </a:prstClr>
                </a:solidFill>
                <a:cs typeface="Arial" charset="0"/>
              </a:rPr>
              <a:t>Vis</a:t>
            </a:r>
            <a:endParaRPr lang="da-DK" sz="900" noProof="1">
              <a:solidFill>
                <a:prstClr val="white">
                  <a:lumMod val="50000"/>
                </a:prstClr>
              </a:solidFill>
              <a:cs typeface="Arial" charset="0"/>
            </a:endParaRPr>
          </a:p>
          <a:p>
            <a:pPr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prstClr val="white">
                    <a:lumMod val="50000"/>
                  </a:prstClr>
                </a:solidFill>
                <a:cs typeface="Arial" charset="0"/>
              </a:rPr>
              <a:t>2. </a:t>
            </a:r>
            <a:r>
              <a:rPr lang="da-DK" sz="900" noProof="1">
                <a:solidFill>
                  <a:prstClr val="white">
                    <a:lumMod val="50000"/>
                  </a:prstClr>
                </a:solidFill>
                <a:cs typeface="Arial" charset="0"/>
              </a:rPr>
              <a:t>Vælg </a:t>
            </a:r>
            <a:r>
              <a:rPr lang="da-DK" sz="900" b="1" noProof="1">
                <a:solidFill>
                  <a:prstClr val="white">
                    <a:lumMod val="50000"/>
                  </a:prstClr>
                </a:solidFill>
                <a:cs typeface="Arial" charset="0"/>
              </a:rPr>
              <a:t>Gitterlinjer</a:t>
            </a:r>
            <a:endParaRPr lang="da-DK" sz="900" noProof="1">
              <a:solidFill>
                <a:prstClr val="white">
                  <a:lumMod val="50000"/>
                </a:prstClr>
              </a:solidFill>
              <a:cs typeface="Arial" charset="0"/>
            </a:endParaRPr>
          </a:p>
          <a:p>
            <a:pPr>
              <a:spcAft>
                <a:spcPts val="240"/>
              </a:spcAft>
              <a:buFont typeface="+mj-lt"/>
              <a:buNone/>
              <a:defRPr/>
            </a:pPr>
            <a:r>
              <a:rPr lang="da-DK" sz="900" noProof="1">
                <a:solidFill>
                  <a:prstClr val="white">
                    <a:lumMod val="50000"/>
                  </a:prstClr>
                </a:solidFill>
                <a:cs typeface="Arial" charset="0"/>
              </a:rPr>
              <a:t>og/eller </a:t>
            </a:r>
            <a:r>
              <a:rPr lang="da-DK" sz="900" b="1" noProof="1">
                <a:solidFill>
                  <a:prstClr val="white">
                    <a:lumMod val="50000"/>
                  </a:prstClr>
                </a:solidFill>
                <a:cs typeface="Arial" charset="0"/>
              </a:rPr>
              <a:t>Hjælpelinjer</a:t>
            </a:r>
          </a:p>
          <a:p>
            <a:pPr>
              <a:spcAft>
                <a:spcPts val="240"/>
              </a:spcAft>
              <a:buFont typeface="+mj-lt"/>
              <a:buNone/>
              <a:defRPr/>
            </a:pPr>
            <a:endParaRPr lang="da-DK" sz="900" b="1" noProof="1">
              <a:solidFill>
                <a:prstClr val="white">
                  <a:lumMod val="50000"/>
                </a:prstClr>
              </a:solidFill>
              <a:cs typeface="Arial" panose="020B0604020202020204" pitchFamily="34" charset="0"/>
            </a:endParaRPr>
          </a:p>
          <a:p>
            <a:pPr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prstClr val="white">
                    <a:lumMod val="50000"/>
                  </a:prstClr>
                </a:solidFill>
                <a:cs typeface="Arial" charset="0"/>
              </a:rPr>
              <a:t>Tip</a:t>
            </a:r>
            <a:r>
              <a:rPr lang="da-DK" sz="900" noProof="1">
                <a:solidFill>
                  <a:prstClr val="white">
                    <a:lumMod val="50000"/>
                  </a:prstClr>
                </a:solidFill>
                <a:cs typeface="Arial" charset="0"/>
              </a:rPr>
              <a:t>: Alt + F9 for hurtig visning af hjælpelinjer</a:t>
            </a:r>
          </a:p>
        </p:txBody>
      </p:sp>
      <p:sp>
        <p:nvSpPr>
          <p:cNvPr id="28" name="Tekstfelt 27"/>
          <p:cNvSpPr txBox="1"/>
          <p:nvPr userDrawn="1"/>
        </p:nvSpPr>
        <p:spPr>
          <a:xfrm>
            <a:off x="-2055600" y="1196588"/>
            <a:ext cx="2054342" cy="138499"/>
          </a:xfrm>
          <a:prstGeom prst="rect">
            <a:avLst/>
          </a:prstGeom>
          <a:noFill/>
        </p:spPr>
        <p:txBody>
          <a:bodyPr wrap="square" lIns="0" tIns="0" rIns="144000" bIns="0" rtlCol="0">
            <a:spAutoFit/>
          </a:bodyPr>
          <a:lstStyle/>
          <a:p>
            <a:pPr algn="r"/>
            <a:r>
              <a:rPr lang="da-DK" sz="900" dirty="0">
                <a:solidFill>
                  <a:prstClr val="white">
                    <a:lumMod val="50000"/>
                  </a:prstClr>
                </a:solidFill>
                <a:cs typeface="Arial" charset="0"/>
              </a:rPr>
              <a:t>Maks tre linjer i stor typografi</a:t>
            </a:r>
          </a:p>
        </p:txBody>
      </p:sp>
      <p:sp>
        <p:nvSpPr>
          <p:cNvPr id="22" name="Pladsholder til sidefod 22" hidden="1">
            <a:extLst>
              <a:ext uri="{FF2B5EF4-FFF2-40B4-BE49-F238E27FC236}">
                <a16:creationId xmlns="" xmlns:a16="http://schemas.microsoft.com/office/drawing/2014/main" id="{5C90748B-C1B9-41C4-B6CD-1C65312808D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 smtClean="0"/>
              <a:t>/ Landbrugsstyrelsen /Erfaringer fra kontrol 2022 og opmærksomhedspunkter for 2023</a:t>
            </a:r>
            <a:endParaRPr lang="da-DK" dirty="0"/>
          </a:p>
        </p:txBody>
      </p:sp>
      <p:sp>
        <p:nvSpPr>
          <p:cNvPr id="29" name="Pladsholder til slidenummer 23" hidden="1">
            <a:extLst>
              <a:ext uri="{FF2B5EF4-FFF2-40B4-BE49-F238E27FC236}">
                <a16:creationId xmlns="" xmlns:a16="http://schemas.microsoft.com/office/drawing/2014/main" id="{174B9E5F-3945-4107-ABB7-B70DC68FDAC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23" name="Billede 25">
            <a:extLst>
              <a:ext uri="{FF2B5EF4-FFF2-40B4-BE49-F238E27FC236}">
                <a16:creationId xmlns="" xmlns:a16="http://schemas.microsoft.com/office/drawing/2014/main" id="{8786FD83-532B-4112-A35D-201A1C1D9BE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715406" y="5778964"/>
            <a:ext cx="1567602" cy="107338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AF440095-BFB6-4C26-B62B-04BDBF8FBAE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715405" y="6004143"/>
            <a:ext cx="1567602" cy="984609"/>
          </a:xfrm>
          <a:prstGeom prst="rect">
            <a:avLst/>
          </a:prstGeom>
        </p:spPr>
      </p:pic>
      <p:sp>
        <p:nvSpPr>
          <p:cNvPr id="32" name="Rectangle 6">
            <a:extLst>
              <a:ext uri="{FF2B5EF4-FFF2-40B4-BE49-F238E27FC236}">
                <a16:creationId xmlns="" xmlns:a16="http://schemas.microsoft.com/office/drawing/2014/main" id="{8D4D981F-53E4-4738-9F1F-A9B8A1A0FCCF}"/>
              </a:ext>
            </a:extLst>
          </p:cNvPr>
          <p:cNvSpPr/>
          <p:nvPr userDrawn="1"/>
        </p:nvSpPr>
        <p:spPr>
          <a:xfrm>
            <a:off x="-1399200" y="6006008"/>
            <a:ext cx="463846" cy="951384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a-DK" dirty="0">
              <a:solidFill>
                <a:prstClr val="white"/>
              </a:solidFill>
            </a:endParaRPr>
          </a:p>
        </p:txBody>
      </p:sp>
      <p:sp>
        <p:nvSpPr>
          <p:cNvPr id="30" name="Pladsholder logo">
            <a:extLst>
              <a:ext uri="{FF2B5EF4-FFF2-40B4-BE49-F238E27FC236}">
                <a16:creationId xmlns="" xmlns:a16="http://schemas.microsoft.com/office/drawing/2014/main" id="{68CEB5D6-118D-4869-9A00-DCAD90D9D4A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994571" y="340691"/>
            <a:ext cx="2753621" cy="657529"/>
          </a:xfrm>
          <a:blipFill>
            <a:blip r:embed="rId7"/>
            <a:stretch>
              <a:fillRect/>
            </a:stretch>
          </a:blipFill>
        </p:spPr>
        <p:txBody>
          <a:bodyPr/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855486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billede 6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88825" cy="6858000"/>
          </a:xfrm>
          <a:solidFill>
            <a:schemeClr val="bg1">
              <a:lumMod val="85000"/>
            </a:schemeClr>
          </a:solidFill>
        </p:spPr>
        <p:txBody>
          <a:bodyPr lIns="108000" tIns="180000" anchor="t" anchorCtr="0"/>
          <a:lstStyle>
            <a:lvl1pPr marL="0" indent="0" algn="l">
              <a:buFontTx/>
              <a:buNone/>
              <a:defRPr sz="12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her og indsæt lyst billede, via fanen Indsæt, Billeder eller indsæt farvet baggrund.</a:t>
            </a:r>
          </a:p>
        </p:txBody>
      </p:sp>
      <p:sp>
        <p:nvSpPr>
          <p:cNvPr id="11" name="Pladsholder til tekst 11"/>
          <p:cNvSpPr>
            <a:spLocks noGrp="1"/>
          </p:cNvSpPr>
          <p:nvPr>
            <p:ph type="body" sz="quarter" idx="10"/>
          </p:nvPr>
        </p:nvSpPr>
        <p:spPr>
          <a:xfrm>
            <a:off x="651600" y="2348880"/>
            <a:ext cx="8755200" cy="2096840"/>
          </a:xfrm>
        </p:spPr>
        <p:txBody>
          <a:bodyPr anchor="ctr" anchorCtr="0">
            <a:normAutofit/>
          </a:bodyPr>
          <a:lstStyle>
            <a:lvl1pPr algn="r">
              <a:lnSpc>
                <a:spcPct val="100000"/>
              </a:lnSpc>
              <a:defRPr lang="da-DK" sz="66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18" name="Pladsholder til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9579600" y="5026816"/>
            <a:ext cx="2250000" cy="576000"/>
          </a:xfrm>
        </p:spPr>
        <p:txBody>
          <a:bodyPr/>
          <a:lstStyle>
            <a:lvl1pPr>
              <a:defRPr lang="da-DK" sz="1700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>
                <a:solidFill>
                  <a:prstClr val="white"/>
                </a:solidFill>
              </a:rPr>
              <a:t>/ Landbrugsstyrelsen /Erfaringer fra kontrol 2022 og opmærksomhedspunkter for 2023</a:t>
            </a:r>
            <a:endParaRPr lang="da-DK" dirty="0">
              <a:solidFill>
                <a:prstClr val="white"/>
              </a:solidFill>
            </a:endParaRP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da-DK" smtClean="0">
                <a:solidFill>
                  <a:prstClr val="white"/>
                </a:solidFill>
              </a:rPr>
              <a:pPr/>
              <a:t>‹nr.›</a:t>
            </a:fld>
            <a:endParaRPr lang="da-DK" dirty="0">
              <a:solidFill>
                <a:prstClr val="white"/>
              </a:solidFill>
            </a:endParaRPr>
          </a:p>
        </p:txBody>
      </p:sp>
      <p:grpSp>
        <p:nvGrpSpPr>
          <p:cNvPr id="24" name="Gruppe 23"/>
          <p:cNvGrpSpPr/>
          <p:nvPr userDrawn="1"/>
        </p:nvGrpSpPr>
        <p:grpSpPr>
          <a:xfrm>
            <a:off x="12197923" y="1941320"/>
            <a:ext cx="2708628" cy="3046988"/>
            <a:chOff x="9150825" y="2171823"/>
            <a:chExt cx="2032000" cy="3046988"/>
          </a:xfrm>
        </p:grpSpPr>
        <p:sp>
          <p:nvSpPr>
            <p:cNvPr id="25" name="TextBox 12"/>
            <p:cNvSpPr txBox="1">
              <a:spLocks noChangeArrowheads="1"/>
            </p:cNvSpPr>
            <p:nvPr/>
          </p:nvSpPr>
          <p:spPr bwMode="auto">
            <a:xfrm>
              <a:off x="9150825" y="2171823"/>
              <a:ext cx="2032000" cy="3046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buFontTx/>
                <a:buNone/>
                <a:defRPr/>
              </a:pP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Indsæt billede</a:t>
              </a:r>
            </a:p>
            <a:p>
              <a:pPr eaLnBrk="1" hangingPunct="1">
                <a:spcBef>
                  <a:spcPts val="0"/>
                </a:spcBef>
                <a:buFontTx/>
                <a:buNone/>
                <a:defRPr/>
              </a:pP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Klik på billederammen</a:t>
              </a:r>
            </a:p>
            <a:p>
              <a:pPr eaLnBrk="1" hangingPunct="1">
                <a:spcBef>
                  <a:spcPts val="0"/>
                </a:spcBef>
                <a:buFontTx/>
                <a:buNone/>
                <a:defRPr/>
              </a:pP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Indsæt det ønskede billede via fanen </a:t>
              </a: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Indsæt, Billeder</a:t>
              </a:r>
            </a:p>
            <a:p>
              <a:pPr eaLnBrk="1" hangingPunct="1">
                <a:spcBef>
                  <a:spcPts val="0"/>
                </a:spcBef>
                <a:buFontTx/>
                <a:buNone/>
                <a:defRPr/>
              </a:pP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3. 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Klik </a:t>
              </a: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Beskær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 for at ændre</a:t>
              </a:r>
            </a:p>
            <a:p>
              <a:pPr eaLnBrk="1" hangingPunct="1">
                <a:spcBef>
                  <a:spcPts val="0"/>
                </a:spcBef>
                <a:buFontTx/>
                <a:buNone/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billedets fokus/størrelse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900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900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900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da-DK" alt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4. </a:t>
              </a:r>
              <a:r>
                <a:rPr lang="da-DK" altLang="da-DK" sz="900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Ønsker du at skalere billedet, så hold </a:t>
              </a:r>
              <a:r>
                <a:rPr lang="da-DK" alt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SHIFT-</a:t>
              </a:r>
              <a:r>
                <a:rPr lang="da-DK" altLang="da-DK" sz="900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knappen nede, mens der trækkes i billedets hjørner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900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900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900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900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900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da-DK" alt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Tips</a:t>
              </a:r>
              <a:r>
                <a:rPr lang="da-DK" altLang="da-DK" sz="900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: Hvis du sletter billedet, og sætter et ny ind, kan billedet lægge sig foran tekst og grafikken, hvis dette sker, skal du vælge billedet, højreklik og vælg </a:t>
              </a:r>
              <a:r>
                <a:rPr lang="da-DK" alt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Placer bagest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900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" name="Billede 7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315" y="3028176"/>
              <a:ext cx="373507" cy="32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7" name="Gruppe 78"/>
            <p:cNvGrpSpPr>
              <a:grpSpLocks/>
            </p:cNvGrpSpPr>
            <p:nvPr/>
          </p:nvGrpSpPr>
          <p:grpSpPr bwMode="auto">
            <a:xfrm>
              <a:off x="9305577" y="3846855"/>
              <a:ext cx="330145" cy="379412"/>
              <a:chOff x="1018031" y="5509431"/>
              <a:chExt cx="373412" cy="429121"/>
            </a:xfrm>
          </p:grpSpPr>
          <p:pic>
            <p:nvPicPr>
              <p:cNvPr id="28" name="Billede 7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51179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" name="Rounded Rectangle 25"/>
              <p:cNvSpPr/>
              <p:nvPr/>
            </p:nvSpPr>
            <p:spPr bwMode="auto">
              <a:xfrm>
                <a:off x="1023417" y="5509431"/>
                <a:ext cx="210080" cy="1723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a-DK" sz="2000" noProof="1">
                  <a:solidFill>
                    <a:prstClr val="white"/>
                  </a:solidFill>
                </a:endParaRPr>
              </a:p>
            </p:txBody>
          </p:sp>
        </p:grpSp>
      </p:grpSp>
      <p:pic>
        <p:nvPicPr>
          <p:cNvPr id="3" name="Billed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0000" y="1"/>
            <a:ext cx="1840743" cy="1036149"/>
          </a:xfrm>
          <a:prstGeom prst="rect">
            <a:avLst/>
          </a:prstGeom>
        </p:spPr>
      </p:pic>
      <p:sp>
        <p:nvSpPr>
          <p:cNvPr id="21" name="Pladsholder logo"/>
          <p:cNvSpPr>
            <a:spLocks noGrp="1"/>
          </p:cNvSpPr>
          <p:nvPr>
            <p:ph type="body" sz="quarter" idx="22" hasCustomPrompt="1"/>
          </p:nvPr>
        </p:nvSpPr>
        <p:spPr>
          <a:xfrm>
            <a:off x="655670" y="6378872"/>
            <a:ext cx="223200" cy="201600"/>
          </a:xfrm>
          <a:blipFill>
            <a:blip r:embed="rId5"/>
            <a:stretch>
              <a:fillRect/>
            </a:stretch>
          </a:blipFill>
        </p:spPr>
        <p:txBody>
          <a:bodyPr/>
          <a:lstStyle>
            <a:lvl1pPr>
              <a:defRPr sz="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.</a:t>
            </a:r>
          </a:p>
        </p:txBody>
      </p:sp>
      <p:sp>
        <p:nvSpPr>
          <p:cNvPr id="4" name="Pladsholder til dato 3" hidden="1"/>
          <p:cNvSpPr>
            <a:spLocks noGrp="1"/>
          </p:cNvSpPr>
          <p:nvPr>
            <p:ph type="dt" sz="half" idx="18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195B160C-A418-4315-905E-71D1293C86A1}" type="datetime2">
              <a:rPr lang="da-DK" smtClean="0"/>
              <a:t>20. januar 2023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792388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dsholder til tekst 1"/>
          <p:cNvSpPr>
            <a:spLocks noGrp="1"/>
          </p:cNvSpPr>
          <p:nvPr>
            <p:ph type="body" sz="quarter" idx="10"/>
          </p:nvPr>
        </p:nvSpPr>
        <p:spPr>
          <a:xfrm>
            <a:off x="651600" y="2348880"/>
            <a:ext cx="8755200" cy="2096840"/>
          </a:xfrm>
        </p:spPr>
        <p:txBody>
          <a:bodyPr anchor="ctr" anchorCtr="0">
            <a:normAutofit/>
          </a:bodyPr>
          <a:lstStyle>
            <a:lvl1pPr algn="r">
              <a:lnSpc>
                <a:spcPct val="100000"/>
              </a:lnSpc>
              <a:defRPr lang="da-DK" sz="6600" b="1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8" name="Pladsholder til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9579600" y="5026816"/>
            <a:ext cx="2250000" cy="576000"/>
          </a:xfrm>
        </p:spPr>
        <p:txBody>
          <a:bodyPr/>
          <a:lstStyle>
            <a:lvl1pPr>
              <a:defRPr lang="da-DK" sz="1700" b="0" kern="1200" baseline="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a-DK" smtClean="0">
                <a:solidFill>
                  <a:srgbClr val="007A6C"/>
                </a:solidFill>
              </a:rPr>
              <a:t>/ Landbrugsstyrelsen /Erfaringer fra kontrol 2022 og opmærksomhedspunkter for 2023</a:t>
            </a:r>
            <a:endParaRPr lang="da-DK" dirty="0">
              <a:solidFill>
                <a:srgbClr val="007A6C"/>
              </a:solidFill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67EC89C-17A0-4E64-A6D2-B825673CEEDF}" type="slidenum">
              <a:rPr lang="da-DK" smtClean="0">
                <a:solidFill>
                  <a:srgbClr val="007A6C"/>
                </a:solidFill>
              </a:rPr>
              <a:pPr/>
              <a:t>‹nr.›</a:t>
            </a:fld>
            <a:endParaRPr lang="da-DK" dirty="0">
              <a:solidFill>
                <a:srgbClr val="007A6C"/>
              </a:solidFill>
            </a:endParaRPr>
          </a:p>
        </p:txBody>
      </p:sp>
      <p:sp>
        <p:nvSpPr>
          <p:cNvPr id="7" name="Pladsholder til dato 3" hidden="1">
            <a:extLst>
              <a:ext uri="{FF2B5EF4-FFF2-40B4-BE49-F238E27FC236}">
                <a16:creationId xmlns="" xmlns:a16="http://schemas.microsoft.com/office/drawing/2014/main" id="{7BD3A335-3D2D-4F58-A3D4-31F9BCFC08AD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14D5BF57-710B-479C-BA9B-C605896FAFC6}" type="datetime2">
              <a:rPr lang="da-DK" smtClean="0"/>
              <a:t>20. januar 2023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893705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srgbClr val="007A6C"/>
                </a:solidFill>
              </a:rPr>
              <a:t>/ Landbrugsstyrelsen /Erfaringer fra kontrol 2022 og opmærksomhedspunkter for 2023</a:t>
            </a:r>
            <a:endParaRPr lang="da-DK" dirty="0">
              <a:solidFill>
                <a:srgbClr val="007A6C"/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>
                <a:solidFill>
                  <a:srgbClr val="007A6C"/>
                </a:solidFill>
              </a:rPr>
              <a:pPr/>
              <a:t>‹nr.›</a:t>
            </a:fld>
            <a:endParaRPr lang="da-DK" dirty="0">
              <a:solidFill>
                <a:srgbClr val="007A6C"/>
              </a:solidFill>
            </a:endParaRPr>
          </a:p>
        </p:txBody>
      </p:sp>
      <p:grpSp>
        <p:nvGrpSpPr>
          <p:cNvPr id="15" name="Gruppe 14"/>
          <p:cNvGrpSpPr/>
          <p:nvPr userDrawn="1"/>
        </p:nvGrpSpPr>
        <p:grpSpPr>
          <a:xfrm>
            <a:off x="-2405743" y="1204883"/>
            <a:ext cx="2405743" cy="2221782"/>
            <a:chOff x="-2405743" y="1655465"/>
            <a:chExt cx="2405743" cy="2221782"/>
          </a:xfrm>
        </p:grpSpPr>
        <p:pic>
          <p:nvPicPr>
            <p:cNvPr id="16" name="Billede 15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060701" y="3676062"/>
              <a:ext cx="920576" cy="201185"/>
            </a:xfrm>
            <a:prstGeom prst="rect">
              <a:avLst/>
            </a:prstGeom>
          </p:spPr>
        </p:pic>
        <p:sp>
          <p:nvSpPr>
            <p:cNvPr id="17" name="Rectangle 5"/>
            <p:cNvSpPr/>
            <p:nvPr userDrawn="1"/>
          </p:nvSpPr>
          <p:spPr bwMode="auto">
            <a:xfrm>
              <a:off x="-2405743" y="1655465"/>
              <a:ext cx="2405743" cy="1938992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defRPr/>
              </a:pP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 i tekst-niveauer</a:t>
              </a:r>
            </a:p>
            <a:p>
              <a:pPr algn="r">
                <a:defRPr/>
              </a:pPr>
              <a:endParaRPr lang="da-DK" sz="900" noProof="1">
                <a:solidFill>
                  <a:prstClr val="white">
                    <a:lumMod val="50000"/>
                  </a:prst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20 pkt.</a:t>
              </a: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Punkt-liste 20 pkt.</a:t>
              </a: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 = Punkt-liste 18 pkt.</a:t>
              </a: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4-9 = Punkt-liste 18 pkt.</a:t>
              </a:r>
            </a:p>
            <a:p>
              <a:pPr algn="r">
                <a:defRPr/>
              </a:pPr>
              <a:endParaRPr lang="da-DK" sz="900" noProof="1">
                <a:solidFill>
                  <a:prstClr val="white">
                    <a:lumMod val="50000"/>
                  </a:prst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 brug </a:t>
              </a: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defRPr/>
              </a:pPr>
              <a:endParaRPr lang="da-DK" sz="900" b="1" noProof="1">
                <a:solidFill>
                  <a:prstClr val="white">
                    <a:lumMod val="50000"/>
                  </a:prst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defRPr/>
              </a:pP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</a:p>
          </p:txBody>
        </p:sp>
      </p:grpSp>
      <p:grpSp>
        <p:nvGrpSpPr>
          <p:cNvPr id="18" name="Gruppe 17"/>
          <p:cNvGrpSpPr/>
          <p:nvPr userDrawn="1"/>
        </p:nvGrpSpPr>
        <p:grpSpPr>
          <a:xfrm>
            <a:off x="-2476901" y="3682285"/>
            <a:ext cx="2476901" cy="3200761"/>
            <a:chOff x="-2476901" y="3682285"/>
            <a:chExt cx="2476901" cy="3200761"/>
          </a:xfrm>
        </p:grpSpPr>
        <p:sp>
          <p:nvSpPr>
            <p:cNvPr id="21" name="Text Box 48"/>
            <p:cNvSpPr txBox="1">
              <a:spLocks noChangeArrowheads="1"/>
            </p:cNvSpPr>
            <p:nvPr userDrawn="1"/>
          </p:nvSpPr>
          <p:spPr bwMode="auto">
            <a:xfrm>
              <a:off x="-2476901" y="3682285"/>
              <a:ext cx="2476901" cy="1477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144000" bIns="0" anchor="b" anchorCtr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spcAft>
                  <a:spcPts val="600"/>
                </a:spcAft>
                <a:defRPr/>
              </a:pP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 at indsætte Sidehoved og sidefod</a:t>
              </a:r>
            </a:p>
            <a:p>
              <a:pPr algn="r" eaLnBrk="1" hangingPunct="1">
                <a:spcAft>
                  <a:spcPts val="240"/>
                </a:spcAft>
                <a:defRPr/>
              </a:pPr>
              <a:r>
                <a:rPr lang="da-DK" altLang="da-DK" sz="900" b="1" noProof="1">
                  <a:solidFill>
                    <a:prstClr val="white">
                      <a:lumMod val="50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da-DK" altLang="da-DK" sz="900" noProof="1">
                  <a:solidFill>
                    <a:prstClr val="white">
                      <a:lumMod val="50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Vælg </a:t>
              </a:r>
              <a:r>
                <a:rPr lang="da-DK" altLang="da-DK" sz="900" b="1" noProof="1">
                  <a:solidFill>
                    <a:prstClr val="white">
                      <a:lumMod val="50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Indsæt</a:t>
              </a:r>
              <a:r>
                <a:rPr lang="da-DK" altLang="da-DK" sz="900" noProof="1">
                  <a:solidFill>
                    <a:prstClr val="white">
                      <a:lumMod val="50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 topmenuen </a:t>
              </a:r>
            </a:p>
            <a:p>
              <a:pPr algn="r" eaLnBrk="1" hangingPunct="1">
                <a:spcAft>
                  <a:spcPts val="240"/>
                </a:spcAft>
                <a:defRPr/>
              </a:pPr>
              <a:r>
                <a:rPr lang="da-DK" altLang="da-DK" sz="900" b="1" noProof="1">
                  <a:solidFill>
                    <a:prstClr val="white">
                      <a:lumMod val="50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da-DK" altLang="da-DK" sz="900" noProof="1">
                  <a:solidFill>
                    <a:prstClr val="white">
                      <a:lumMod val="50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Vælg </a:t>
              </a:r>
              <a:r>
                <a:rPr lang="da-DK" altLang="da-DK" sz="900" b="1" noProof="1">
                  <a:solidFill>
                    <a:prstClr val="white">
                      <a:lumMod val="50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Sidehoved og Sidefod</a:t>
              </a:r>
            </a:p>
            <a:p>
              <a:pPr algn="r" eaLnBrk="1" hangingPunct="1">
                <a:spcAft>
                  <a:spcPts val="240"/>
                </a:spcAft>
                <a:defRPr/>
              </a:pP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Sæt hak i </a:t>
              </a: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Slidenummer</a:t>
              </a:r>
            </a:p>
            <a:p>
              <a:pPr algn="r" eaLnBrk="1" hangingPunct="1">
                <a:spcAft>
                  <a:spcPts val="240"/>
                </a:spcAft>
                <a:defRPr/>
              </a:pP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 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Indsæt ønsket indhold i </a:t>
              </a: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Sidefod</a:t>
              </a:r>
            </a:p>
            <a:p>
              <a:pPr algn="r" eaLnBrk="1" hangingPunct="1">
                <a:spcAft>
                  <a:spcPts val="240"/>
                </a:spcAft>
                <a:defRPr/>
              </a:pP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5. 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Vælg </a:t>
              </a: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Anvend på alle</a:t>
              </a:r>
            </a:p>
            <a:p>
              <a:pPr algn="r" eaLnBrk="1" hangingPunct="1">
                <a:spcAft>
                  <a:spcPts val="240"/>
                </a:spcAft>
                <a:defRPr/>
              </a:pPr>
              <a:endParaRPr lang="da-DK" sz="900" b="1" noProof="1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 eaLnBrk="1" hangingPunct="1">
                <a:spcAft>
                  <a:spcPts val="240"/>
                </a:spcAft>
                <a:defRPr/>
              </a:pP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Tips: 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Gør det som det sidste før du gemmer filen, så det slår igennem på alle sider </a:t>
              </a:r>
            </a:p>
          </p:txBody>
        </p:sp>
        <p:grpSp>
          <p:nvGrpSpPr>
            <p:cNvPr id="22" name="Gruppe 21"/>
            <p:cNvGrpSpPr/>
            <p:nvPr userDrawn="1"/>
          </p:nvGrpSpPr>
          <p:grpSpPr>
            <a:xfrm>
              <a:off x="-2461135" y="5229519"/>
              <a:ext cx="2312988" cy="1653527"/>
              <a:chOff x="-2461135" y="5229519"/>
              <a:chExt cx="2312988" cy="1653527"/>
            </a:xfrm>
          </p:grpSpPr>
          <p:pic>
            <p:nvPicPr>
              <p:cNvPr id="23" name="Billede 22"/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-2461135" y="5229519"/>
                <a:ext cx="2312988" cy="1653527"/>
              </a:xfrm>
              <a:prstGeom prst="rect">
                <a:avLst/>
              </a:prstGeom>
            </p:spPr>
          </p:pic>
          <p:sp>
            <p:nvSpPr>
              <p:cNvPr id="24" name="Rektangel 23"/>
              <p:cNvSpPr/>
              <p:nvPr userDrawn="1"/>
            </p:nvSpPr>
            <p:spPr>
              <a:xfrm>
                <a:off x="-2340768" y="6165304"/>
                <a:ext cx="1656184" cy="288032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da-DK" dirty="0" err="1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9" name="Pladsholder til dato 3" hidden="1">
            <a:extLst>
              <a:ext uri="{FF2B5EF4-FFF2-40B4-BE49-F238E27FC236}">
                <a16:creationId xmlns="" xmlns:a16="http://schemas.microsoft.com/office/drawing/2014/main" id="{47EB93D0-5B04-4883-8ECC-F28E92986E7B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371CF224-42F2-481F-95B4-9C52045973E2}" type="datetime2">
              <a:rPr lang="da-DK" smtClean="0"/>
              <a:t>20. januar 2023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580519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to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9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651517" y="1196754"/>
            <a:ext cx="10886431" cy="4886325"/>
          </a:xfrm>
        </p:spPr>
        <p:txBody>
          <a:bodyPr numCol="2" spcCol="180000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srgbClr val="007A6C"/>
                </a:solidFill>
              </a:rPr>
              <a:t>/ Landbrugsstyrelsen /Erfaringer fra kontrol 2022 og opmærksomhedspunkter for 2023</a:t>
            </a:r>
            <a:endParaRPr lang="da-DK" dirty="0">
              <a:solidFill>
                <a:srgbClr val="007A6C"/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>
                <a:solidFill>
                  <a:srgbClr val="007A6C"/>
                </a:solidFill>
              </a:rPr>
              <a:pPr/>
              <a:t>‹nr.›</a:t>
            </a:fld>
            <a:endParaRPr lang="da-DK" dirty="0">
              <a:solidFill>
                <a:srgbClr val="007A6C"/>
              </a:solidFill>
            </a:endParaRPr>
          </a:p>
        </p:txBody>
      </p:sp>
      <p:grpSp>
        <p:nvGrpSpPr>
          <p:cNvPr id="12" name="Gruppe 11"/>
          <p:cNvGrpSpPr/>
          <p:nvPr userDrawn="1"/>
        </p:nvGrpSpPr>
        <p:grpSpPr>
          <a:xfrm>
            <a:off x="-2405743" y="1204883"/>
            <a:ext cx="2405743" cy="2221782"/>
            <a:chOff x="-2405743" y="1655465"/>
            <a:chExt cx="2405743" cy="2221782"/>
          </a:xfrm>
        </p:grpSpPr>
        <p:pic>
          <p:nvPicPr>
            <p:cNvPr id="13" name="Billede 12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060701" y="3676062"/>
              <a:ext cx="920576" cy="201185"/>
            </a:xfrm>
            <a:prstGeom prst="rect">
              <a:avLst/>
            </a:prstGeom>
          </p:spPr>
        </p:pic>
        <p:sp>
          <p:nvSpPr>
            <p:cNvPr id="17" name="Rectangle 5"/>
            <p:cNvSpPr/>
            <p:nvPr userDrawn="1"/>
          </p:nvSpPr>
          <p:spPr bwMode="auto">
            <a:xfrm>
              <a:off x="-2405743" y="1655465"/>
              <a:ext cx="2405743" cy="1938992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defRPr/>
              </a:pP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 i tekst-niveauer</a:t>
              </a:r>
            </a:p>
            <a:p>
              <a:pPr algn="r">
                <a:defRPr/>
              </a:pPr>
              <a:endParaRPr lang="da-DK" sz="900" noProof="1">
                <a:solidFill>
                  <a:prstClr val="white">
                    <a:lumMod val="50000"/>
                  </a:prst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20 pkt.</a:t>
              </a: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Punkt-liste 20 pkt.</a:t>
              </a: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 = Punkt-liste 18 pkt.</a:t>
              </a: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4-9 = Punkt-liste 18 pkt.</a:t>
              </a:r>
            </a:p>
            <a:p>
              <a:pPr algn="r">
                <a:defRPr/>
              </a:pPr>
              <a:endParaRPr lang="da-DK" sz="900" noProof="1">
                <a:solidFill>
                  <a:prstClr val="white">
                    <a:lumMod val="50000"/>
                  </a:prst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 brug </a:t>
              </a: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defRPr/>
              </a:pPr>
              <a:endParaRPr lang="da-DK" sz="900" b="1" noProof="1">
                <a:solidFill>
                  <a:prstClr val="white">
                    <a:lumMod val="50000"/>
                  </a:prst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defRPr/>
              </a:pP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</a:p>
          </p:txBody>
        </p:sp>
      </p:grpSp>
      <p:sp>
        <p:nvSpPr>
          <p:cNvPr id="10" name="Pladsholder til dato 3" hidden="1">
            <a:extLst>
              <a:ext uri="{FF2B5EF4-FFF2-40B4-BE49-F238E27FC236}">
                <a16:creationId xmlns="" xmlns:a16="http://schemas.microsoft.com/office/drawing/2014/main" id="{8B779716-A7B8-4D0E-844A-A9AF884E078F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AE5C68D5-8BAD-4E76-A938-053D3DCE9361}" type="datetime2">
              <a:rPr lang="da-DK" smtClean="0"/>
              <a:t>20. januar 2023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32336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til mørk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billede 0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88825" cy="6858000"/>
          </a:xfrm>
          <a:solidFill>
            <a:schemeClr val="bg1">
              <a:lumMod val="85000"/>
            </a:schemeClr>
          </a:solidFill>
        </p:spPr>
        <p:txBody>
          <a:bodyPr lIns="108000" tIns="180000" anchor="t" anchorCtr="0"/>
          <a:lstStyle>
            <a:lvl1pPr marL="0" indent="0" algn="l">
              <a:buFontTx/>
              <a:buNone/>
              <a:defRPr sz="12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her og indsæt mørkt billede, via fanen Indsæt, Billeder</a:t>
            </a:r>
          </a:p>
        </p:txBody>
      </p:sp>
      <p:sp>
        <p:nvSpPr>
          <p:cNvPr id="11" name="Pladsholder til tekst 1"/>
          <p:cNvSpPr>
            <a:spLocks noGrp="1"/>
          </p:cNvSpPr>
          <p:nvPr>
            <p:ph type="body" sz="quarter" idx="10"/>
          </p:nvPr>
        </p:nvSpPr>
        <p:spPr>
          <a:xfrm>
            <a:off x="651600" y="2348880"/>
            <a:ext cx="8755200" cy="2096840"/>
          </a:xfrm>
        </p:spPr>
        <p:txBody>
          <a:bodyPr anchor="ctr" anchorCtr="0">
            <a:normAutofit/>
          </a:bodyPr>
          <a:lstStyle>
            <a:lvl1pPr algn="r">
              <a:lnSpc>
                <a:spcPct val="100000"/>
              </a:lnSpc>
              <a:defRPr lang="da-DK" sz="66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30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9578152" y="5229200"/>
            <a:ext cx="2250673" cy="544232"/>
          </a:xfrm>
        </p:spPr>
        <p:txBody>
          <a:bodyPr anchor="b" anchorCtr="0"/>
          <a:lstStyle>
            <a:lvl1pPr>
              <a:defRPr lang="da-DK" sz="1200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Sted/event</a:t>
            </a:r>
          </a:p>
        </p:txBody>
      </p:sp>
      <p:sp>
        <p:nvSpPr>
          <p:cNvPr id="31" name="Pladsholder til tekst 4"/>
          <p:cNvSpPr>
            <a:spLocks noGrp="1"/>
          </p:cNvSpPr>
          <p:nvPr>
            <p:ph type="body" sz="quarter" idx="13" hasCustomPrompt="1"/>
          </p:nvPr>
        </p:nvSpPr>
        <p:spPr>
          <a:xfrm>
            <a:off x="9578152" y="5961288"/>
            <a:ext cx="2250673" cy="199980"/>
          </a:xfrm>
        </p:spPr>
        <p:txBody>
          <a:bodyPr/>
          <a:lstStyle>
            <a:lvl1pPr>
              <a:defRPr lang="da-DK" sz="1200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32" name="Pladsholder til dato 21"/>
          <p:cNvSpPr>
            <a:spLocks noGrp="1"/>
          </p:cNvSpPr>
          <p:nvPr>
            <p:ph type="dt" sz="half" idx="14"/>
          </p:nvPr>
        </p:nvSpPr>
        <p:spPr>
          <a:xfrm>
            <a:off x="9580274" y="5780918"/>
            <a:ext cx="2248825" cy="201600"/>
          </a:xfrm>
        </p:spPr>
        <p:txBody>
          <a:bodyPr lIns="0" tIns="0" rIns="0" bIns="0" anchor="t" anchorCtr="0"/>
          <a:lstStyle>
            <a:lvl1pPr marL="171450" indent="-171450">
              <a:defRPr lang="da-DK" sz="1200" b="0" kern="1200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indent="0">
              <a:lnSpc>
                <a:spcPct val="93000"/>
              </a:lnSpc>
              <a:buFont typeface="Arial" panose="020B0604020202020204" pitchFamily="34" charset="0"/>
              <a:buChar char="​"/>
            </a:pPr>
            <a:fld id="{2C1FC6B4-3867-42D4-9582-80A159A8DEC0}" type="datetime2">
              <a:rPr lang="da-DK" smtClean="0"/>
              <a:t>20. januar 2023</a:t>
            </a:fld>
            <a:endParaRPr lang="da-DK" dirty="0"/>
          </a:p>
        </p:txBody>
      </p:sp>
      <p:sp>
        <p:nvSpPr>
          <p:cNvPr id="3" name="Pladsholder logo"/>
          <p:cNvSpPr>
            <a:spLocks noGrp="1"/>
          </p:cNvSpPr>
          <p:nvPr>
            <p:ph type="body" sz="quarter" idx="18" hasCustomPrompt="1"/>
          </p:nvPr>
        </p:nvSpPr>
        <p:spPr>
          <a:xfrm>
            <a:off x="8994571" y="340691"/>
            <a:ext cx="2753621" cy="657529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.</a:t>
            </a:r>
          </a:p>
        </p:txBody>
      </p:sp>
      <p:pic>
        <p:nvPicPr>
          <p:cNvPr id="29" name="Billede 2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0000" y="0"/>
            <a:ext cx="1842994" cy="1037416"/>
          </a:xfrm>
          <a:prstGeom prst="rect">
            <a:avLst/>
          </a:prstGeom>
        </p:spPr>
      </p:pic>
      <p:sp>
        <p:nvSpPr>
          <p:cNvPr id="38" name="Tekstboks 25"/>
          <p:cNvSpPr txBox="1"/>
          <p:nvPr userDrawn="1"/>
        </p:nvSpPr>
        <p:spPr>
          <a:xfrm>
            <a:off x="-1710039" y="4763279"/>
            <a:ext cx="1704602" cy="969496"/>
          </a:xfrm>
          <a:prstGeom prst="rect">
            <a:avLst/>
          </a:prstGeom>
          <a:noFill/>
        </p:spPr>
        <p:txBody>
          <a:bodyPr wrap="square" lIns="0" tIns="0" rIns="144000" bIns="0" rtlCol="0" anchor="b" anchorCtr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a-DK" sz="900" b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Tips:</a:t>
            </a:r>
          </a:p>
          <a:p>
            <a:pPr algn="r"/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For at fremhæve et naturligt hierarki i overskriften eller differentiere evt.</a:t>
            </a:r>
            <a:r>
              <a:rPr lang="da-DK" sz="900" kern="120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skrift i tekstniveau (overskrift og underoverskrift) bruges de indrammede</a:t>
            </a:r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temafarver</a:t>
            </a:r>
          </a:p>
        </p:txBody>
      </p:sp>
      <p:grpSp>
        <p:nvGrpSpPr>
          <p:cNvPr id="41" name="Gruppe 40"/>
          <p:cNvGrpSpPr/>
          <p:nvPr userDrawn="1"/>
        </p:nvGrpSpPr>
        <p:grpSpPr>
          <a:xfrm>
            <a:off x="12188825" y="1941319"/>
            <a:ext cx="2032000" cy="3185487"/>
            <a:chOff x="9150825" y="2171823"/>
            <a:chExt cx="2032000" cy="3185487"/>
          </a:xfrm>
        </p:grpSpPr>
        <p:sp>
          <p:nvSpPr>
            <p:cNvPr id="42" name="TextBox 12"/>
            <p:cNvSpPr txBox="1">
              <a:spLocks noChangeArrowheads="1"/>
            </p:cNvSpPr>
            <p:nvPr/>
          </p:nvSpPr>
          <p:spPr bwMode="auto">
            <a:xfrm>
              <a:off x="9150825" y="2171823"/>
              <a:ext cx="2032000" cy="3185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algn="l" defTabSz="914400" rtl="0" eaLnBrk="1" latinLnBrk="0" hangingPunct="1">
                <a:lnSpc>
                  <a:spcPct val="100000"/>
                </a:lnSpc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billede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på billederammen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det ønskede billede via fanen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Indsæt, Billeder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3.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Beskær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for at ændre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billedets fokus/størrelse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4. 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Ønsker du at skalere billedet, så hold </a:t>
              </a: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SHIFT-</a:t>
              </a:r>
              <a:r>
                <a:rPr lang="da-DK" altLang="da-DK" sz="900" b="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knappen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nede, mens der trækkes i billedets hjørner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Tips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: Hvis du sletter billedet, og sætter et ny ind, kan billedet lægge sig foran tekst og grafikken, hvis dette sker, skal du vælge billedet, højreklik og vælg </a:t>
              </a: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Placer bagest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3" name="Billede 7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315" y="3028176"/>
              <a:ext cx="373507" cy="32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9" name="Gruppe 78"/>
            <p:cNvGrpSpPr>
              <a:grpSpLocks/>
            </p:cNvGrpSpPr>
            <p:nvPr/>
          </p:nvGrpSpPr>
          <p:grpSpPr bwMode="auto">
            <a:xfrm>
              <a:off x="9305577" y="3846855"/>
              <a:ext cx="330145" cy="379412"/>
              <a:chOff x="1018031" y="5509431"/>
              <a:chExt cx="373412" cy="429121"/>
            </a:xfrm>
          </p:grpSpPr>
          <p:pic>
            <p:nvPicPr>
              <p:cNvPr id="50" name="Billede 79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51179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1" name="Rounded Rectangle 25"/>
              <p:cNvSpPr/>
              <p:nvPr/>
            </p:nvSpPr>
            <p:spPr bwMode="auto">
              <a:xfrm>
                <a:off x="1023417" y="5509431"/>
                <a:ext cx="210080" cy="1723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a-DK" sz="2000" noProof="1"/>
              </a:p>
            </p:txBody>
          </p:sp>
        </p:grpSp>
      </p:grpSp>
      <p:sp>
        <p:nvSpPr>
          <p:cNvPr id="52" name="AutoShape 4"/>
          <p:cNvSpPr>
            <a:spLocks/>
          </p:cNvSpPr>
          <p:nvPr userDrawn="1"/>
        </p:nvSpPr>
        <p:spPr bwMode="gray">
          <a:xfrm>
            <a:off x="12188825" y="16587"/>
            <a:ext cx="1754459" cy="131318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14400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Gitter- og hjælpelinjer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For at se gitter- og hjælpelinjer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1.</a:t>
            </a:r>
            <a:r>
              <a:rPr lang="da-DK" sz="900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 Klik på </a:t>
            </a: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Vis</a:t>
            </a:r>
            <a:endParaRPr lang="da-DK" sz="900" noProof="1">
              <a:solidFill>
                <a:schemeClr val="bg1">
                  <a:lumMod val="50000"/>
                </a:schemeClr>
              </a:solidFill>
              <a:latin typeface="+mn-lt"/>
              <a:cs typeface="Arial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2. </a:t>
            </a: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Vælg </a:t>
            </a: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Gitterlinjer</a:t>
            </a:r>
            <a:endParaRPr lang="da-DK" sz="900" noProof="1">
              <a:solidFill>
                <a:schemeClr val="bg1">
                  <a:lumMod val="50000"/>
                </a:schemeClr>
              </a:solidFill>
              <a:latin typeface="+mn-lt"/>
              <a:cs typeface="Arial" charset="0"/>
            </a:endParaRP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og/eller </a:t>
            </a: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Hjælpelinjer</a:t>
            </a: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endParaRPr lang="da-DK" sz="900" b="1" noProof="1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Tip</a:t>
            </a: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: Alt + F9 for hurtig visning af hjælpelinjer</a:t>
            </a:r>
          </a:p>
        </p:txBody>
      </p:sp>
      <p:sp>
        <p:nvSpPr>
          <p:cNvPr id="26" name="Tekstfelt 25"/>
          <p:cNvSpPr txBox="1"/>
          <p:nvPr userDrawn="1"/>
        </p:nvSpPr>
        <p:spPr>
          <a:xfrm>
            <a:off x="-2055600" y="1196588"/>
            <a:ext cx="2054342" cy="138499"/>
          </a:xfrm>
          <a:prstGeom prst="rect">
            <a:avLst/>
          </a:prstGeom>
          <a:noFill/>
        </p:spPr>
        <p:txBody>
          <a:bodyPr wrap="square" lIns="0" tIns="0" rIns="144000" bIns="0" rtlCol="0">
            <a:spAutoFit/>
          </a:bodyPr>
          <a:lstStyle/>
          <a:p>
            <a:pPr algn="r"/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Maks tre linjer i stor typografi</a:t>
            </a:r>
          </a:p>
        </p:txBody>
      </p:sp>
      <p:sp>
        <p:nvSpPr>
          <p:cNvPr id="25" name="Pladsholder til sidefod 22" hidden="1">
            <a:extLst>
              <a:ext uri="{FF2B5EF4-FFF2-40B4-BE49-F238E27FC236}">
                <a16:creationId xmlns:a16="http://schemas.microsoft.com/office/drawing/2014/main" xmlns="" id="{87241225-E08A-4E82-BB6B-5BEF03C126C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 smtClean="0"/>
              <a:t>/ Landbrugsstyrelsen /Erfaringer fra kontrol 2022 og opmærksomhedspunkter for 2023</a:t>
            </a:r>
            <a:endParaRPr lang="da-DK" dirty="0"/>
          </a:p>
        </p:txBody>
      </p:sp>
      <p:sp>
        <p:nvSpPr>
          <p:cNvPr id="27" name="Pladsholder til slidenummer 23" hidden="1">
            <a:extLst>
              <a:ext uri="{FF2B5EF4-FFF2-40B4-BE49-F238E27FC236}">
                <a16:creationId xmlns:a16="http://schemas.microsoft.com/office/drawing/2014/main" xmlns="" id="{8FFF6392-DAD1-4FC3-8BDC-AC2FA8DF629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23" name="Billede 25">
            <a:extLst>
              <a:ext uri="{FF2B5EF4-FFF2-40B4-BE49-F238E27FC236}">
                <a16:creationId xmlns:a16="http://schemas.microsoft.com/office/drawing/2014/main" xmlns="" id="{9DBB6DF3-243E-437C-AEC3-268C98AF1BF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715406" y="5778964"/>
            <a:ext cx="1567602" cy="107338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486F434-0ED5-46D6-B947-68E70F33C28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1715405" y="6004143"/>
            <a:ext cx="1567602" cy="984609"/>
          </a:xfrm>
          <a:prstGeom prst="rect">
            <a:avLst/>
          </a:prstGeom>
        </p:spPr>
      </p:pic>
      <p:sp>
        <p:nvSpPr>
          <p:cNvPr id="33" name="Rectangle 6">
            <a:extLst>
              <a:ext uri="{FF2B5EF4-FFF2-40B4-BE49-F238E27FC236}">
                <a16:creationId xmlns:a16="http://schemas.microsoft.com/office/drawing/2014/main" xmlns="" id="{61E2ADAC-0DCD-405A-A175-FB07874A4754}"/>
              </a:ext>
            </a:extLst>
          </p:cNvPr>
          <p:cNvSpPr/>
          <p:nvPr userDrawn="1"/>
        </p:nvSpPr>
        <p:spPr>
          <a:xfrm>
            <a:off x="-1399200" y="6006008"/>
            <a:ext cx="463846" cy="951384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a-DK" sz="1800" dirty="0"/>
          </a:p>
        </p:txBody>
      </p:sp>
    </p:spTree>
    <p:extLst>
      <p:ext uri="{BB962C8B-B14F-4D97-AF65-F5344CB8AC3E}">
        <p14:creationId xmlns:p14="http://schemas.microsoft.com/office/powerpoint/2010/main" val="36845879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14" name="Pladsholder til indhold 2"/>
          <p:cNvSpPr>
            <a:spLocks noGrp="1"/>
          </p:cNvSpPr>
          <p:nvPr>
            <p:ph sz="quarter" idx="13"/>
          </p:nvPr>
        </p:nvSpPr>
        <p:spPr>
          <a:xfrm>
            <a:off x="651517" y="1196424"/>
            <a:ext cx="5346521" cy="4886325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16" name="Pladsholder til indhold 3"/>
          <p:cNvSpPr>
            <a:spLocks noGrp="1"/>
          </p:cNvSpPr>
          <p:nvPr>
            <p:ph sz="quarter" idx="14"/>
          </p:nvPr>
        </p:nvSpPr>
        <p:spPr>
          <a:xfrm>
            <a:off x="6190398" y="1196424"/>
            <a:ext cx="5347551" cy="4886325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srgbClr val="007A6C"/>
                </a:solidFill>
              </a:rPr>
              <a:t>/ Landbrugsstyrelsen /Erfaringer fra kontrol 2022 og opmærksomhedspunkter for 2023</a:t>
            </a:r>
            <a:endParaRPr lang="da-DK" dirty="0">
              <a:solidFill>
                <a:srgbClr val="007A6C"/>
              </a:solidFill>
            </a:endParaRPr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>
                <a:solidFill>
                  <a:srgbClr val="007A6C"/>
                </a:solidFill>
              </a:rPr>
              <a:pPr/>
              <a:t>‹nr.›</a:t>
            </a:fld>
            <a:endParaRPr lang="da-DK" dirty="0">
              <a:solidFill>
                <a:srgbClr val="007A6C"/>
              </a:solidFill>
            </a:endParaRPr>
          </a:p>
        </p:txBody>
      </p:sp>
      <p:grpSp>
        <p:nvGrpSpPr>
          <p:cNvPr id="11" name="Gruppe 10"/>
          <p:cNvGrpSpPr/>
          <p:nvPr userDrawn="1"/>
        </p:nvGrpSpPr>
        <p:grpSpPr>
          <a:xfrm>
            <a:off x="-2405743" y="1204883"/>
            <a:ext cx="2405743" cy="2221782"/>
            <a:chOff x="-2405743" y="1655465"/>
            <a:chExt cx="2405743" cy="2221782"/>
          </a:xfrm>
        </p:grpSpPr>
        <p:pic>
          <p:nvPicPr>
            <p:cNvPr id="12" name="Billede 11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060701" y="3676062"/>
              <a:ext cx="920576" cy="201185"/>
            </a:xfrm>
            <a:prstGeom prst="rect">
              <a:avLst/>
            </a:prstGeom>
          </p:spPr>
        </p:pic>
        <p:sp>
          <p:nvSpPr>
            <p:cNvPr id="13" name="Rectangle 5"/>
            <p:cNvSpPr/>
            <p:nvPr userDrawn="1"/>
          </p:nvSpPr>
          <p:spPr bwMode="auto">
            <a:xfrm>
              <a:off x="-2405743" y="1655465"/>
              <a:ext cx="2405743" cy="1938992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defRPr/>
              </a:pP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 i tekst-niveauer</a:t>
              </a:r>
            </a:p>
            <a:p>
              <a:pPr algn="r">
                <a:defRPr/>
              </a:pPr>
              <a:endParaRPr lang="da-DK" sz="900" noProof="1">
                <a:solidFill>
                  <a:prstClr val="white">
                    <a:lumMod val="50000"/>
                  </a:prst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20 pkt.</a:t>
              </a: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Punkt-liste 20 pkt.</a:t>
              </a: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 = Punkt-liste 18 pkt.</a:t>
              </a: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4-9 = Punkt-liste 18 pkt.</a:t>
              </a:r>
            </a:p>
            <a:p>
              <a:pPr algn="r">
                <a:defRPr/>
              </a:pPr>
              <a:endParaRPr lang="da-DK" sz="900" noProof="1">
                <a:solidFill>
                  <a:prstClr val="white">
                    <a:lumMod val="50000"/>
                  </a:prst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 brug </a:t>
              </a: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defRPr/>
              </a:pPr>
              <a:endParaRPr lang="da-DK" sz="900" b="1" noProof="1">
                <a:solidFill>
                  <a:prstClr val="white">
                    <a:lumMod val="50000"/>
                  </a:prst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defRPr/>
              </a:pP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</a:p>
          </p:txBody>
        </p:sp>
      </p:grpSp>
      <p:sp>
        <p:nvSpPr>
          <p:cNvPr id="15" name="Pladsholder til dato 3" hidden="1">
            <a:extLst>
              <a:ext uri="{FF2B5EF4-FFF2-40B4-BE49-F238E27FC236}">
                <a16:creationId xmlns="" xmlns:a16="http://schemas.microsoft.com/office/drawing/2014/main" id="{FCA21539-1E7A-4C5F-A501-50D56C88D7FF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55EDF07E-55DC-4672-B2E4-187D2360F342}" type="datetime2">
              <a:rPr lang="da-DK" smtClean="0"/>
              <a:t>20. januar 2023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049864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32 pkt. grøn bag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baggrund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9288" y="332656"/>
            <a:ext cx="10888662" cy="862732"/>
          </a:xfrm>
        </p:spPr>
        <p:txBody>
          <a:bodyPr/>
          <a:lstStyle>
            <a:lvl1pPr>
              <a:lnSpc>
                <a:spcPct val="88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9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649288" y="1628776"/>
            <a:ext cx="10888662" cy="3600425"/>
          </a:xfrm>
        </p:spPr>
        <p:txBody>
          <a:bodyPr/>
          <a:lstStyle>
            <a:lvl1pPr>
              <a:lnSpc>
                <a:spcPct val="88000"/>
              </a:lnSpc>
              <a:buFontTx/>
              <a:buNone/>
              <a:defRPr sz="3200">
                <a:solidFill>
                  <a:schemeClr val="tx2"/>
                </a:solidFill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>
                <a:solidFill>
                  <a:prstClr val="white"/>
                </a:solidFill>
              </a:rPr>
              <a:t>/ Landbrugsstyrelsen /Erfaringer fra kontrol 2022 og opmærksomhedspunkter for 2023</a:t>
            </a:r>
            <a:endParaRPr lang="da-DK" dirty="0">
              <a:solidFill>
                <a:prstClr val="white"/>
              </a:solidFill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da-DK" smtClean="0">
                <a:solidFill>
                  <a:prstClr val="white"/>
                </a:solidFill>
              </a:rPr>
              <a:pPr/>
              <a:t>‹nr.›</a:t>
            </a:fld>
            <a:endParaRPr lang="da-DK" dirty="0">
              <a:solidFill>
                <a:prstClr val="white"/>
              </a:solidFill>
            </a:endParaRPr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DF1616D7-0D0F-4E4A-9F4B-2B1774898731}" type="datetime2">
              <a:rPr lang="da-DK" smtClean="0"/>
              <a:t>20. januar 2023</a:t>
            </a:fld>
            <a:endParaRPr dirty="0"/>
          </a:p>
        </p:txBody>
      </p:sp>
      <p:pic>
        <p:nvPicPr>
          <p:cNvPr id="10" name="Graphic 9">
            <a:extLst>
              <a:ext uri="{FF2B5EF4-FFF2-40B4-BE49-F238E27FC236}">
                <a16:creationId xmlns="" xmlns:a16="http://schemas.microsoft.com/office/drawing/2014/main" id="{A3CD9AAA-6439-4AA1-979A-DB0D41E77B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6754" y="6379011"/>
            <a:ext cx="226932" cy="20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9970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1600" y="311972"/>
            <a:ext cx="6981229" cy="468000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7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651600" y="1195389"/>
            <a:ext cx="6980895" cy="4886325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8" name="Pladsholder til billede 3"/>
          <p:cNvSpPr>
            <a:spLocks noGrp="1"/>
          </p:cNvSpPr>
          <p:nvPr>
            <p:ph type="pic" sz="quarter" idx="14" hasCustomPrompt="1"/>
          </p:nvPr>
        </p:nvSpPr>
        <p:spPr>
          <a:xfrm>
            <a:off x="8023223" y="0"/>
            <a:ext cx="4165601" cy="6858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2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billede</a:t>
            </a:r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smtClean="0">
                <a:solidFill>
                  <a:srgbClr val="007A6C"/>
                </a:solidFill>
              </a:rPr>
              <a:t>/ Landbrugsstyrelsen /Erfaringer fra kontrol 2022 og opmærksomhedspunkter for 2023</a:t>
            </a:r>
            <a:endParaRPr lang="da-DK" dirty="0">
              <a:solidFill>
                <a:srgbClr val="007A6C"/>
              </a:solidFill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>
                <a:solidFill>
                  <a:srgbClr val="007A6C"/>
                </a:solidFill>
              </a:rPr>
              <a:pPr/>
              <a:t>‹nr.›</a:t>
            </a:fld>
            <a:endParaRPr lang="da-DK" dirty="0">
              <a:solidFill>
                <a:srgbClr val="007A6C"/>
              </a:solidFill>
            </a:endParaRPr>
          </a:p>
        </p:txBody>
      </p:sp>
      <p:grpSp>
        <p:nvGrpSpPr>
          <p:cNvPr id="21" name="Gruppe 20"/>
          <p:cNvGrpSpPr/>
          <p:nvPr userDrawn="1"/>
        </p:nvGrpSpPr>
        <p:grpSpPr>
          <a:xfrm>
            <a:off x="12188825" y="1941319"/>
            <a:ext cx="2032000" cy="2054444"/>
            <a:chOff x="9150825" y="2171823"/>
            <a:chExt cx="2032000" cy="2054444"/>
          </a:xfrm>
        </p:grpSpPr>
        <p:sp>
          <p:nvSpPr>
            <p:cNvPr id="22" name="TextBox 12"/>
            <p:cNvSpPr txBox="1">
              <a:spLocks noChangeArrowheads="1"/>
            </p:cNvSpPr>
            <p:nvPr/>
          </p:nvSpPr>
          <p:spPr bwMode="auto">
            <a:xfrm>
              <a:off x="9150825" y="2171823"/>
              <a:ext cx="2032000" cy="1661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buFontTx/>
                <a:buNone/>
                <a:defRPr/>
              </a:pP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Indsæt billede</a:t>
              </a:r>
            </a:p>
            <a:p>
              <a:pPr eaLnBrk="1" hangingPunct="1">
                <a:spcBef>
                  <a:spcPts val="0"/>
                </a:spcBef>
                <a:buFontTx/>
                <a:buNone/>
                <a:defRPr/>
              </a:pP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Klik på billederammen</a:t>
              </a:r>
            </a:p>
            <a:p>
              <a:pPr eaLnBrk="1" hangingPunct="1">
                <a:spcBef>
                  <a:spcPts val="0"/>
                </a:spcBef>
                <a:buFontTx/>
                <a:buNone/>
                <a:defRPr/>
              </a:pP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Indsæt det ønskede billede via fanen </a:t>
              </a: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Indsæt, Billeder</a:t>
              </a:r>
            </a:p>
            <a:p>
              <a:pPr eaLnBrk="1" hangingPunct="1">
                <a:spcBef>
                  <a:spcPts val="0"/>
                </a:spcBef>
                <a:buFontTx/>
                <a:buNone/>
                <a:defRPr/>
              </a:pP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3. 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Klik </a:t>
              </a: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Beskær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 for at ændre</a:t>
              </a:r>
            </a:p>
            <a:p>
              <a:pPr eaLnBrk="1" hangingPunct="1">
                <a:spcBef>
                  <a:spcPts val="0"/>
                </a:spcBef>
                <a:buFontTx/>
                <a:buNone/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billedets fokus/størrelse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900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900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900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da-DK" alt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4. </a:t>
              </a:r>
              <a:r>
                <a:rPr lang="da-DK" altLang="da-DK" sz="900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Ønsker du at skalere billedet, så hold </a:t>
              </a:r>
              <a:r>
                <a:rPr lang="da-DK" alt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SHIFT-</a:t>
              </a:r>
              <a:r>
                <a:rPr lang="da-DK" altLang="da-DK" sz="900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knappen nede, mens der trækkes i billedets hjørner</a:t>
              </a:r>
            </a:p>
          </p:txBody>
        </p:sp>
        <p:pic>
          <p:nvPicPr>
            <p:cNvPr id="23" name="Billede 7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315" y="3028176"/>
              <a:ext cx="373507" cy="32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4" name="Gruppe 78"/>
            <p:cNvGrpSpPr>
              <a:grpSpLocks/>
            </p:cNvGrpSpPr>
            <p:nvPr/>
          </p:nvGrpSpPr>
          <p:grpSpPr bwMode="auto">
            <a:xfrm>
              <a:off x="9305577" y="3846855"/>
              <a:ext cx="330145" cy="379412"/>
              <a:chOff x="1018031" y="5509431"/>
              <a:chExt cx="373412" cy="429121"/>
            </a:xfrm>
          </p:grpSpPr>
          <p:pic>
            <p:nvPicPr>
              <p:cNvPr id="25" name="Billede 7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51179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" name="Rounded Rectangle 25"/>
              <p:cNvSpPr/>
              <p:nvPr/>
            </p:nvSpPr>
            <p:spPr bwMode="auto">
              <a:xfrm>
                <a:off x="1023417" y="5509431"/>
                <a:ext cx="210080" cy="1723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a-DK" sz="2000" noProof="1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27" name="Gruppe 26"/>
          <p:cNvGrpSpPr/>
          <p:nvPr userDrawn="1"/>
        </p:nvGrpSpPr>
        <p:grpSpPr>
          <a:xfrm>
            <a:off x="-2405743" y="1204883"/>
            <a:ext cx="2405743" cy="2221782"/>
            <a:chOff x="-2405743" y="1655465"/>
            <a:chExt cx="2405743" cy="2221782"/>
          </a:xfrm>
        </p:grpSpPr>
        <p:pic>
          <p:nvPicPr>
            <p:cNvPr id="28" name="Billede 27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1060701" y="3676062"/>
              <a:ext cx="920576" cy="201185"/>
            </a:xfrm>
            <a:prstGeom prst="rect">
              <a:avLst/>
            </a:prstGeom>
          </p:spPr>
        </p:pic>
        <p:sp>
          <p:nvSpPr>
            <p:cNvPr id="29" name="Rectangle 5"/>
            <p:cNvSpPr/>
            <p:nvPr userDrawn="1"/>
          </p:nvSpPr>
          <p:spPr bwMode="auto">
            <a:xfrm>
              <a:off x="-2405743" y="1655465"/>
              <a:ext cx="2405743" cy="1938992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defRPr/>
              </a:pP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 i tekst-niveauer</a:t>
              </a:r>
            </a:p>
            <a:p>
              <a:pPr algn="r">
                <a:defRPr/>
              </a:pPr>
              <a:endParaRPr lang="da-DK" sz="900" noProof="1">
                <a:solidFill>
                  <a:prstClr val="white">
                    <a:lumMod val="50000"/>
                  </a:prst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20 pkt.</a:t>
              </a: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Punkt-liste 20 pkt.</a:t>
              </a: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 = Punkt-liste 18 pkt.</a:t>
              </a: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4-9 = Punkt-liste 18 pkt.</a:t>
              </a:r>
            </a:p>
            <a:p>
              <a:pPr algn="r">
                <a:defRPr/>
              </a:pPr>
              <a:endParaRPr lang="da-DK" sz="900" noProof="1">
                <a:solidFill>
                  <a:prstClr val="white">
                    <a:lumMod val="50000"/>
                  </a:prst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 brug </a:t>
              </a: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defRPr/>
              </a:pPr>
              <a:endParaRPr lang="da-DK" sz="900" b="1" noProof="1">
                <a:solidFill>
                  <a:prstClr val="white">
                    <a:lumMod val="50000"/>
                  </a:prst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defRPr/>
              </a:pP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</a:p>
          </p:txBody>
        </p:sp>
      </p:grpSp>
      <p:pic>
        <p:nvPicPr>
          <p:cNvPr id="18" name="Billede 1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0000" y="0"/>
            <a:ext cx="1835919" cy="1033433"/>
          </a:xfrm>
          <a:prstGeom prst="rect">
            <a:avLst/>
          </a:prstGeom>
        </p:spPr>
      </p:pic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DB8C71B0-D6E0-4BF3-A1D5-43D172F3C44F}" type="datetime2">
              <a:rPr lang="da-DK" smtClean="0"/>
              <a:t>20. januar 2023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452433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1600" y="311972"/>
            <a:ext cx="5351204" cy="812772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7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651600" y="1195389"/>
            <a:ext cx="5350867" cy="4886325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8" name="Pladsholder til billede 3"/>
          <p:cNvSpPr>
            <a:spLocks noGrp="1"/>
          </p:cNvSpPr>
          <p:nvPr>
            <p:ph type="pic" sz="quarter" idx="14" hasCustomPrompt="1"/>
          </p:nvPr>
        </p:nvSpPr>
        <p:spPr>
          <a:xfrm>
            <a:off x="6362467" y="0"/>
            <a:ext cx="5826358" cy="6858000"/>
          </a:xfrm>
        </p:spPr>
        <p:txBody>
          <a:bodyPr tIns="468000" anchor="ctr" anchorCtr="0"/>
          <a:lstStyle>
            <a:lvl1pPr marL="0" indent="0" algn="ctr">
              <a:buFontTx/>
              <a:buNone/>
              <a:defRPr sz="12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billede</a:t>
            </a:r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smtClean="0">
                <a:solidFill>
                  <a:srgbClr val="007A6C"/>
                </a:solidFill>
              </a:rPr>
              <a:t>/ Landbrugsstyrelsen /Erfaringer fra kontrol 2022 og opmærksomhedspunkter for 2023</a:t>
            </a:r>
            <a:endParaRPr lang="da-DK" dirty="0">
              <a:solidFill>
                <a:srgbClr val="007A6C"/>
              </a:solidFill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>
                <a:solidFill>
                  <a:srgbClr val="007A6C"/>
                </a:solidFill>
              </a:rPr>
              <a:pPr/>
              <a:t>‹nr.›</a:t>
            </a:fld>
            <a:endParaRPr lang="da-DK" dirty="0">
              <a:solidFill>
                <a:srgbClr val="007A6C"/>
              </a:solidFill>
            </a:endParaRPr>
          </a:p>
        </p:txBody>
      </p:sp>
      <p:grpSp>
        <p:nvGrpSpPr>
          <p:cNvPr id="19" name="Gruppe 18"/>
          <p:cNvGrpSpPr/>
          <p:nvPr userDrawn="1"/>
        </p:nvGrpSpPr>
        <p:grpSpPr>
          <a:xfrm>
            <a:off x="12188825" y="1941319"/>
            <a:ext cx="2032000" cy="2054444"/>
            <a:chOff x="9150825" y="2171823"/>
            <a:chExt cx="2032000" cy="2054444"/>
          </a:xfrm>
        </p:grpSpPr>
        <p:sp>
          <p:nvSpPr>
            <p:cNvPr id="20" name="TextBox 12"/>
            <p:cNvSpPr txBox="1">
              <a:spLocks noChangeArrowheads="1"/>
            </p:cNvSpPr>
            <p:nvPr/>
          </p:nvSpPr>
          <p:spPr bwMode="auto">
            <a:xfrm>
              <a:off x="9150825" y="2171823"/>
              <a:ext cx="2032000" cy="1661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buFontTx/>
                <a:buNone/>
                <a:defRPr/>
              </a:pP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Indsæt billede</a:t>
              </a:r>
            </a:p>
            <a:p>
              <a:pPr eaLnBrk="1" hangingPunct="1">
                <a:spcBef>
                  <a:spcPts val="0"/>
                </a:spcBef>
                <a:buFontTx/>
                <a:buNone/>
                <a:defRPr/>
              </a:pP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Klik på billederammen</a:t>
              </a:r>
            </a:p>
            <a:p>
              <a:pPr eaLnBrk="1" hangingPunct="1">
                <a:spcBef>
                  <a:spcPts val="0"/>
                </a:spcBef>
                <a:buFontTx/>
                <a:buNone/>
                <a:defRPr/>
              </a:pP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Indsæt det ønskede billede via fanen </a:t>
              </a: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Indsæt, Billeder</a:t>
              </a:r>
            </a:p>
            <a:p>
              <a:pPr eaLnBrk="1" hangingPunct="1">
                <a:spcBef>
                  <a:spcPts val="0"/>
                </a:spcBef>
                <a:buFontTx/>
                <a:buNone/>
                <a:defRPr/>
              </a:pP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3. 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Klik </a:t>
              </a: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Beskær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 for at ændre</a:t>
              </a:r>
            </a:p>
            <a:p>
              <a:pPr eaLnBrk="1" hangingPunct="1">
                <a:spcBef>
                  <a:spcPts val="0"/>
                </a:spcBef>
                <a:buFontTx/>
                <a:buNone/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billedets fokus/størrelse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900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900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900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da-DK" alt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4. </a:t>
              </a:r>
              <a:r>
                <a:rPr lang="da-DK" altLang="da-DK" sz="900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Ønsker du at skalere billedet, så hold </a:t>
              </a:r>
              <a:r>
                <a:rPr lang="da-DK" alt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SHIFT-</a:t>
              </a:r>
              <a:r>
                <a:rPr lang="da-DK" altLang="da-DK" sz="900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knappen nede, mens der trækkes i billedets hjørner</a:t>
              </a:r>
            </a:p>
          </p:txBody>
        </p:sp>
        <p:pic>
          <p:nvPicPr>
            <p:cNvPr id="21" name="Billede 7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315" y="3028176"/>
              <a:ext cx="373507" cy="32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2" name="Gruppe 78"/>
            <p:cNvGrpSpPr>
              <a:grpSpLocks/>
            </p:cNvGrpSpPr>
            <p:nvPr/>
          </p:nvGrpSpPr>
          <p:grpSpPr bwMode="auto">
            <a:xfrm>
              <a:off x="9305577" y="3846855"/>
              <a:ext cx="330145" cy="379412"/>
              <a:chOff x="1018031" y="5509431"/>
              <a:chExt cx="373412" cy="429121"/>
            </a:xfrm>
          </p:grpSpPr>
          <p:pic>
            <p:nvPicPr>
              <p:cNvPr id="23" name="Billede 7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51179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Rounded Rectangle 25"/>
              <p:cNvSpPr/>
              <p:nvPr/>
            </p:nvSpPr>
            <p:spPr bwMode="auto">
              <a:xfrm>
                <a:off x="1023417" y="5509431"/>
                <a:ext cx="210080" cy="1723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a-DK" sz="2000" noProof="1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25" name="Gruppe 24"/>
          <p:cNvGrpSpPr/>
          <p:nvPr userDrawn="1"/>
        </p:nvGrpSpPr>
        <p:grpSpPr>
          <a:xfrm>
            <a:off x="-2405743" y="1204883"/>
            <a:ext cx="2405743" cy="2221782"/>
            <a:chOff x="-2405743" y="1655465"/>
            <a:chExt cx="2405743" cy="2221782"/>
          </a:xfrm>
        </p:grpSpPr>
        <p:pic>
          <p:nvPicPr>
            <p:cNvPr id="26" name="Billede 25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1060701" y="3676062"/>
              <a:ext cx="920576" cy="201185"/>
            </a:xfrm>
            <a:prstGeom prst="rect">
              <a:avLst/>
            </a:prstGeom>
          </p:spPr>
        </p:pic>
        <p:sp>
          <p:nvSpPr>
            <p:cNvPr id="27" name="Rectangle 5"/>
            <p:cNvSpPr/>
            <p:nvPr userDrawn="1"/>
          </p:nvSpPr>
          <p:spPr bwMode="auto">
            <a:xfrm>
              <a:off x="-2405743" y="1655465"/>
              <a:ext cx="2405743" cy="1938992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defRPr/>
              </a:pP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 i tekst-niveauer</a:t>
              </a:r>
            </a:p>
            <a:p>
              <a:pPr algn="r">
                <a:defRPr/>
              </a:pPr>
              <a:endParaRPr lang="da-DK" sz="900" noProof="1">
                <a:solidFill>
                  <a:prstClr val="white">
                    <a:lumMod val="50000"/>
                  </a:prst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20 pkt.</a:t>
              </a: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Punkt-liste 20 pkt.</a:t>
              </a: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 = Punkt-liste 18 pkt.</a:t>
              </a: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4-9 = Punkt-liste 18 pkt.</a:t>
              </a:r>
            </a:p>
            <a:p>
              <a:pPr algn="r">
                <a:defRPr/>
              </a:pPr>
              <a:endParaRPr lang="da-DK" sz="900" noProof="1">
                <a:solidFill>
                  <a:prstClr val="white">
                    <a:lumMod val="50000"/>
                  </a:prst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 brug </a:t>
              </a: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defRPr/>
              </a:pPr>
              <a:endParaRPr lang="da-DK" sz="900" b="1" noProof="1">
                <a:solidFill>
                  <a:prstClr val="white">
                    <a:lumMod val="50000"/>
                  </a:prst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defRPr/>
              </a:pP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</a:p>
          </p:txBody>
        </p:sp>
      </p:grpSp>
      <p:pic>
        <p:nvPicPr>
          <p:cNvPr id="28" name="Billede 2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0000" y="0"/>
            <a:ext cx="1835919" cy="1033433"/>
          </a:xfrm>
          <a:prstGeom prst="rect">
            <a:avLst/>
          </a:prstGeom>
        </p:spPr>
      </p:pic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E36EF90-38B0-432E-ADB6-CBA8737F3B97}" type="datetime2">
              <a:rPr lang="da-DK" smtClean="0"/>
              <a:t>20. januar 2023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921811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farvet tekst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tekst 1"/>
          <p:cNvSpPr>
            <a:spLocks noGrp="1"/>
          </p:cNvSpPr>
          <p:nvPr>
            <p:ph type="body" sz="quarter" idx="13" hasCustomPrompt="1"/>
          </p:nvPr>
        </p:nvSpPr>
        <p:spPr>
          <a:xfrm>
            <a:off x="-24243" y="0"/>
            <a:ext cx="4078938" cy="6858000"/>
          </a:xfrm>
          <a:noFill/>
          <a:ln>
            <a:noFill/>
          </a:ln>
        </p:spPr>
        <p:txBody>
          <a:bodyPr tIns="144000"/>
          <a:lstStyle>
            <a:lvl1pPr algn="ctr">
              <a:defRPr sz="13400" b="1">
                <a:solidFill>
                  <a:schemeClr val="accent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da-DK" dirty="0"/>
              <a:t>xx</a:t>
            </a:r>
          </a:p>
        </p:txBody>
      </p:sp>
      <p:sp>
        <p:nvSpPr>
          <p:cNvPr id="13" name="Pladsholder til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4054943" y="0"/>
            <a:ext cx="4078938" cy="6858000"/>
          </a:xfrm>
          <a:solidFill>
            <a:schemeClr val="accent1"/>
          </a:solidFill>
          <a:ln>
            <a:noFill/>
          </a:ln>
        </p:spPr>
        <p:txBody>
          <a:bodyPr tIns="144000"/>
          <a:lstStyle>
            <a:lvl1pPr algn="ctr">
              <a:defRPr sz="13400" b="1">
                <a:solidFill>
                  <a:schemeClr val="bg2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da-DK" dirty="0"/>
              <a:t>xx</a:t>
            </a:r>
          </a:p>
        </p:txBody>
      </p:sp>
      <p:sp>
        <p:nvSpPr>
          <p:cNvPr id="14" name="Pladsholder til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8127888" y="0"/>
            <a:ext cx="4078938" cy="6858000"/>
          </a:xfrm>
          <a:solidFill>
            <a:schemeClr val="accent2"/>
          </a:solidFill>
          <a:ln>
            <a:noFill/>
          </a:ln>
        </p:spPr>
        <p:txBody>
          <a:bodyPr tIns="144000"/>
          <a:lstStyle>
            <a:lvl1pPr algn="ctr">
              <a:defRPr sz="13400" b="1">
                <a:solidFill>
                  <a:schemeClr val="accent5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da-DK" dirty="0"/>
              <a:t>xx</a:t>
            </a:r>
          </a:p>
        </p:txBody>
      </p:sp>
      <p:sp>
        <p:nvSpPr>
          <p:cNvPr id="16" name="Pladsholder til tekst 4"/>
          <p:cNvSpPr>
            <a:spLocks noGrp="1"/>
          </p:cNvSpPr>
          <p:nvPr>
            <p:ph type="body" sz="quarter" idx="16"/>
          </p:nvPr>
        </p:nvSpPr>
        <p:spPr>
          <a:xfrm>
            <a:off x="-24243" y="2179638"/>
            <a:ext cx="4078938" cy="1897062"/>
          </a:xfrm>
        </p:spPr>
        <p:txBody>
          <a:bodyPr lIns="360000" rIns="360000"/>
          <a:lstStyle>
            <a:lvl1pPr>
              <a:lnSpc>
                <a:spcPct val="99000"/>
              </a:lnSpc>
              <a:defRPr sz="200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17" name="Pladsholder til tekst 5"/>
          <p:cNvSpPr>
            <a:spLocks noGrp="1"/>
          </p:cNvSpPr>
          <p:nvPr>
            <p:ph type="body" sz="quarter" idx="17"/>
          </p:nvPr>
        </p:nvSpPr>
        <p:spPr>
          <a:xfrm>
            <a:off x="4054943" y="2179638"/>
            <a:ext cx="4078938" cy="1897062"/>
          </a:xfrm>
        </p:spPr>
        <p:txBody>
          <a:bodyPr lIns="360000" rIns="360000"/>
          <a:lstStyle>
            <a:lvl1pPr>
              <a:lnSpc>
                <a:spcPct val="99000"/>
              </a:lnSpc>
              <a:defRPr sz="2000"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  <a:lvl6pPr>
              <a:defRPr>
                <a:solidFill>
                  <a:schemeClr val="accent2"/>
                </a:solidFill>
              </a:defRPr>
            </a:lvl6pPr>
            <a:lvl7pPr>
              <a:defRPr>
                <a:solidFill>
                  <a:schemeClr val="accent2"/>
                </a:solidFill>
              </a:defRPr>
            </a:lvl7pPr>
            <a:lvl8pPr>
              <a:defRPr>
                <a:solidFill>
                  <a:schemeClr val="accent2"/>
                </a:solidFill>
              </a:defRPr>
            </a:lvl8pPr>
            <a:lvl9pPr>
              <a:defRPr>
                <a:solidFill>
                  <a:schemeClr val="accent2"/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18" name="Pladsholder til tekst 6"/>
          <p:cNvSpPr>
            <a:spLocks noGrp="1"/>
          </p:cNvSpPr>
          <p:nvPr>
            <p:ph type="body" sz="quarter" idx="18"/>
          </p:nvPr>
        </p:nvSpPr>
        <p:spPr>
          <a:xfrm>
            <a:off x="8127888" y="2179638"/>
            <a:ext cx="4078938" cy="1897062"/>
          </a:xfrm>
        </p:spPr>
        <p:txBody>
          <a:bodyPr lIns="360000" rIns="360000"/>
          <a:lstStyle>
            <a:lvl1pPr>
              <a:lnSpc>
                <a:spcPct val="99000"/>
              </a:lnSpc>
              <a:defRPr sz="2000">
                <a:solidFill>
                  <a:schemeClr val="accent5"/>
                </a:solidFill>
              </a:defRPr>
            </a:lvl1pPr>
            <a:lvl2pPr>
              <a:defRPr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5"/>
                </a:solidFill>
              </a:defRPr>
            </a:lvl3pPr>
            <a:lvl4pPr>
              <a:defRPr>
                <a:solidFill>
                  <a:schemeClr val="accent5"/>
                </a:solidFill>
              </a:defRPr>
            </a:lvl4pPr>
            <a:lvl5pPr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smtClean="0">
                <a:solidFill>
                  <a:srgbClr val="007A6C"/>
                </a:solidFill>
              </a:rPr>
              <a:t>/ Landbrugsstyrelsen /Erfaringer fra kontrol 2022 og opmærksomhedspunkter for 2023</a:t>
            </a:r>
            <a:endParaRPr lang="da-DK" dirty="0">
              <a:solidFill>
                <a:srgbClr val="007A6C"/>
              </a:solidFill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>
                <a:solidFill>
                  <a:srgbClr val="007A6C"/>
                </a:solidFill>
              </a:rPr>
              <a:pPr/>
              <a:t>‹nr.›</a:t>
            </a:fld>
            <a:endParaRPr lang="da-DK" dirty="0">
              <a:solidFill>
                <a:srgbClr val="007A6C"/>
              </a:solidFill>
            </a:endParaRPr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D10A1B4-9C7C-4BBE-8EF7-1C6F05BE58A6}" type="datetime2">
              <a:rPr lang="da-DK" smtClean="0"/>
              <a:t>20. januar 2023</a:t>
            </a:fld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903EE10-8FE2-41FD-8DD3-1CE168F27D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23267" y="0"/>
            <a:ext cx="1382061" cy="103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92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boks med billed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tekst 1"/>
          <p:cNvSpPr>
            <a:spLocks noGrp="1"/>
          </p:cNvSpPr>
          <p:nvPr>
            <p:ph type="body" sz="quarter" idx="13" hasCustomPrompt="1"/>
          </p:nvPr>
        </p:nvSpPr>
        <p:spPr>
          <a:xfrm>
            <a:off x="-24243" y="0"/>
            <a:ext cx="4078938" cy="6858000"/>
          </a:xfrm>
          <a:noFill/>
          <a:ln>
            <a:noFill/>
          </a:ln>
        </p:spPr>
        <p:txBody>
          <a:bodyPr tIns="144000"/>
          <a:lstStyle>
            <a:lvl1pPr algn="ctr">
              <a:defRPr sz="13400" b="1">
                <a:solidFill>
                  <a:schemeClr val="accent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da-DK" dirty="0"/>
              <a:t>xx</a:t>
            </a:r>
          </a:p>
        </p:txBody>
      </p:sp>
      <p:sp>
        <p:nvSpPr>
          <p:cNvPr id="11" name="Pladsholder til tekst 4"/>
          <p:cNvSpPr>
            <a:spLocks noGrp="1"/>
          </p:cNvSpPr>
          <p:nvPr>
            <p:ph type="body" sz="quarter" idx="16"/>
          </p:nvPr>
        </p:nvSpPr>
        <p:spPr>
          <a:xfrm>
            <a:off x="-24243" y="2179638"/>
            <a:ext cx="4078938" cy="1897062"/>
          </a:xfrm>
        </p:spPr>
        <p:txBody>
          <a:bodyPr lIns="360000" rIns="360000"/>
          <a:lstStyle>
            <a:lvl1pPr>
              <a:lnSpc>
                <a:spcPct val="99000"/>
              </a:lnSpc>
              <a:defRPr sz="200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8" name="Pladsholder til billede 3"/>
          <p:cNvSpPr>
            <a:spLocks noGrp="1"/>
          </p:cNvSpPr>
          <p:nvPr>
            <p:ph type="pic" sz="quarter" idx="14" hasCustomPrompt="1"/>
          </p:nvPr>
        </p:nvSpPr>
        <p:spPr>
          <a:xfrm>
            <a:off x="4055128" y="0"/>
            <a:ext cx="8133697" cy="6858000"/>
          </a:xfrm>
        </p:spPr>
        <p:txBody>
          <a:bodyPr tIns="468000" anchor="ctr" anchorCtr="0"/>
          <a:lstStyle>
            <a:lvl1pPr marL="0" indent="0" algn="ctr">
              <a:buFontTx/>
              <a:buNone/>
              <a:defRPr sz="12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billede</a:t>
            </a:r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smtClean="0">
                <a:solidFill>
                  <a:srgbClr val="007A6C"/>
                </a:solidFill>
              </a:rPr>
              <a:t>/ Landbrugsstyrelsen /Erfaringer fra kontrol 2022 og opmærksomhedspunkter for 2023</a:t>
            </a:r>
            <a:endParaRPr lang="da-DK" dirty="0">
              <a:solidFill>
                <a:srgbClr val="007A6C"/>
              </a:solidFill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>
                <a:solidFill>
                  <a:srgbClr val="007A6C"/>
                </a:solidFill>
              </a:rPr>
              <a:pPr/>
              <a:t>‹nr.›</a:t>
            </a:fld>
            <a:endParaRPr lang="da-DK" dirty="0">
              <a:solidFill>
                <a:srgbClr val="007A6C"/>
              </a:solidFill>
            </a:endParaRPr>
          </a:p>
        </p:txBody>
      </p:sp>
      <p:grpSp>
        <p:nvGrpSpPr>
          <p:cNvPr id="20" name="Gruppe 19"/>
          <p:cNvGrpSpPr/>
          <p:nvPr userDrawn="1"/>
        </p:nvGrpSpPr>
        <p:grpSpPr>
          <a:xfrm>
            <a:off x="12188825" y="1941319"/>
            <a:ext cx="2032000" cy="2054444"/>
            <a:chOff x="9150825" y="2171823"/>
            <a:chExt cx="2032000" cy="2054444"/>
          </a:xfrm>
        </p:grpSpPr>
        <p:sp>
          <p:nvSpPr>
            <p:cNvPr id="21" name="TextBox 12"/>
            <p:cNvSpPr txBox="1">
              <a:spLocks noChangeArrowheads="1"/>
            </p:cNvSpPr>
            <p:nvPr/>
          </p:nvSpPr>
          <p:spPr bwMode="auto">
            <a:xfrm>
              <a:off x="9150825" y="2171823"/>
              <a:ext cx="2032000" cy="1661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buFontTx/>
                <a:buNone/>
                <a:defRPr/>
              </a:pP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Indsæt billede</a:t>
              </a:r>
            </a:p>
            <a:p>
              <a:pPr eaLnBrk="1" hangingPunct="1">
                <a:spcBef>
                  <a:spcPts val="0"/>
                </a:spcBef>
                <a:buFontTx/>
                <a:buNone/>
                <a:defRPr/>
              </a:pP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Klik på billederammen</a:t>
              </a:r>
            </a:p>
            <a:p>
              <a:pPr eaLnBrk="1" hangingPunct="1">
                <a:spcBef>
                  <a:spcPts val="0"/>
                </a:spcBef>
                <a:buFontTx/>
                <a:buNone/>
                <a:defRPr/>
              </a:pP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Indsæt det ønskede billede via fanen </a:t>
              </a: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Indsæt, Billeder</a:t>
              </a:r>
            </a:p>
            <a:p>
              <a:pPr eaLnBrk="1" hangingPunct="1">
                <a:spcBef>
                  <a:spcPts val="0"/>
                </a:spcBef>
                <a:buFontTx/>
                <a:buNone/>
                <a:defRPr/>
              </a:pP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3. 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Klik </a:t>
              </a: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Beskær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 for at ændre</a:t>
              </a:r>
            </a:p>
            <a:p>
              <a:pPr eaLnBrk="1" hangingPunct="1">
                <a:spcBef>
                  <a:spcPts val="0"/>
                </a:spcBef>
                <a:buFontTx/>
                <a:buNone/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billedets fokus/størrelse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900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900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900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da-DK" alt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4. </a:t>
              </a:r>
              <a:r>
                <a:rPr lang="da-DK" altLang="da-DK" sz="900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Ønsker du at skalere billedet, så hold </a:t>
              </a:r>
              <a:r>
                <a:rPr lang="da-DK" alt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SHIFT-</a:t>
              </a:r>
              <a:r>
                <a:rPr lang="da-DK" altLang="da-DK" sz="900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knappen nede, mens der trækkes i billedets hjørner</a:t>
              </a:r>
            </a:p>
          </p:txBody>
        </p:sp>
        <p:pic>
          <p:nvPicPr>
            <p:cNvPr id="22" name="Billede 7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315" y="3028176"/>
              <a:ext cx="373507" cy="32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3" name="Gruppe 78"/>
            <p:cNvGrpSpPr>
              <a:grpSpLocks/>
            </p:cNvGrpSpPr>
            <p:nvPr/>
          </p:nvGrpSpPr>
          <p:grpSpPr bwMode="auto">
            <a:xfrm>
              <a:off x="9305577" y="3846855"/>
              <a:ext cx="330145" cy="379412"/>
              <a:chOff x="1018031" y="5509431"/>
              <a:chExt cx="373412" cy="429121"/>
            </a:xfrm>
          </p:grpSpPr>
          <p:pic>
            <p:nvPicPr>
              <p:cNvPr id="24" name="Billede 7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51179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" name="Rounded Rectangle 25"/>
              <p:cNvSpPr/>
              <p:nvPr/>
            </p:nvSpPr>
            <p:spPr bwMode="auto">
              <a:xfrm>
                <a:off x="1023417" y="5509431"/>
                <a:ext cx="210080" cy="1723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a-DK" sz="2000" noProof="1">
                  <a:solidFill>
                    <a:prstClr val="white"/>
                  </a:solidFill>
                </a:endParaRPr>
              </a:p>
            </p:txBody>
          </p:sp>
        </p:grpSp>
      </p:grpSp>
      <p:pic>
        <p:nvPicPr>
          <p:cNvPr id="15" name="Billed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0000" y="0"/>
            <a:ext cx="1835919" cy="1033433"/>
          </a:xfrm>
          <a:prstGeom prst="rect">
            <a:avLst/>
          </a:prstGeom>
        </p:spPr>
      </p:pic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C36098E9-4BA5-4B89-9015-2A7C648FFB9E}" type="datetime2">
              <a:rPr lang="da-DK" smtClean="0"/>
              <a:t>20. januar 2023</a:t>
            </a:fld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0CD8719-DAE2-4D84-96EC-966E9CB437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b="12647"/>
          <a:stretch/>
        </p:blipFill>
        <p:spPr>
          <a:xfrm>
            <a:off x="-1962102" y="0"/>
            <a:ext cx="495674" cy="90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7431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boks med billed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tekst 1"/>
          <p:cNvSpPr>
            <a:spLocks noGrp="1"/>
          </p:cNvSpPr>
          <p:nvPr>
            <p:ph type="body" sz="quarter" idx="13" hasCustomPrompt="1"/>
          </p:nvPr>
        </p:nvSpPr>
        <p:spPr>
          <a:xfrm>
            <a:off x="-24243" y="0"/>
            <a:ext cx="4078938" cy="6858000"/>
          </a:xfrm>
          <a:solidFill>
            <a:schemeClr val="accent1"/>
          </a:solidFill>
          <a:ln>
            <a:noFill/>
          </a:ln>
        </p:spPr>
        <p:txBody>
          <a:bodyPr tIns="144000"/>
          <a:lstStyle>
            <a:lvl1pPr algn="ctr">
              <a:defRPr sz="13400" b="1">
                <a:solidFill>
                  <a:schemeClr val="bg2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da-DK" dirty="0"/>
              <a:t>xx</a:t>
            </a:r>
          </a:p>
        </p:txBody>
      </p:sp>
      <p:sp>
        <p:nvSpPr>
          <p:cNvPr id="11" name="Pladsholder til tekst 4"/>
          <p:cNvSpPr>
            <a:spLocks noGrp="1"/>
          </p:cNvSpPr>
          <p:nvPr>
            <p:ph type="body" sz="quarter" idx="16"/>
          </p:nvPr>
        </p:nvSpPr>
        <p:spPr>
          <a:xfrm>
            <a:off x="-24243" y="2179638"/>
            <a:ext cx="4078938" cy="1897062"/>
          </a:xfrm>
        </p:spPr>
        <p:txBody>
          <a:bodyPr lIns="360000" rIns="360000"/>
          <a:lstStyle>
            <a:lvl1pPr>
              <a:lnSpc>
                <a:spcPct val="99000"/>
              </a:lnSpc>
              <a:defRPr sz="2000"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  <a:lvl6pPr>
              <a:defRPr>
                <a:solidFill>
                  <a:schemeClr val="accent5"/>
                </a:solidFill>
              </a:defRPr>
            </a:lvl6pPr>
            <a:lvl7pPr>
              <a:defRPr>
                <a:solidFill>
                  <a:schemeClr val="accent5"/>
                </a:solidFill>
              </a:defRPr>
            </a:lvl7pPr>
            <a:lvl8pPr>
              <a:defRPr>
                <a:solidFill>
                  <a:schemeClr val="accent5"/>
                </a:solidFill>
              </a:defRPr>
            </a:lvl8pPr>
            <a:lvl9pPr>
              <a:defRPr>
                <a:solidFill>
                  <a:schemeClr val="accent5"/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8" name="Pladsholder til billede 3"/>
          <p:cNvSpPr>
            <a:spLocks noGrp="1"/>
          </p:cNvSpPr>
          <p:nvPr>
            <p:ph type="pic" sz="quarter" idx="14" hasCustomPrompt="1"/>
          </p:nvPr>
        </p:nvSpPr>
        <p:spPr>
          <a:xfrm>
            <a:off x="4055128" y="0"/>
            <a:ext cx="8133697" cy="6858000"/>
          </a:xfrm>
        </p:spPr>
        <p:txBody>
          <a:bodyPr tIns="468000" anchor="ctr" anchorCtr="0"/>
          <a:lstStyle>
            <a:lvl1pPr marL="0" indent="0" algn="ctr">
              <a:buFontTx/>
              <a:buNone/>
              <a:defRPr sz="12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billede</a:t>
            </a:r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>
                <a:solidFill>
                  <a:prstClr val="white"/>
                </a:solidFill>
              </a:rPr>
              <a:t>/ Landbrugsstyrelsen /Erfaringer fra kontrol 2022 og opmærksomhedspunkter for 2023</a:t>
            </a:r>
            <a:endParaRPr lang="da-DK" dirty="0">
              <a:solidFill>
                <a:prstClr val="white"/>
              </a:solidFill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da-DK" smtClean="0">
                <a:solidFill>
                  <a:prstClr val="white"/>
                </a:solidFill>
              </a:rPr>
              <a:pPr/>
              <a:t>‹nr.›</a:t>
            </a:fld>
            <a:endParaRPr lang="da-DK" dirty="0">
              <a:solidFill>
                <a:prstClr val="white"/>
              </a:solidFill>
            </a:endParaRPr>
          </a:p>
        </p:txBody>
      </p:sp>
      <p:grpSp>
        <p:nvGrpSpPr>
          <p:cNvPr id="19" name="Gruppe 18"/>
          <p:cNvGrpSpPr/>
          <p:nvPr userDrawn="1"/>
        </p:nvGrpSpPr>
        <p:grpSpPr>
          <a:xfrm>
            <a:off x="12188825" y="1941319"/>
            <a:ext cx="2032000" cy="2054444"/>
            <a:chOff x="9150825" y="2171823"/>
            <a:chExt cx="2032000" cy="2054444"/>
          </a:xfrm>
        </p:grpSpPr>
        <p:sp>
          <p:nvSpPr>
            <p:cNvPr id="20" name="TextBox 12"/>
            <p:cNvSpPr txBox="1">
              <a:spLocks noChangeArrowheads="1"/>
            </p:cNvSpPr>
            <p:nvPr/>
          </p:nvSpPr>
          <p:spPr bwMode="auto">
            <a:xfrm>
              <a:off x="9150825" y="2171823"/>
              <a:ext cx="2032000" cy="1661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buFontTx/>
                <a:buNone/>
                <a:defRPr/>
              </a:pP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Indsæt billede</a:t>
              </a:r>
            </a:p>
            <a:p>
              <a:pPr eaLnBrk="1" hangingPunct="1">
                <a:spcBef>
                  <a:spcPts val="0"/>
                </a:spcBef>
                <a:buFontTx/>
                <a:buNone/>
                <a:defRPr/>
              </a:pP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Klik på billederammen</a:t>
              </a:r>
            </a:p>
            <a:p>
              <a:pPr eaLnBrk="1" hangingPunct="1">
                <a:spcBef>
                  <a:spcPts val="0"/>
                </a:spcBef>
                <a:buFontTx/>
                <a:buNone/>
                <a:defRPr/>
              </a:pP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Indsæt det ønskede billede via fanen </a:t>
              </a: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Indsæt, Billeder</a:t>
              </a:r>
            </a:p>
            <a:p>
              <a:pPr eaLnBrk="1" hangingPunct="1">
                <a:spcBef>
                  <a:spcPts val="0"/>
                </a:spcBef>
                <a:buFontTx/>
                <a:buNone/>
                <a:defRPr/>
              </a:pP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3. 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Klik </a:t>
              </a: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Beskær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 for at ændre</a:t>
              </a:r>
            </a:p>
            <a:p>
              <a:pPr eaLnBrk="1" hangingPunct="1">
                <a:spcBef>
                  <a:spcPts val="0"/>
                </a:spcBef>
                <a:buFontTx/>
                <a:buNone/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billedets fokus/størrelse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900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900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900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da-DK" alt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4. </a:t>
              </a:r>
              <a:r>
                <a:rPr lang="da-DK" altLang="da-DK" sz="900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Ønsker du at skalere billedet, så hold </a:t>
              </a:r>
              <a:r>
                <a:rPr lang="da-DK" alt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SHIFT-</a:t>
              </a:r>
              <a:r>
                <a:rPr lang="da-DK" altLang="da-DK" sz="900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knappen nede, mens der trækkes i billedets hjørner</a:t>
              </a:r>
            </a:p>
          </p:txBody>
        </p:sp>
        <p:pic>
          <p:nvPicPr>
            <p:cNvPr id="21" name="Billede 7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315" y="3028176"/>
              <a:ext cx="373507" cy="32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2" name="Gruppe 78"/>
            <p:cNvGrpSpPr>
              <a:grpSpLocks/>
            </p:cNvGrpSpPr>
            <p:nvPr/>
          </p:nvGrpSpPr>
          <p:grpSpPr bwMode="auto">
            <a:xfrm>
              <a:off x="9305577" y="3846855"/>
              <a:ext cx="330145" cy="379412"/>
              <a:chOff x="1018031" y="5509431"/>
              <a:chExt cx="373412" cy="429121"/>
            </a:xfrm>
          </p:grpSpPr>
          <p:pic>
            <p:nvPicPr>
              <p:cNvPr id="23" name="Billede 7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51179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Rounded Rectangle 25"/>
              <p:cNvSpPr/>
              <p:nvPr/>
            </p:nvSpPr>
            <p:spPr bwMode="auto">
              <a:xfrm>
                <a:off x="1023417" y="5509431"/>
                <a:ext cx="210080" cy="1723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a-DK" sz="2000" noProof="1">
                  <a:solidFill>
                    <a:prstClr val="white"/>
                  </a:solidFill>
                </a:endParaRPr>
              </a:p>
            </p:txBody>
          </p:sp>
        </p:grpSp>
      </p:grpSp>
      <p:pic>
        <p:nvPicPr>
          <p:cNvPr id="16" name="Billede 15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2"/>
          <a:stretch/>
        </p:blipFill>
        <p:spPr>
          <a:xfrm>
            <a:off x="-1826468" y="0"/>
            <a:ext cx="1682387" cy="1033433"/>
          </a:xfrm>
          <a:prstGeom prst="rect">
            <a:avLst/>
          </a:prstGeom>
        </p:spPr>
      </p:pic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A7ACA0AC-1CC8-4082-A335-15B82834DFDA}" type="datetime2">
              <a:rPr lang="da-DK" smtClean="0"/>
              <a:t>20. januar 2023</a:t>
            </a:fld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E4BAC4E-1327-4393-9F1C-2F3C7BFF66B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826468" y="0"/>
            <a:ext cx="458677" cy="1030831"/>
          </a:xfrm>
          <a:prstGeom prst="rect">
            <a:avLst/>
          </a:prstGeom>
        </p:spPr>
      </p:pic>
      <p:sp>
        <p:nvSpPr>
          <p:cNvPr id="17" name="Pladsholder logo">
            <a:extLst>
              <a:ext uri="{FF2B5EF4-FFF2-40B4-BE49-F238E27FC236}">
                <a16:creationId xmlns="" xmlns:a16="http://schemas.microsoft.com/office/drawing/2014/main" id="{1D226F10-EEE2-46ED-ABE6-245B9CEAEC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5670" y="6378872"/>
            <a:ext cx="223200" cy="201600"/>
          </a:xfrm>
          <a:blipFill>
            <a:blip r:embed="rId6"/>
            <a:stretch>
              <a:fillRect/>
            </a:stretch>
          </a:blipFill>
        </p:spPr>
        <p:txBody>
          <a:bodyPr/>
          <a:lstStyle>
            <a:lvl1pPr>
              <a:defRPr sz="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499580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indhold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baggrund"/>
          <p:cNvSpPr/>
          <p:nvPr userDrawn="1"/>
        </p:nvSpPr>
        <p:spPr>
          <a:xfrm>
            <a:off x="4054944" y="0"/>
            <a:ext cx="813388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>
              <a:solidFill>
                <a:prstClr val="white"/>
              </a:solidFill>
            </a:endParaRPr>
          </a:p>
        </p:txBody>
      </p:sp>
      <p:sp>
        <p:nvSpPr>
          <p:cNvPr id="7" name="Pladsholder til tekst 1"/>
          <p:cNvSpPr>
            <a:spLocks noGrp="1"/>
          </p:cNvSpPr>
          <p:nvPr>
            <p:ph type="body" sz="quarter" idx="13" hasCustomPrompt="1"/>
          </p:nvPr>
        </p:nvSpPr>
        <p:spPr>
          <a:xfrm>
            <a:off x="651600" y="311151"/>
            <a:ext cx="3141468" cy="5770562"/>
          </a:xfrm>
        </p:spPr>
        <p:txBody>
          <a:bodyPr/>
          <a:lstStyle>
            <a:lvl1pPr>
              <a:lnSpc>
                <a:spcPct val="92000"/>
              </a:lnSpc>
              <a:defRPr sz="1800" baseline="0">
                <a:solidFill>
                  <a:schemeClr val="tx1"/>
                </a:solidFill>
              </a:defRPr>
            </a:lvl1pPr>
            <a:lvl2pPr marL="0" indent="0">
              <a:lnSpc>
                <a:spcPct val="92000"/>
              </a:lnSpc>
              <a:buFont typeface="Arial" panose="020B0604020202020204" pitchFamily="34" charset="0"/>
              <a:buChar char="​"/>
              <a:defRPr sz="1800">
                <a:solidFill>
                  <a:schemeClr val="accent1"/>
                </a:solidFill>
              </a:defRPr>
            </a:lvl2pPr>
            <a:lvl3pPr marL="216000" indent="-216000">
              <a:buFont typeface="Arial" panose="020B0604020202020204" pitchFamily="34" charset="0"/>
              <a:buChar char="•"/>
              <a:defRPr/>
            </a:lvl3pPr>
            <a:lvl4pPr marL="432000">
              <a:defRPr/>
            </a:lvl4pPr>
            <a:lvl5pPr marL="648000">
              <a:defRPr/>
            </a:lvl5pPr>
            <a:lvl6pPr marL="648000">
              <a:defRPr/>
            </a:lvl6pPr>
            <a:lvl7pPr marL="648000">
              <a:defRPr/>
            </a:lvl7pPr>
            <a:lvl8pPr marL="648000">
              <a:defRPr/>
            </a:lvl8pPr>
            <a:lvl9pPr marL="648000">
              <a:defRPr/>
            </a:lvl9pPr>
          </a:lstStyle>
          <a:p>
            <a:pPr lvl="0"/>
            <a:r>
              <a:rPr lang="da-DK" dirty="0"/>
              <a:t>Klik for at tilføje tekst - Grøn tekst får du ved at bruge TAB-knappen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</a:p>
          <a:p>
            <a:pPr lvl="4"/>
            <a:endParaRPr lang="da-DK" dirty="0"/>
          </a:p>
        </p:txBody>
      </p:sp>
      <p:sp>
        <p:nvSpPr>
          <p:cNvPr id="9" name="Pladsholder til indhold 2"/>
          <p:cNvSpPr>
            <a:spLocks noGrp="1"/>
          </p:cNvSpPr>
          <p:nvPr>
            <p:ph sz="quarter" idx="14" hasCustomPrompt="1"/>
          </p:nvPr>
        </p:nvSpPr>
        <p:spPr>
          <a:xfrm>
            <a:off x="4704230" y="1195389"/>
            <a:ext cx="6833720" cy="4886325"/>
          </a:xfrm>
          <a:noFill/>
        </p:spPr>
        <p:txBody>
          <a:bodyPr lIns="0" tIns="0"/>
          <a:lstStyle>
            <a:lvl1pPr>
              <a:lnSpc>
                <a:spcPct val="92000"/>
              </a:lnSpc>
              <a:defRPr sz="1800"/>
            </a:lvl1pPr>
            <a:lvl2pPr>
              <a:lnSpc>
                <a:spcPct val="92000"/>
              </a:lnSpc>
              <a:defRPr sz="1800"/>
            </a:lvl2pPr>
            <a:lvl5pPr>
              <a:defRPr/>
            </a:lvl5pPr>
          </a:lstStyle>
          <a:p>
            <a:pPr lvl="0"/>
            <a:r>
              <a:rPr lang="da-DK" dirty="0"/>
              <a:t>Klik og indsæt diagram eller tabel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</a:p>
          <a:p>
            <a:pPr lvl="4"/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smtClean="0">
                <a:solidFill>
                  <a:srgbClr val="007A6C"/>
                </a:solidFill>
              </a:rPr>
              <a:t>/ Landbrugsstyrelsen /Erfaringer fra kontrol 2022 og opmærksomhedspunkter for 2023</a:t>
            </a:r>
            <a:endParaRPr lang="da-DK" dirty="0">
              <a:solidFill>
                <a:srgbClr val="007A6C"/>
              </a:solidFill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>
                <a:solidFill>
                  <a:srgbClr val="007A6C"/>
                </a:solidFill>
              </a:rPr>
              <a:pPr/>
              <a:t>‹nr.›</a:t>
            </a:fld>
            <a:endParaRPr lang="da-DK" dirty="0">
              <a:solidFill>
                <a:srgbClr val="007A6C"/>
              </a:solidFill>
            </a:endParaRPr>
          </a:p>
        </p:txBody>
      </p:sp>
      <p:grpSp>
        <p:nvGrpSpPr>
          <p:cNvPr id="12" name="Gruppe 11"/>
          <p:cNvGrpSpPr/>
          <p:nvPr userDrawn="1"/>
        </p:nvGrpSpPr>
        <p:grpSpPr>
          <a:xfrm>
            <a:off x="-2405743" y="311151"/>
            <a:ext cx="2405743" cy="2052668"/>
            <a:chOff x="-2405743" y="1655465"/>
            <a:chExt cx="2405743" cy="2052668"/>
          </a:xfrm>
        </p:grpSpPr>
        <p:pic>
          <p:nvPicPr>
            <p:cNvPr id="17" name="Billede 16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060701" y="3506948"/>
              <a:ext cx="920576" cy="201185"/>
            </a:xfrm>
            <a:prstGeom prst="rect">
              <a:avLst/>
            </a:prstGeom>
          </p:spPr>
        </p:pic>
        <p:sp>
          <p:nvSpPr>
            <p:cNvPr id="18" name="Rectangle 5"/>
            <p:cNvSpPr/>
            <p:nvPr userDrawn="1"/>
          </p:nvSpPr>
          <p:spPr bwMode="auto">
            <a:xfrm>
              <a:off x="-2405743" y="1655465"/>
              <a:ext cx="2405743" cy="1800493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defRPr/>
              </a:pP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 i tekst-niveauer</a:t>
              </a:r>
            </a:p>
            <a:p>
              <a:pPr algn="r">
                <a:defRPr/>
              </a:pPr>
              <a:endParaRPr lang="da-DK" sz="900" noProof="1">
                <a:solidFill>
                  <a:prstClr val="white">
                    <a:lumMod val="50000"/>
                  </a:prst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sort 18 pkt.</a:t>
              </a: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Tekst grøn 18 pkt.</a:t>
              </a: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3-9 = Punkt-liste 18 pkt.</a:t>
              </a:r>
            </a:p>
            <a:p>
              <a:pPr algn="r">
                <a:defRPr/>
              </a:pPr>
              <a:endParaRPr lang="da-DK" sz="900" noProof="1">
                <a:solidFill>
                  <a:prstClr val="white">
                    <a:lumMod val="50000"/>
                  </a:prst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 brug </a:t>
              </a: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defRPr/>
              </a:pPr>
              <a:endParaRPr lang="da-DK" sz="900" b="1" noProof="1">
                <a:solidFill>
                  <a:prstClr val="white">
                    <a:lumMod val="50000"/>
                  </a:prst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defRPr/>
              </a:pP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</a:p>
          </p:txBody>
        </p:sp>
      </p:grp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CAF06774-A631-4072-ABF4-0BB554BCB8E4}" type="datetime2">
              <a:rPr lang="da-DK" smtClean="0"/>
              <a:t>20. januar 2023</a:t>
            </a:fld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52E7EFB-3D15-42E3-B98F-B53E047A4E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521749" y="5825228"/>
            <a:ext cx="1377668" cy="103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926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indhold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baggrund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>
              <a:solidFill>
                <a:prstClr val="white"/>
              </a:solidFill>
            </a:endParaRPr>
          </a:p>
        </p:txBody>
      </p:sp>
      <p:sp>
        <p:nvSpPr>
          <p:cNvPr id="7" name="Pladsholder til tekst 1"/>
          <p:cNvSpPr>
            <a:spLocks noGrp="1"/>
          </p:cNvSpPr>
          <p:nvPr>
            <p:ph type="body" sz="quarter" idx="13" hasCustomPrompt="1"/>
          </p:nvPr>
        </p:nvSpPr>
        <p:spPr>
          <a:xfrm>
            <a:off x="651600" y="311151"/>
            <a:ext cx="3136418" cy="5770562"/>
          </a:xfrm>
        </p:spPr>
        <p:txBody>
          <a:bodyPr/>
          <a:lstStyle>
            <a:lvl1pPr>
              <a:lnSpc>
                <a:spcPct val="92000"/>
              </a:lnSpc>
              <a:defRPr sz="1800">
                <a:solidFill>
                  <a:schemeClr val="tx1"/>
                </a:solidFill>
              </a:defRPr>
            </a:lvl1pPr>
            <a:lvl2pPr marL="0" indent="0">
              <a:lnSpc>
                <a:spcPct val="92000"/>
              </a:lnSpc>
              <a:buFont typeface="Arial" panose="020B0604020202020204" pitchFamily="34" charset="0"/>
              <a:buChar char="​"/>
              <a:defRPr sz="1800">
                <a:solidFill>
                  <a:schemeClr val="accent1"/>
                </a:solidFill>
              </a:defRPr>
            </a:lvl2pPr>
            <a:lvl3pPr marL="288000" indent="-216000">
              <a:buFont typeface="Arial" panose="020B0604020202020204" pitchFamily="34" charset="0"/>
              <a:buChar char="•"/>
              <a:defRPr/>
            </a:lvl3pPr>
            <a:lvl4pPr marL="432000">
              <a:defRPr/>
            </a:lvl4pPr>
            <a:lvl5pPr marL="648000">
              <a:defRPr/>
            </a:lvl5pPr>
            <a:lvl6pPr marL="648000">
              <a:defRPr/>
            </a:lvl6pPr>
            <a:lvl7pPr marL="648000">
              <a:defRPr/>
            </a:lvl7pPr>
            <a:lvl8pPr marL="648000">
              <a:defRPr/>
            </a:lvl8pPr>
            <a:lvl9pPr marL="648000">
              <a:defRPr/>
            </a:lvl9pPr>
          </a:lstStyle>
          <a:p>
            <a:pPr lvl="0"/>
            <a:r>
              <a:rPr lang="da-DK" dirty="0"/>
              <a:t>Klik for at tilføje tekst - Grøn tekst får du ved at bruge TAB-knappen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</a:p>
          <a:p>
            <a:pPr lvl="4"/>
            <a:endParaRPr lang="da-DK" dirty="0"/>
          </a:p>
          <a:p>
            <a:pPr lvl="4"/>
            <a:endParaRPr lang="da-DK" dirty="0"/>
          </a:p>
        </p:txBody>
      </p:sp>
      <p:sp>
        <p:nvSpPr>
          <p:cNvPr id="9" name="Pladsholder til indhold 2"/>
          <p:cNvSpPr>
            <a:spLocks noGrp="1"/>
          </p:cNvSpPr>
          <p:nvPr>
            <p:ph sz="quarter" idx="14" hasCustomPrompt="1"/>
          </p:nvPr>
        </p:nvSpPr>
        <p:spPr>
          <a:xfrm>
            <a:off x="4705200" y="1195389"/>
            <a:ext cx="6832800" cy="4886325"/>
          </a:xfrm>
          <a:noFill/>
        </p:spPr>
        <p:txBody>
          <a:bodyPr lIns="0" tIns="0"/>
          <a:lstStyle>
            <a:lvl1pPr>
              <a:lnSpc>
                <a:spcPct val="92000"/>
              </a:lnSpc>
              <a:defRPr sz="1800"/>
            </a:lvl1pPr>
            <a:lvl2pPr>
              <a:lnSpc>
                <a:spcPct val="92000"/>
              </a:lnSpc>
              <a:defRPr sz="1800"/>
            </a:lvl2pPr>
            <a:lvl5pPr>
              <a:defRPr/>
            </a:lvl5pPr>
          </a:lstStyle>
          <a:p>
            <a:pPr lvl="0"/>
            <a:r>
              <a:rPr lang="da-DK" dirty="0"/>
              <a:t>Klik og indsæt diagram eller tabel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</a:p>
          <a:p>
            <a:pPr lvl="4"/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smtClean="0">
                <a:solidFill>
                  <a:srgbClr val="007A6C"/>
                </a:solidFill>
              </a:rPr>
              <a:t>/ Landbrugsstyrelsen /Erfaringer fra kontrol 2022 og opmærksomhedspunkter for 2023</a:t>
            </a:r>
            <a:endParaRPr lang="da-DK" dirty="0">
              <a:solidFill>
                <a:srgbClr val="007A6C"/>
              </a:solidFill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>
                <a:solidFill>
                  <a:srgbClr val="007A6C"/>
                </a:solidFill>
              </a:rPr>
              <a:pPr/>
              <a:t>‹nr.›</a:t>
            </a:fld>
            <a:endParaRPr lang="da-DK" dirty="0">
              <a:solidFill>
                <a:srgbClr val="007A6C"/>
              </a:solidFill>
            </a:endParaRPr>
          </a:p>
        </p:txBody>
      </p:sp>
      <p:grpSp>
        <p:nvGrpSpPr>
          <p:cNvPr id="14" name="Gruppe 13"/>
          <p:cNvGrpSpPr/>
          <p:nvPr userDrawn="1"/>
        </p:nvGrpSpPr>
        <p:grpSpPr>
          <a:xfrm>
            <a:off x="-2405743" y="311151"/>
            <a:ext cx="2405743" cy="2052668"/>
            <a:chOff x="-2405743" y="1655465"/>
            <a:chExt cx="2405743" cy="2052668"/>
          </a:xfrm>
        </p:grpSpPr>
        <p:pic>
          <p:nvPicPr>
            <p:cNvPr id="15" name="Billede 14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060701" y="3506948"/>
              <a:ext cx="920576" cy="201185"/>
            </a:xfrm>
            <a:prstGeom prst="rect">
              <a:avLst/>
            </a:prstGeom>
          </p:spPr>
        </p:pic>
        <p:sp>
          <p:nvSpPr>
            <p:cNvPr id="16" name="Rectangle 5"/>
            <p:cNvSpPr/>
            <p:nvPr userDrawn="1"/>
          </p:nvSpPr>
          <p:spPr bwMode="auto">
            <a:xfrm>
              <a:off x="-2405743" y="1655465"/>
              <a:ext cx="2405743" cy="1800493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defRPr/>
              </a:pP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 i tekst-niveauer</a:t>
              </a:r>
            </a:p>
            <a:p>
              <a:pPr algn="r">
                <a:defRPr/>
              </a:pPr>
              <a:endParaRPr lang="da-DK" sz="900" noProof="1">
                <a:solidFill>
                  <a:prstClr val="white">
                    <a:lumMod val="50000"/>
                  </a:prst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sort 18 pkt.</a:t>
              </a: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Tekst grøn 18 pkt.</a:t>
              </a: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3-9 = Punkt-liste 18 pkt.</a:t>
              </a:r>
            </a:p>
            <a:p>
              <a:pPr algn="r">
                <a:defRPr/>
              </a:pPr>
              <a:endParaRPr lang="da-DK" sz="900" noProof="1">
                <a:solidFill>
                  <a:prstClr val="white">
                    <a:lumMod val="50000"/>
                  </a:prst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 brug </a:t>
              </a: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defRPr/>
              </a:pPr>
              <a:endParaRPr lang="da-DK" sz="900" b="1" noProof="1">
                <a:solidFill>
                  <a:prstClr val="white">
                    <a:lumMod val="50000"/>
                  </a:prst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defRPr/>
              </a:pP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</a:p>
          </p:txBody>
        </p:sp>
      </p:grp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C4EAB30-601A-4AEE-8221-B97BDF74CDB7}" type="datetime2">
              <a:rPr lang="da-DK" smtClean="0"/>
              <a:t>20. januar 2023</a:t>
            </a:fld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A199D9C-0F5F-48B6-9DF0-C24925AB1E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524229" y="5824566"/>
            <a:ext cx="1380147" cy="1033434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="" xmlns:a16="http://schemas.microsoft.com/office/drawing/2014/main" id="{2E4FE88A-4BBC-4FC8-A1E4-B20B5E06755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6754" y="6379011"/>
            <a:ext cx="226932" cy="20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480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indhold I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baggrund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>
              <a:solidFill>
                <a:prstClr val="white"/>
              </a:solidFill>
            </a:endParaRPr>
          </a:p>
        </p:txBody>
      </p:sp>
      <p:sp>
        <p:nvSpPr>
          <p:cNvPr id="7" name="Pladsholder til tekst 1"/>
          <p:cNvSpPr>
            <a:spLocks noGrp="1"/>
          </p:cNvSpPr>
          <p:nvPr>
            <p:ph type="body" sz="quarter" idx="13"/>
          </p:nvPr>
        </p:nvSpPr>
        <p:spPr>
          <a:xfrm>
            <a:off x="651600" y="311151"/>
            <a:ext cx="3141468" cy="5770562"/>
          </a:xfrm>
        </p:spPr>
        <p:txBody>
          <a:bodyPr/>
          <a:lstStyle>
            <a:lvl1pPr>
              <a:lnSpc>
                <a:spcPct val="92000"/>
              </a:lnSpc>
              <a:defRPr sz="1800">
                <a:solidFill>
                  <a:schemeClr val="bg1"/>
                </a:solidFill>
              </a:defRPr>
            </a:lvl1pPr>
            <a:lvl2pPr marL="216000" indent="-216000">
              <a:lnSpc>
                <a:spcPct val="92000"/>
              </a:lnSpc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2pPr>
            <a:lvl3pPr marL="216000" indent="-2160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432000">
              <a:defRPr>
                <a:solidFill>
                  <a:schemeClr val="bg1"/>
                </a:solidFill>
              </a:defRPr>
            </a:lvl4pPr>
            <a:lvl5pPr marL="648000">
              <a:defRPr>
                <a:solidFill>
                  <a:schemeClr val="bg1"/>
                </a:solidFill>
              </a:defRPr>
            </a:lvl5pPr>
            <a:lvl6pPr marL="648000">
              <a:defRPr>
                <a:solidFill>
                  <a:schemeClr val="bg1"/>
                </a:solidFill>
              </a:defRPr>
            </a:lvl6pPr>
            <a:lvl7pPr marL="648000">
              <a:defRPr>
                <a:solidFill>
                  <a:schemeClr val="bg1"/>
                </a:solidFill>
              </a:defRPr>
            </a:lvl7pPr>
            <a:lvl8pPr marL="648000">
              <a:defRPr>
                <a:solidFill>
                  <a:schemeClr val="bg1"/>
                </a:solidFill>
              </a:defRPr>
            </a:lvl8pPr>
            <a:lvl9pPr marL="648000"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9" name="Pladsholder til indhold 2"/>
          <p:cNvSpPr>
            <a:spLocks noGrp="1"/>
          </p:cNvSpPr>
          <p:nvPr>
            <p:ph sz="quarter" idx="14" hasCustomPrompt="1"/>
          </p:nvPr>
        </p:nvSpPr>
        <p:spPr>
          <a:xfrm>
            <a:off x="4705200" y="1195389"/>
            <a:ext cx="6832800" cy="4886325"/>
          </a:xfrm>
          <a:noFill/>
        </p:spPr>
        <p:txBody>
          <a:bodyPr lIns="0" tIns="0"/>
          <a:lstStyle>
            <a:lvl1pPr>
              <a:lnSpc>
                <a:spcPct val="92000"/>
              </a:lnSpc>
              <a:defRPr sz="1800">
                <a:solidFill>
                  <a:schemeClr val="bg1"/>
                </a:solidFill>
              </a:defRPr>
            </a:lvl1pPr>
            <a:lvl2pPr>
              <a:lnSpc>
                <a:spcPct val="92000"/>
              </a:lnSpc>
              <a:defRPr sz="1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 dirty="0"/>
              <a:t>Klik og indsæt diagram eller tabel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</a:p>
          <a:p>
            <a:pPr lvl="4"/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>
                <a:solidFill>
                  <a:prstClr val="white"/>
                </a:solidFill>
              </a:rPr>
              <a:t>/ Landbrugsstyrelsen /Erfaringer fra kontrol 2022 og opmærksomhedspunkter for 2023</a:t>
            </a:r>
            <a:endParaRPr lang="da-DK" dirty="0">
              <a:solidFill>
                <a:prstClr val="white"/>
              </a:solidFill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da-DK" smtClean="0">
                <a:solidFill>
                  <a:prstClr val="white"/>
                </a:solidFill>
              </a:rPr>
              <a:pPr/>
              <a:t>‹nr.›</a:t>
            </a:fld>
            <a:endParaRPr lang="da-DK" dirty="0">
              <a:solidFill>
                <a:prstClr val="white"/>
              </a:solidFill>
            </a:endParaRPr>
          </a:p>
        </p:txBody>
      </p:sp>
      <p:grpSp>
        <p:nvGrpSpPr>
          <p:cNvPr id="13" name="Gruppe 12"/>
          <p:cNvGrpSpPr/>
          <p:nvPr userDrawn="1"/>
        </p:nvGrpSpPr>
        <p:grpSpPr>
          <a:xfrm>
            <a:off x="-2405743" y="311151"/>
            <a:ext cx="2405743" cy="2052668"/>
            <a:chOff x="-2405743" y="1655465"/>
            <a:chExt cx="2405743" cy="2052668"/>
          </a:xfrm>
        </p:grpSpPr>
        <p:pic>
          <p:nvPicPr>
            <p:cNvPr id="14" name="Billede 13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060701" y="3506948"/>
              <a:ext cx="920576" cy="201185"/>
            </a:xfrm>
            <a:prstGeom prst="rect">
              <a:avLst/>
            </a:prstGeom>
          </p:spPr>
        </p:pic>
        <p:sp>
          <p:nvSpPr>
            <p:cNvPr id="19" name="Rectangle 5"/>
            <p:cNvSpPr/>
            <p:nvPr userDrawn="1"/>
          </p:nvSpPr>
          <p:spPr bwMode="auto">
            <a:xfrm>
              <a:off x="-2405743" y="1655465"/>
              <a:ext cx="2405743" cy="1800493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defRPr/>
              </a:pP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 i tekst-niveauer</a:t>
              </a:r>
            </a:p>
            <a:p>
              <a:pPr algn="r">
                <a:defRPr/>
              </a:pPr>
              <a:endParaRPr lang="da-DK" sz="900" noProof="1">
                <a:solidFill>
                  <a:prstClr val="white">
                    <a:lumMod val="50000"/>
                  </a:prst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hvid 18 pkt.</a:t>
              </a: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Punkt-liste 18 pkt.</a:t>
              </a: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3-9 = Punkt-liste indryk  18 pkt.</a:t>
              </a:r>
            </a:p>
            <a:p>
              <a:pPr algn="r">
                <a:defRPr/>
              </a:pPr>
              <a:endParaRPr lang="da-DK" sz="900" noProof="1">
                <a:solidFill>
                  <a:prstClr val="white">
                    <a:lumMod val="50000"/>
                  </a:prst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 brug </a:t>
              </a: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defRPr/>
              </a:pPr>
              <a:endParaRPr lang="da-DK" sz="900" b="1" noProof="1">
                <a:solidFill>
                  <a:prstClr val="white">
                    <a:lumMod val="50000"/>
                  </a:prst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defRPr/>
              </a:pP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</a:p>
          </p:txBody>
        </p:sp>
      </p:grp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BA2AE58-5B59-4CBE-BC73-F874DA7E4B2C}" type="datetime2">
              <a:rPr lang="da-DK" smtClean="0"/>
              <a:t>20. januar 2023</a:t>
            </a:fld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17E118B-191F-4DCA-A076-C47876DB59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521750" y="5824030"/>
            <a:ext cx="1377668" cy="1033969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="" xmlns:a16="http://schemas.microsoft.com/office/drawing/2014/main" id="{207D924F-8A1F-4AE0-B2F8-7775DD4A1EA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6754" y="6379011"/>
            <a:ext cx="226932" cy="20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801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til lys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billede 0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88825" cy="6858000"/>
          </a:xfrm>
          <a:solidFill>
            <a:schemeClr val="bg1">
              <a:lumMod val="85000"/>
            </a:schemeClr>
          </a:solidFill>
        </p:spPr>
        <p:txBody>
          <a:bodyPr lIns="108000" tIns="180000" anchor="t" anchorCtr="0"/>
          <a:lstStyle>
            <a:lvl1pPr marL="0" indent="0" algn="l">
              <a:buFontTx/>
              <a:buNone/>
              <a:defRPr sz="12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her og indsæt lyst billede, via fanen Indsæt, Billeder</a:t>
            </a:r>
          </a:p>
        </p:txBody>
      </p:sp>
      <p:sp>
        <p:nvSpPr>
          <p:cNvPr id="11" name="Pladsholder til tekst 1"/>
          <p:cNvSpPr>
            <a:spLocks noGrp="1"/>
          </p:cNvSpPr>
          <p:nvPr>
            <p:ph type="body" sz="quarter" idx="10"/>
          </p:nvPr>
        </p:nvSpPr>
        <p:spPr>
          <a:xfrm>
            <a:off x="651600" y="2348880"/>
            <a:ext cx="8712000" cy="2096840"/>
          </a:xfrm>
        </p:spPr>
        <p:txBody>
          <a:bodyPr anchor="ctr" anchorCtr="0">
            <a:normAutofit/>
          </a:bodyPr>
          <a:lstStyle>
            <a:lvl1pPr algn="r">
              <a:lnSpc>
                <a:spcPct val="100000"/>
              </a:lnSpc>
              <a:defRPr lang="da-DK" sz="6600" b="1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  <p:pic>
        <p:nvPicPr>
          <p:cNvPr id="25" name="Billede 2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9999" y="1475"/>
            <a:ext cx="1849343" cy="1040990"/>
          </a:xfrm>
          <a:prstGeom prst="rect">
            <a:avLst/>
          </a:prstGeom>
        </p:spPr>
      </p:pic>
      <p:sp>
        <p:nvSpPr>
          <p:cNvPr id="27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9578152" y="5229200"/>
            <a:ext cx="2250673" cy="544232"/>
          </a:xfrm>
        </p:spPr>
        <p:txBody>
          <a:bodyPr anchor="b" anchorCtr="0"/>
          <a:lstStyle>
            <a:lvl1pPr>
              <a:defRPr lang="da-DK" sz="1200" b="0" kern="1200" baseline="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Sted/event</a:t>
            </a:r>
          </a:p>
        </p:txBody>
      </p:sp>
      <p:sp>
        <p:nvSpPr>
          <p:cNvPr id="34" name="Pladsholder til tekst 4"/>
          <p:cNvSpPr>
            <a:spLocks noGrp="1"/>
          </p:cNvSpPr>
          <p:nvPr>
            <p:ph type="body" sz="quarter" idx="13" hasCustomPrompt="1"/>
          </p:nvPr>
        </p:nvSpPr>
        <p:spPr>
          <a:xfrm>
            <a:off x="9578152" y="5961288"/>
            <a:ext cx="2250673" cy="199980"/>
          </a:xfrm>
        </p:spPr>
        <p:txBody>
          <a:bodyPr/>
          <a:lstStyle>
            <a:lvl1pPr>
              <a:defRPr lang="da-DK" sz="1200" b="0" kern="1200" baseline="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41" name="Pladsholder til dato 21"/>
          <p:cNvSpPr>
            <a:spLocks noGrp="1"/>
          </p:cNvSpPr>
          <p:nvPr>
            <p:ph type="dt" sz="half" idx="14"/>
          </p:nvPr>
        </p:nvSpPr>
        <p:spPr>
          <a:xfrm>
            <a:off x="9580274" y="5780918"/>
            <a:ext cx="2248825" cy="201600"/>
          </a:xfrm>
        </p:spPr>
        <p:txBody>
          <a:bodyPr lIns="0" tIns="0" rIns="0" bIns="0" anchor="t" anchorCtr="0"/>
          <a:lstStyle>
            <a:lvl1pPr marL="171450" indent="-171450">
              <a:defRPr lang="da-DK" sz="1200" b="0" kern="1200" baseline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indent="0">
              <a:lnSpc>
                <a:spcPct val="93000"/>
              </a:lnSpc>
              <a:buFont typeface="Arial" panose="020B0604020202020204" pitchFamily="34" charset="0"/>
              <a:buChar char="​"/>
            </a:pPr>
            <a:fld id="{CFEC8DF6-90C5-4DAD-A800-08D0604D6B09}" type="datetime2">
              <a:rPr lang="da-DK" smtClean="0"/>
              <a:t>20. januar 2023</a:t>
            </a:fld>
            <a:endParaRPr lang="en-GB" dirty="0"/>
          </a:p>
        </p:txBody>
      </p:sp>
      <p:sp>
        <p:nvSpPr>
          <p:cNvPr id="43" name="Tekstboks 25"/>
          <p:cNvSpPr txBox="1"/>
          <p:nvPr userDrawn="1"/>
        </p:nvSpPr>
        <p:spPr>
          <a:xfrm>
            <a:off x="-1710039" y="4763279"/>
            <a:ext cx="1704602" cy="969496"/>
          </a:xfrm>
          <a:prstGeom prst="rect">
            <a:avLst/>
          </a:prstGeom>
          <a:noFill/>
        </p:spPr>
        <p:txBody>
          <a:bodyPr wrap="square" lIns="0" tIns="0" rIns="144000" bIns="0" rtlCol="0" anchor="b" anchorCtr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a-DK" sz="900" b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Tips:</a:t>
            </a:r>
          </a:p>
          <a:p>
            <a:pPr algn="r"/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For at fremhæve et naturligt hierarki i overskriften eller differentiere evt.</a:t>
            </a:r>
            <a:r>
              <a:rPr lang="da-DK" sz="900" kern="120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skrift i tekstniveau (overskrift og underoverskrift) bruges de indrammede</a:t>
            </a:r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temafarver</a:t>
            </a:r>
          </a:p>
        </p:txBody>
      </p:sp>
      <p:grpSp>
        <p:nvGrpSpPr>
          <p:cNvPr id="46" name="Gruppe 45"/>
          <p:cNvGrpSpPr/>
          <p:nvPr userDrawn="1"/>
        </p:nvGrpSpPr>
        <p:grpSpPr>
          <a:xfrm>
            <a:off x="12188825" y="1941319"/>
            <a:ext cx="2032000" cy="3185487"/>
            <a:chOff x="9150825" y="2171823"/>
            <a:chExt cx="2032000" cy="3185487"/>
          </a:xfrm>
        </p:grpSpPr>
        <p:sp>
          <p:nvSpPr>
            <p:cNvPr id="47" name="TextBox 12"/>
            <p:cNvSpPr txBox="1">
              <a:spLocks noChangeArrowheads="1"/>
            </p:cNvSpPr>
            <p:nvPr/>
          </p:nvSpPr>
          <p:spPr bwMode="auto">
            <a:xfrm>
              <a:off x="9150825" y="2171823"/>
              <a:ext cx="2032000" cy="3185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algn="l" defTabSz="914400" rtl="0" eaLnBrk="1" latinLnBrk="0" hangingPunct="1">
                <a:lnSpc>
                  <a:spcPct val="100000"/>
                </a:lnSpc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billede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på billederammen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det ønskede billede via fanen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Indsæt, Billeder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3.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Beskær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for at ændre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billedets fokus/størrelse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4. 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Ønsker du at skalere billedet, så hold </a:t>
              </a: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SHIFT-</a:t>
              </a:r>
              <a:r>
                <a:rPr lang="da-DK" altLang="da-DK" sz="900" b="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knappen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nede, mens der trækkes i billedets hjørner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Tips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: Hvis du sletter billedet, og sætter et ny ind, kan billedet lægge sig foran tekst og grafikken, hvis dette sker, skal du vælge billedet, højreklik og vælg </a:t>
              </a: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Placer bagest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8" name="Billede 7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315" y="3028176"/>
              <a:ext cx="373507" cy="32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9" name="Gruppe 78"/>
            <p:cNvGrpSpPr>
              <a:grpSpLocks/>
            </p:cNvGrpSpPr>
            <p:nvPr/>
          </p:nvGrpSpPr>
          <p:grpSpPr bwMode="auto">
            <a:xfrm>
              <a:off x="9305577" y="3846855"/>
              <a:ext cx="330145" cy="379412"/>
              <a:chOff x="1018031" y="5509431"/>
              <a:chExt cx="373412" cy="429121"/>
            </a:xfrm>
          </p:grpSpPr>
          <p:pic>
            <p:nvPicPr>
              <p:cNvPr id="50" name="Billede 7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51179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1" name="Rounded Rectangle 25"/>
              <p:cNvSpPr/>
              <p:nvPr/>
            </p:nvSpPr>
            <p:spPr bwMode="auto">
              <a:xfrm>
                <a:off x="1023417" y="5509431"/>
                <a:ext cx="210080" cy="1723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a-DK" sz="2000" noProof="1"/>
              </a:p>
            </p:txBody>
          </p:sp>
        </p:grpSp>
      </p:grpSp>
      <p:sp>
        <p:nvSpPr>
          <p:cNvPr id="52" name="AutoShape 4"/>
          <p:cNvSpPr>
            <a:spLocks/>
          </p:cNvSpPr>
          <p:nvPr userDrawn="1"/>
        </p:nvSpPr>
        <p:spPr bwMode="gray">
          <a:xfrm>
            <a:off x="12188825" y="16587"/>
            <a:ext cx="1754459" cy="131318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14400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Gitter- og hjælpelinjer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For at se gitter- og hjælpelinjer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1.</a:t>
            </a:r>
            <a:r>
              <a:rPr lang="da-DK" sz="900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 Klik på </a:t>
            </a: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Vis</a:t>
            </a:r>
            <a:endParaRPr lang="da-DK" sz="900" noProof="1">
              <a:solidFill>
                <a:schemeClr val="bg1">
                  <a:lumMod val="50000"/>
                </a:schemeClr>
              </a:solidFill>
              <a:latin typeface="+mn-lt"/>
              <a:cs typeface="Arial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2. </a:t>
            </a: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Vælg </a:t>
            </a: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Gitterlinjer</a:t>
            </a:r>
            <a:endParaRPr lang="da-DK" sz="900" noProof="1">
              <a:solidFill>
                <a:schemeClr val="bg1">
                  <a:lumMod val="50000"/>
                </a:schemeClr>
              </a:solidFill>
              <a:latin typeface="+mn-lt"/>
              <a:cs typeface="Arial" charset="0"/>
            </a:endParaRP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og/eller </a:t>
            </a: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Hjælpelinjer</a:t>
            </a: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endParaRPr lang="da-DK" sz="900" b="1" noProof="1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Tip</a:t>
            </a: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: Alt + F9 for hurtig visning af hjælpelinjer</a:t>
            </a:r>
          </a:p>
        </p:txBody>
      </p:sp>
      <p:sp>
        <p:nvSpPr>
          <p:cNvPr id="28" name="Tekstfelt 27"/>
          <p:cNvSpPr txBox="1"/>
          <p:nvPr userDrawn="1"/>
        </p:nvSpPr>
        <p:spPr>
          <a:xfrm>
            <a:off x="-2055600" y="1196588"/>
            <a:ext cx="2054342" cy="138499"/>
          </a:xfrm>
          <a:prstGeom prst="rect">
            <a:avLst/>
          </a:prstGeom>
          <a:noFill/>
        </p:spPr>
        <p:txBody>
          <a:bodyPr wrap="square" lIns="0" tIns="0" rIns="144000" bIns="0" rtlCol="0">
            <a:spAutoFit/>
          </a:bodyPr>
          <a:lstStyle/>
          <a:p>
            <a:pPr algn="r"/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Maks tre linjer i stor typografi</a:t>
            </a:r>
          </a:p>
        </p:txBody>
      </p:sp>
      <p:sp>
        <p:nvSpPr>
          <p:cNvPr id="22" name="Pladsholder til sidefod 22" hidden="1">
            <a:extLst>
              <a:ext uri="{FF2B5EF4-FFF2-40B4-BE49-F238E27FC236}">
                <a16:creationId xmlns:a16="http://schemas.microsoft.com/office/drawing/2014/main" xmlns="" id="{5C90748B-C1B9-41C4-B6CD-1C65312808D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 smtClean="0"/>
              <a:t>/ Landbrugsstyrelsen /Erfaringer fra kontrol 2022 og opmærksomhedspunkter for 2023</a:t>
            </a:r>
            <a:endParaRPr lang="da-DK" dirty="0"/>
          </a:p>
        </p:txBody>
      </p:sp>
      <p:sp>
        <p:nvSpPr>
          <p:cNvPr id="29" name="Pladsholder til slidenummer 23" hidden="1">
            <a:extLst>
              <a:ext uri="{FF2B5EF4-FFF2-40B4-BE49-F238E27FC236}">
                <a16:creationId xmlns:a16="http://schemas.microsoft.com/office/drawing/2014/main" xmlns="" id="{174B9E5F-3945-4107-ABB7-B70DC68FDAC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23" name="Billede 25">
            <a:extLst>
              <a:ext uri="{FF2B5EF4-FFF2-40B4-BE49-F238E27FC236}">
                <a16:creationId xmlns:a16="http://schemas.microsoft.com/office/drawing/2014/main" xmlns="" id="{8786FD83-532B-4112-A35D-201A1C1D9BE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715406" y="5778964"/>
            <a:ext cx="1567602" cy="107338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AF440095-BFB6-4C26-B62B-04BDBF8FBAE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715405" y="6004143"/>
            <a:ext cx="1567602" cy="984609"/>
          </a:xfrm>
          <a:prstGeom prst="rect">
            <a:avLst/>
          </a:prstGeom>
        </p:spPr>
      </p:pic>
      <p:sp>
        <p:nvSpPr>
          <p:cNvPr id="32" name="Rectangle 6">
            <a:extLst>
              <a:ext uri="{FF2B5EF4-FFF2-40B4-BE49-F238E27FC236}">
                <a16:creationId xmlns:a16="http://schemas.microsoft.com/office/drawing/2014/main" xmlns="" id="{8D4D981F-53E4-4738-9F1F-A9B8A1A0FCCF}"/>
              </a:ext>
            </a:extLst>
          </p:cNvPr>
          <p:cNvSpPr/>
          <p:nvPr userDrawn="1"/>
        </p:nvSpPr>
        <p:spPr>
          <a:xfrm>
            <a:off x="-1399200" y="6006008"/>
            <a:ext cx="463846" cy="951384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a-DK" sz="1800" dirty="0"/>
          </a:p>
        </p:txBody>
      </p:sp>
      <p:sp>
        <p:nvSpPr>
          <p:cNvPr id="30" name="Pladsholder logo">
            <a:extLst>
              <a:ext uri="{FF2B5EF4-FFF2-40B4-BE49-F238E27FC236}">
                <a16:creationId xmlns:a16="http://schemas.microsoft.com/office/drawing/2014/main" xmlns="" id="{68CEB5D6-118D-4869-9A00-DCAD90D9D4A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994571" y="340691"/>
            <a:ext cx="2753621" cy="657529"/>
          </a:xfrm>
          <a:blipFill>
            <a:blip r:embed="rId7"/>
            <a:stretch>
              <a:fillRect/>
            </a:stretch>
          </a:blipFill>
        </p:spPr>
        <p:txBody>
          <a:bodyPr/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179003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indhold II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tekst 1"/>
          <p:cNvSpPr>
            <a:spLocks noGrp="1"/>
          </p:cNvSpPr>
          <p:nvPr>
            <p:ph type="body" sz="quarter" idx="13"/>
          </p:nvPr>
        </p:nvSpPr>
        <p:spPr>
          <a:xfrm>
            <a:off x="649289" y="311151"/>
            <a:ext cx="4293296" cy="5770562"/>
          </a:xfrm>
        </p:spPr>
        <p:txBody>
          <a:bodyPr/>
          <a:lstStyle>
            <a:lvl1pPr>
              <a:lnSpc>
                <a:spcPct val="88000"/>
              </a:lnSpc>
              <a:defRPr sz="3200">
                <a:solidFill>
                  <a:schemeClr val="accent1"/>
                </a:solidFill>
              </a:defRPr>
            </a:lvl1pPr>
            <a:lvl2pPr marL="0" indent="0">
              <a:lnSpc>
                <a:spcPct val="94000"/>
              </a:lnSpc>
              <a:buFont typeface="Arial" panose="020B0604020202020204" pitchFamily="34" charset="0"/>
              <a:buChar char="​"/>
              <a:defRPr sz="1500"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9" name="Pladsholder til indhold 2"/>
          <p:cNvSpPr>
            <a:spLocks noGrp="1"/>
          </p:cNvSpPr>
          <p:nvPr>
            <p:ph sz="quarter" idx="14" hasCustomPrompt="1"/>
          </p:nvPr>
        </p:nvSpPr>
        <p:spPr>
          <a:xfrm>
            <a:off x="5806678" y="311151"/>
            <a:ext cx="5731271" cy="5770563"/>
          </a:xfrm>
          <a:noFill/>
        </p:spPr>
        <p:txBody>
          <a:bodyPr lIns="0" tIns="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da-DK" dirty="0"/>
              <a:t>Klik og indsæt diagram eller tabel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</a:p>
          <a:p>
            <a:pPr lvl="4"/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smtClean="0">
                <a:solidFill>
                  <a:srgbClr val="007A6C"/>
                </a:solidFill>
              </a:rPr>
              <a:t>/ Landbrugsstyrelsen /Erfaringer fra kontrol 2022 og opmærksomhedspunkter for 2023</a:t>
            </a:r>
            <a:endParaRPr lang="da-DK" dirty="0">
              <a:solidFill>
                <a:srgbClr val="007A6C"/>
              </a:solidFill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>
                <a:solidFill>
                  <a:srgbClr val="007A6C"/>
                </a:solidFill>
              </a:rPr>
              <a:pPr/>
              <a:t>‹nr.›</a:t>
            </a:fld>
            <a:endParaRPr lang="da-DK" dirty="0">
              <a:solidFill>
                <a:srgbClr val="007A6C"/>
              </a:solidFill>
            </a:endParaRPr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D67AFDD-CEFA-4033-B20B-8B67438D6786}" type="datetime2">
              <a:rPr lang="da-DK" smtClean="0"/>
              <a:t>20. januar 2023</a:t>
            </a:fld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C920EAB-35B4-4696-A32D-92CCC346C6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21749" y="0"/>
            <a:ext cx="1377668" cy="103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6441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srgbClr val="007A6C"/>
                </a:solidFill>
              </a:rPr>
              <a:t>/ Landbrugsstyrelsen /Erfaringer fra kontrol 2022 og opmærksomhedspunkter for 2023</a:t>
            </a:r>
            <a:endParaRPr lang="da-DK" dirty="0">
              <a:solidFill>
                <a:srgbClr val="007A6C"/>
              </a:solidFill>
            </a:endParaRPr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>
                <a:solidFill>
                  <a:srgbClr val="007A6C"/>
                </a:solidFill>
              </a:rPr>
              <a:pPr/>
              <a:t>‹nr.›</a:t>
            </a:fld>
            <a:endParaRPr lang="da-DK" dirty="0">
              <a:solidFill>
                <a:srgbClr val="007A6C"/>
              </a:solidFill>
            </a:endParaRPr>
          </a:p>
        </p:txBody>
      </p:sp>
      <p:sp>
        <p:nvSpPr>
          <p:cNvPr id="6" name="Pladsholder til dato 3" hidden="1">
            <a:extLst>
              <a:ext uri="{FF2B5EF4-FFF2-40B4-BE49-F238E27FC236}">
                <a16:creationId xmlns="" xmlns:a16="http://schemas.microsoft.com/office/drawing/2014/main" id="{7387C4E4-348E-4A05-AB2B-AE486614247D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C855648E-9AB5-4E6B-8DB4-E61C3750A31A}" type="datetime2">
              <a:rPr lang="da-DK" smtClean="0"/>
              <a:t>20. januar 2023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013473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srgbClr val="007A6C"/>
                </a:solidFill>
              </a:rPr>
              <a:t>/ Landbrugsstyrelsen /Erfaringer fra kontrol 2022 og opmærksomhedspunkter for 2023</a:t>
            </a:r>
            <a:endParaRPr lang="da-DK" dirty="0">
              <a:solidFill>
                <a:srgbClr val="007A6C"/>
              </a:solidFill>
            </a:endParaRP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>
                <a:solidFill>
                  <a:srgbClr val="007A6C"/>
                </a:solidFill>
              </a:rPr>
              <a:pPr/>
              <a:t>‹nr.›</a:t>
            </a:fld>
            <a:endParaRPr lang="da-DK" dirty="0">
              <a:solidFill>
                <a:srgbClr val="007A6C"/>
              </a:solidFill>
            </a:endParaRPr>
          </a:p>
        </p:txBody>
      </p:sp>
      <p:sp>
        <p:nvSpPr>
          <p:cNvPr id="5" name="Pladsholder til dato 3" hidden="1">
            <a:extLst>
              <a:ext uri="{FF2B5EF4-FFF2-40B4-BE49-F238E27FC236}">
                <a16:creationId xmlns="" xmlns:a16="http://schemas.microsoft.com/office/drawing/2014/main" id="{0C165B80-131C-47FA-A4CF-3EB1919AA868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092996FA-9A6C-42C6-87B3-43975092C81D}" type="datetime2">
              <a:rPr lang="da-DK" smtClean="0"/>
              <a:t>20. januar 2023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62877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billede 6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88825" cy="6858000"/>
          </a:xfrm>
          <a:solidFill>
            <a:schemeClr val="bg1">
              <a:lumMod val="85000"/>
            </a:schemeClr>
          </a:solidFill>
        </p:spPr>
        <p:txBody>
          <a:bodyPr lIns="108000" tIns="180000" anchor="t" anchorCtr="0"/>
          <a:lstStyle>
            <a:lvl1pPr marL="0" indent="0" algn="l">
              <a:buFontTx/>
              <a:buNone/>
              <a:defRPr sz="12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her og indsæt lyst billede, via fanen Indsæt, Billeder eller indsæt farvet baggrund.</a:t>
            </a:r>
          </a:p>
        </p:txBody>
      </p:sp>
      <p:sp>
        <p:nvSpPr>
          <p:cNvPr id="11" name="Pladsholder til tekst 11"/>
          <p:cNvSpPr>
            <a:spLocks noGrp="1"/>
          </p:cNvSpPr>
          <p:nvPr>
            <p:ph type="body" sz="quarter" idx="10"/>
          </p:nvPr>
        </p:nvSpPr>
        <p:spPr>
          <a:xfrm>
            <a:off x="651600" y="2348880"/>
            <a:ext cx="8755200" cy="2096840"/>
          </a:xfrm>
        </p:spPr>
        <p:txBody>
          <a:bodyPr anchor="ctr" anchorCtr="0">
            <a:normAutofit/>
          </a:bodyPr>
          <a:lstStyle>
            <a:lvl1pPr algn="r">
              <a:lnSpc>
                <a:spcPct val="100000"/>
              </a:lnSpc>
              <a:defRPr lang="da-DK" sz="66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18" name="Pladsholder til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9579600" y="5026816"/>
            <a:ext cx="2250000" cy="576000"/>
          </a:xfrm>
        </p:spPr>
        <p:txBody>
          <a:bodyPr/>
          <a:lstStyle>
            <a:lvl1pPr>
              <a:defRPr lang="da-DK" sz="1700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/ Landbrugsstyrelsen /Erfaringer fra kontrol 2022 og opmærksomhedspunkter for 2023</a:t>
            </a:r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grpSp>
        <p:nvGrpSpPr>
          <p:cNvPr id="24" name="Gruppe 23"/>
          <p:cNvGrpSpPr/>
          <p:nvPr userDrawn="1"/>
        </p:nvGrpSpPr>
        <p:grpSpPr>
          <a:xfrm>
            <a:off x="12197923" y="1941320"/>
            <a:ext cx="2708628" cy="3046988"/>
            <a:chOff x="9150825" y="2171823"/>
            <a:chExt cx="2032000" cy="3046988"/>
          </a:xfrm>
        </p:grpSpPr>
        <p:sp>
          <p:nvSpPr>
            <p:cNvPr id="25" name="TextBox 12"/>
            <p:cNvSpPr txBox="1">
              <a:spLocks noChangeArrowheads="1"/>
            </p:cNvSpPr>
            <p:nvPr/>
          </p:nvSpPr>
          <p:spPr bwMode="auto">
            <a:xfrm>
              <a:off x="9150825" y="2171823"/>
              <a:ext cx="2032000" cy="3046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algn="l" defTabSz="914400" rtl="0" eaLnBrk="1" latinLnBrk="0" hangingPunct="1">
                <a:lnSpc>
                  <a:spcPct val="100000"/>
                </a:lnSpc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billede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på billederammen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det ønskede billede via fanen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Indsæt, Billeder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3.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Beskær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for at ændre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billedets fokus/størrelse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4. 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Ønsker du at skalere billedet, så hold </a:t>
              </a: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SHIFT-</a:t>
              </a:r>
              <a:r>
                <a:rPr lang="da-DK" altLang="da-DK" sz="900" b="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knappen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nede, mens der trækkes i billedets hjørner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Tips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: Hvis du sletter billedet, og sætter et ny ind, kan billedet lægge sig foran tekst og grafikken, hvis dette sker, skal du vælge billedet, højreklik og vælg </a:t>
              </a: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Placer bagest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" name="Billede 7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315" y="3028176"/>
              <a:ext cx="373507" cy="32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7" name="Gruppe 78"/>
            <p:cNvGrpSpPr>
              <a:grpSpLocks/>
            </p:cNvGrpSpPr>
            <p:nvPr/>
          </p:nvGrpSpPr>
          <p:grpSpPr bwMode="auto">
            <a:xfrm>
              <a:off x="9305577" y="3846855"/>
              <a:ext cx="330145" cy="379412"/>
              <a:chOff x="1018031" y="5509431"/>
              <a:chExt cx="373412" cy="429121"/>
            </a:xfrm>
          </p:grpSpPr>
          <p:pic>
            <p:nvPicPr>
              <p:cNvPr id="28" name="Billede 7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51179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" name="Rounded Rectangle 25"/>
              <p:cNvSpPr/>
              <p:nvPr/>
            </p:nvSpPr>
            <p:spPr bwMode="auto">
              <a:xfrm>
                <a:off x="1023417" y="5509431"/>
                <a:ext cx="210080" cy="1723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a-DK" sz="2000" noProof="1"/>
              </a:p>
            </p:txBody>
          </p:sp>
        </p:grpSp>
      </p:grpSp>
      <p:pic>
        <p:nvPicPr>
          <p:cNvPr id="3" name="Billed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0000" y="1"/>
            <a:ext cx="1840743" cy="1036149"/>
          </a:xfrm>
          <a:prstGeom prst="rect">
            <a:avLst/>
          </a:prstGeom>
        </p:spPr>
      </p:pic>
      <p:sp>
        <p:nvSpPr>
          <p:cNvPr id="21" name="Pladsholder logo"/>
          <p:cNvSpPr>
            <a:spLocks noGrp="1"/>
          </p:cNvSpPr>
          <p:nvPr>
            <p:ph type="body" sz="quarter" idx="22" hasCustomPrompt="1"/>
          </p:nvPr>
        </p:nvSpPr>
        <p:spPr>
          <a:xfrm>
            <a:off x="655670" y="6378872"/>
            <a:ext cx="223200" cy="201600"/>
          </a:xfrm>
          <a:blipFill>
            <a:blip r:embed="rId5"/>
            <a:stretch>
              <a:fillRect/>
            </a:stretch>
          </a:blipFill>
        </p:spPr>
        <p:txBody>
          <a:bodyPr/>
          <a:lstStyle>
            <a:lvl1pPr>
              <a:defRPr sz="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.</a:t>
            </a:r>
          </a:p>
        </p:txBody>
      </p:sp>
      <p:sp>
        <p:nvSpPr>
          <p:cNvPr id="4" name="Pladsholder til dato 3" hidden="1"/>
          <p:cNvSpPr>
            <a:spLocks noGrp="1"/>
          </p:cNvSpPr>
          <p:nvPr>
            <p:ph type="dt" sz="half" idx="18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DE60369E-8EEE-47E2-A49F-7E325BD7A8D0}" type="datetime2">
              <a:rPr lang="da-DK" smtClean="0"/>
              <a:t>20. januar 2023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94035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dsholder til tekst 1"/>
          <p:cNvSpPr>
            <a:spLocks noGrp="1"/>
          </p:cNvSpPr>
          <p:nvPr>
            <p:ph type="body" sz="quarter" idx="10"/>
          </p:nvPr>
        </p:nvSpPr>
        <p:spPr>
          <a:xfrm>
            <a:off x="651600" y="2348880"/>
            <a:ext cx="8755200" cy="2096840"/>
          </a:xfrm>
        </p:spPr>
        <p:txBody>
          <a:bodyPr anchor="ctr" anchorCtr="0">
            <a:normAutofit/>
          </a:bodyPr>
          <a:lstStyle>
            <a:lvl1pPr algn="r">
              <a:lnSpc>
                <a:spcPct val="100000"/>
              </a:lnSpc>
              <a:defRPr lang="da-DK" sz="6600" b="1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8" name="Pladsholder til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9579600" y="5026816"/>
            <a:ext cx="2250000" cy="576000"/>
          </a:xfrm>
        </p:spPr>
        <p:txBody>
          <a:bodyPr/>
          <a:lstStyle>
            <a:lvl1pPr>
              <a:defRPr lang="da-DK" sz="1700" b="0" kern="1200" baseline="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a-DK" smtClean="0"/>
              <a:t>/ Landbrugsstyrelsen /Erfaringer fra kontrol 2022 og opmærksomhedspunkter for 2023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7" name="Pladsholder til dato 3" hidden="1">
            <a:extLst>
              <a:ext uri="{FF2B5EF4-FFF2-40B4-BE49-F238E27FC236}">
                <a16:creationId xmlns:a16="http://schemas.microsoft.com/office/drawing/2014/main" xmlns="" id="{7BD3A335-3D2D-4F58-A3D4-31F9BCFC08AD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95398E5A-6874-4D9D-8FA9-A0C92EFE008F}" type="datetime2">
              <a:rPr lang="da-DK" smtClean="0"/>
              <a:t>20. januar 2023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66515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/ Landbrugsstyrelsen /Erfaringer fra kontrol 2022 og opmærksomhedspunkter for 2023</a:t>
            </a:r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‹nr.›</a:t>
            </a:fld>
            <a:endParaRPr lang="da-DK" dirty="0"/>
          </a:p>
        </p:txBody>
      </p:sp>
      <p:grpSp>
        <p:nvGrpSpPr>
          <p:cNvPr id="15" name="Gruppe 14"/>
          <p:cNvGrpSpPr/>
          <p:nvPr userDrawn="1"/>
        </p:nvGrpSpPr>
        <p:grpSpPr>
          <a:xfrm>
            <a:off x="-2405743" y="1204883"/>
            <a:ext cx="2405743" cy="2221782"/>
            <a:chOff x="-2405743" y="1655465"/>
            <a:chExt cx="2405743" cy="2221782"/>
          </a:xfrm>
        </p:grpSpPr>
        <p:pic>
          <p:nvPicPr>
            <p:cNvPr id="16" name="Billede 15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060701" y="3676062"/>
              <a:ext cx="920576" cy="201185"/>
            </a:xfrm>
            <a:prstGeom prst="rect">
              <a:avLst/>
            </a:prstGeom>
          </p:spPr>
        </p:pic>
        <p:sp>
          <p:nvSpPr>
            <p:cNvPr id="17" name="Rectangle 5"/>
            <p:cNvSpPr/>
            <p:nvPr userDrawn="1"/>
          </p:nvSpPr>
          <p:spPr bwMode="auto">
            <a:xfrm>
              <a:off x="-2405743" y="1655465"/>
              <a:ext cx="2405743" cy="1938992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20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Punkt-liste 20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4-9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b="1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uppe 17"/>
          <p:cNvGrpSpPr/>
          <p:nvPr userDrawn="1"/>
        </p:nvGrpSpPr>
        <p:grpSpPr>
          <a:xfrm>
            <a:off x="-2476901" y="3682285"/>
            <a:ext cx="2476901" cy="3200761"/>
            <a:chOff x="-2476901" y="3682285"/>
            <a:chExt cx="2476901" cy="3200761"/>
          </a:xfrm>
        </p:grpSpPr>
        <p:sp>
          <p:nvSpPr>
            <p:cNvPr id="21" name="Text Box 48"/>
            <p:cNvSpPr txBox="1">
              <a:spLocks noChangeArrowheads="1"/>
            </p:cNvSpPr>
            <p:nvPr userDrawn="1"/>
          </p:nvSpPr>
          <p:spPr bwMode="auto">
            <a:xfrm>
              <a:off x="-2476901" y="3682285"/>
              <a:ext cx="2476901" cy="1477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144000" bIns="0" anchor="b" anchorCtr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spcAft>
                  <a:spcPts val="60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 at indsætte Sidehoved og sidefod</a:t>
              </a:r>
            </a:p>
            <a:p>
              <a:pPr algn="r" eaLnBrk="1" hangingPunct="1">
                <a:spcAft>
                  <a:spcPts val="240"/>
                </a:spcAft>
                <a:defRPr/>
              </a:pPr>
              <a:r>
                <a:rPr lang="da-DK" altLang="da-DK" sz="900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da-DK" altLang="da-DK" sz="900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Vælg </a:t>
              </a:r>
              <a:r>
                <a:rPr lang="da-DK" altLang="da-DK" sz="900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Indsæt</a:t>
              </a:r>
              <a:r>
                <a:rPr lang="da-DK" altLang="da-DK" sz="900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 topmenuen </a:t>
              </a:r>
            </a:p>
            <a:p>
              <a:pPr algn="r" eaLnBrk="1" hangingPunct="1">
                <a:spcAft>
                  <a:spcPts val="240"/>
                </a:spcAft>
                <a:defRPr/>
              </a:pPr>
              <a:r>
                <a:rPr lang="da-DK" altLang="da-DK" sz="900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da-DK" altLang="da-DK" sz="900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Vælg </a:t>
              </a:r>
              <a:r>
                <a:rPr lang="da-DK" altLang="da-DK" sz="900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Sidehoved og Sidefod</a:t>
              </a:r>
            </a:p>
            <a:p>
              <a:pPr algn="r" eaLnBrk="1" hangingPunct="1">
                <a:spcAft>
                  <a:spcPts val="24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Sæt hak i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Slidenummer</a:t>
              </a:r>
            </a:p>
            <a:p>
              <a:pPr algn="r" eaLnBrk="1" hangingPunct="1">
                <a:spcAft>
                  <a:spcPts val="24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Indsæt ønsket indhold i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Sidefod</a:t>
              </a:r>
            </a:p>
            <a:p>
              <a:pPr algn="r" eaLnBrk="1" hangingPunct="1">
                <a:spcAft>
                  <a:spcPts val="24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5.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Vælg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Anvend på alle</a:t>
              </a:r>
            </a:p>
            <a:p>
              <a:pPr algn="r" eaLnBrk="1" hangingPunct="1">
                <a:spcAft>
                  <a:spcPts val="240"/>
                </a:spcAft>
                <a:defRPr/>
              </a:pPr>
              <a:endParaRPr lang="da-DK" sz="900" b="1" noProof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 eaLnBrk="1" hangingPunct="1">
                <a:spcAft>
                  <a:spcPts val="24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Tips: </a:t>
              </a:r>
              <a:r>
                <a:rPr lang="da-DK" sz="900" b="0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Gør det som det sidste før du gemmer filen, så det slår igennem på alle sider </a:t>
              </a:r>
            </a:p>
          </p:txBody>
        </p:sp>
        <p:grpSp>
          <p:nvGrpSpPr>
            <p:cNvPr id="22" name="Gruppe 21"/>
            <p:cNvGrpSpPr/>
            <p:nvPr userDrawn="1"/>
          </p:nvGrpSpPr>
          <p:grpSpPr>
            <a:xfrm>
              <a:off x="-2461135" y="5229519"/>
              <a:ext cx="2312988" cy="1653527"/>
              <a:chOff x="-2461135" y="5229519"/>
              <a:chExt cx="2312988" cy="1653527"/>
            </a:xfrm>
          </p:grpSpPr>
          <p:pic>
            <p:nvPicPr>
              <p:cNvPr id="23" name="Billede 22"/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-2461135" y="5229519"/>
                <a:ext cx="2312988" cy="1653527"/>
              </a:xfrm>
              <a:prstGeom prst="rect">
                <a:avLst/>
              </a:prstGeom>
            </p:spPr>
          </p:pic>
          <p:sp>
            <p:nvSpPr>
              <p:cNvPr id="24" name="Rektangel 23"/>
              <p:cNvSpPr/>
              <p:nvPr userDrawn="1"/>
            </p:nvSpPr>
            <p:spPr>
              <a:xfrm>
                <a:off x="-2340768" y="6165304"/>
                <a:ext cx="1656184" cy="288032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da-DK" dirty="0" err="1"/>
              </a:p>
            </p:txBody>
          </p:sp>
        </p:grpSp>
      </p:grpSp>
      <p:sp>
        <p:nvSpPr>
          <p:cNvPr id="19" name="Pladsholder til dato 3" hidden="1">
            <a:extLst>
              <a:ext uri="{FF2B5EF4-FFF2-40B4-BE49-F238E27FC236}">
                <a16:creationId xmlns:a16="http://schemas.microsoft.com/office/drawing/2014/main" xmlns="" id="{47EB93D0-5B04-4883-8ECC-F28E92986E7B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02CF30C9-6834-480C-9F06-A7706F524268}" type="datetime2">
              <a:rPr lang="da-DK" smtClean="0"/>
              <a:t>20. januar 2023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23299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to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9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651517" y="1196754"/>
            <a:ext cx="10886431" cy="4886325"/>
          </a:xfrm>
        </p:spPr>
        <p:txBody>
          <a:bodyPr numCol="2" spcCol="180000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/ Landbrugsstyrelsen /Erfaringer fra kontrol 2022 og opmærksomhedspunkter for 2023</a:t>
            </a:r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‹nr.›</a:t>
            </a:fld>
            <a:endParaRPr lang="da-DK" dirty="0"/>
          </a:p>
        </p:txBody>
      </p:sp>
      <p:grpSp>
        <p:nvGrpSpPr>
          <p:cNvPr id="12" name="Gruppe 11"/>
          <p:cNvGrpSpPr/>
          <p:nvPr userDrawn="1"/>
        </p:nvGrpSpPr>
        <p:grpSpPr>
          <a:xfrm>
            <a:off x="-2405743" y="1204883"/>
            <a:ext cx="2405743" cy="2221782"/>
            <a:chOff x="-2405743" y="1655465"/>
            <a:chExt cx="2405743" cy="2221782"/>
          </a:xfrm>
        </p:grpSpPr>
        <p:pic>
          <p:nvPicPr>
            <p:cNvPr id="13" name="Billede 12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060701" y="3676062"/>
              <a:ext cx="920576" cy="201185"/>
            </a:xfrm>
            <a:prstGeom prst="rect">
              <a:avLst/>
            </a:prstGeom>
          </p:spPr>
        </p:pic>
        <p:sp>
          <p:nvSpPr>
            <p:cNvPr id="17" name="Rectangle 5"/>
            <p:cNvSpPr/>
            <p:nvPr userDrawn="1"/>
          </p:nvSpPr>
          <p:spPr bwMode="auto">
            <a:xfrm>
              <a:off x="-2405743" y="1655465"/>
              <a:ext cx="2405743" cy="1938992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20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Punkt-liste 20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4-9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b="1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Pladsholder til dato 3" hidden="1">
            <a:extLst>
              <a:ext uri="{FF2B5EF4-FFF2-40B4-BE49-F238E27FC236}">
                <a16:creationId xmlns:a16="http://schemas.microsoft.com/office/drawing/2014/main" xmlns="" id="{8B779716-A7B8-4D0E-844A-A9AF884E078F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515841-6863-4A2D-AD0F-708E699644D5}" type="datetime2">
              <a:rPr lang="da-DK" smtClean="0"/>
              <a:t>20. januar 2023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54603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14" name="Pladsholder til indhold 2"/>
          <p:cNvSpPr>
            <a:spLocks noGrp="1"/>
          </p:cNvSpPr>
          <p:nvPr>
            <p:ph sz="quarter" idx="13"/>
          </p:nvPr>
        </p:nvSpPr>
        <p:spPr>
          <a:xfrm>
            <a:off x="651517" y="1196424"/>
            <a:ext cx="5346521" cy="4886325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16" name="Pladsholder til indhold 3"/>
          <p:cNvSpPr>
            <a:spLocks noGrp="1"/>
          </p:cNvSpPr>
          <p:nvPr>
            <p:ph sz="quarter" idx="14"/>
          </p:nvPr>
        </p:nvSpPr>
        <p:spPr>
          <a:xfrm>
            <a:off x="6190398" y="1196424"/>
            <a:ext cx="5347551" cy="4886325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/ Landbrugsstyrelsen /Erfaringer fra kontrol 2022 og opmærksomhedspunkter for 2023</a:t>
            </a:r>
            <a:endParaRPr lang="da-DK" dirty="0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‹nr.›</a:t>
            </a:fld>
            <a:endParaRPr lang="da-DK" dirty="0"/>
          </a:p>
        </p:txBody>
      </p:sp>
      <p:grpSp>
        <p:nvGrpSpPr>
          <p:cNvPr id="11" name="Gruppe 10"/>
          <p:cNvGrpSpPr/>
          <p:nvPr userDrawn="1"/>
        </p:nvGrpSpPr>
        <p:grpSpPr>
          <a:xfrm>
            <a:off x="-2405743" y="1204883"/>
            <a:ext cx="2405743" cy="2221782"/>
            <a:chOff x="-2405743" y="1655465"/>
            <a:chExt cx="2405743" cy="2221782"/>
          </a:xfrm>
        </p:grpSpPr>
        <p:pic>
          <p:nvPicPr>
            <p:cNvPr id="12" name="Billede 11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060701" y="3676062"/>
              <a:ext cx="920576" cy="201185"/>
            </a:xfrm>
            <a:prstGeom prst="rect">
              <a:avLst/>
            </a:prstGeom>
          </p:spPr>
        </p:pic>
        <p:sp>
          <p:nvSpPr>
            <p:cNvPr id="13" name="Rectangle 5"/>
            <p:cNvSpPr/>
            <p:nvPr userDrawn="1"/>
          </p:nvSpPr>
          <p:spPr bwMode="auto">
            <a:xfrm>
              <a:off x="-2405743" y="1655465"/>
              <a:ext cx="2405743" cy="1938992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20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Punkt-liste 20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4-9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b="1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Pladsholder til dato 3" hidden="1">
            <a:extLst>
              <a:ext uri="{FF2B5EF4-FFF2-40B4-BE49-F238E27FC236}">
                <a16:creationId xmlns:a16="http://schemas.microsoft.com/office/drawing/2014/main" xmlns="" id="{FCA21539-1E7A-4C5F-A501-50D56C88D7FF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EA494C73-B4BE-47C5-8147-653F7A32DB87}" type="datetime2">
              <a:rPr lang="da-DK" smtClean="0"/>
              <a:t>20. januar 2023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48065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4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24" Type="http://schemas.openxmlformats.org/officeDocument/2006/relationships/image" Target="../media/image2.svg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651517" y="311972"/>
            <a:ext cx="10886431" cy="46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51516" y="1196753"/>
            <a:ext cx="10886433" cy="488599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1148399" y="6398800"/>
            <a:ext cx="5652000" cy="20146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accent2"/>
                </a:solidFill>
              </a:defRPr>
            </a:lvl1pPr>
          </a:lstStyle>
          <a:p>
            <a:r>
              <a:rPr lang="da-DK" smtClean="0"/>
              <a:t>/ Landbrugsstyrelsen /Erfaringer fra kontrol 2022 og opmærksomhedspunkter for 2023</a:t>
            </a:r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817200" y="6398800"/>
            <a:ext cx="298800" cy="20146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accent2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2" name="Pladsholder til dato 11" hidden="1"/>
          <p:cNvSpPr>
            <a:spLocks noGrp="1"/>
          </p:cNvSpPr>
          <p:nvPr>
            <p:ph type="dt" sz="half" idx="2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da-DK" sz="100" kern="1200" smtClean="0">
                <a:noFill/>
                <a:latin typeface="+mn-lt"/>
                <a:ea typeface="+mn-ea"/>
                <a:cs typeface="+mn-cs"/>
              </a:defRPr>
            </a:lvl1pPr>
          </a:lstStyle>
          <a:p>
            <a:fld id="{DE9FF6BC-B6FD-473F-BAE0-ECAA1D311686}" type="datetime2">
              <a:rPr lang="da-DK" smtClean="0"/>
              <a:t>20. januar 2023</a:t>
            </a:fld>
            <a:endParaRPr lang="da-DK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xmlns="" id="{BEDF92ED-1F03-4F53-BD5A-1017F255EBE3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96DAC541-7B7A-43D3-8B79-37D633B846F1}">
                <asvg:svgBlip xmlns:asvg="http://schemas.microsoft.com/office/drawing/2016/SVG/main" xmlns="" r:embed="rId24"/>
              </a:ext>
            </a:extLst>
          </a:blip>
          <a:stretch>
            <a:fillRect/>
          </a:stretch>
        </p:blipFill>
        <p:spPr>
          <a:xfrm>
            <a:off x="646754" y="6379011"/>
            <a:ext cx="226932" cy="20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506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4" r:id="rId2"/>
    <p:sldLayoutId id="2147483659" r:id="rId3"/>
    <p:sldLayoutId id="2147483660" r:id="rId4"/>
    <p:sldLayoutId id="2147483661" r:id="rId5"/>
    <p:sldLayoutId id="2147483662" r:id="rId6"/>
    <p:sldLayoutId id="2147483650" r:id="rId7"/>
    <p:sldLayoutId id="2147483673" r:id="rId8"/>
    <p:sldLayoutId id="2147483652" r:id="rId9"/>
    <p:sldLayoutId id="2147483663" r:id="rId10"/>
    <p:sldLayoutId id="2147483664" r:id="rId11"/>
    <p:sldLayoutId id="2147483665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2" r:id="rId19"/>
    <p:sldLayoutId id="2147483654" r:id="rId20"/>
    <p:sldLayoutId id="2147483655" r:id="rId2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3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1000"/>
        </a:lnSpc>
        <a:spcBef>
          <a:spcPts val="0"/>
        </a:spcBef>
        <a:buFont typeface="Arial" panose="020B0604020202020204" pitchFamily="34" charset="0"/>
        <a:buChar char="​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216000" indent="-216000" algn="l" defTabSz="914400" rtl="0" eaLnBrk="1" latinLnBrk="0" hangingPunct="1">
        <a:lnSpc>
          <a:spcPct val="91000"/>
        </a:lnSpc>
        <a:spcBef>
          <a:spcPts val="0"/>
        </a:spcBef>
        <a:buFont typeface="Arial" panose="020B0604020202020204" pitchFamily="34" charset="0"/>
        <a:buChar char="•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432000" indent="-216000" algn="l" defTabSz="914400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-"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648000" indent="-216000" algn="l" defTabSz="914400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864000" indent="-216000" algn="l" defTabSz="914400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-"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864000" indent="-216000" algn="l" defTabSz="914400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6pPr>
      <a:lvl7pPr marL="864000" indent="-216000" algn="l" defTabSz="914400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7pPr>
      <a:lvl8pPr marL="864000" indent="-216000" algn="l" defTabSz="914400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800" b="1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864000" indent="-216000" algn="l" defTabSz="914400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753" userDrawn="1">
          <p15:clr>
            <a:srgbClr val="F26B43"/>
          </p15:clr>
        </p15:guide>
        <p15:guide id="4" orient="horz" pos="3831" userDrawn="1">
          <p15:clr>
            <a:srgbClr val="F26B43"/>
          </p15:clr>
        </p15:guide>
        <p15:guide id="5" orient="horz" pos="195" userDrawn="1">
          <p15:clr>
            <a:srgbClr val="F26B43"/>
          </p15:clr>
        </p15:guide>
        <p15:guide id="6" orient="horz" pos="491" userDrawn="1">
          <p15:clr>
            <a:srgbClr val="F26B43"/>
          </p15:clr>
        </p15:guide>
        <p15:guide id="7" pos="409" userDrawn="1">
          <p15:clr>
            <a:srgbClr val="F26B43"/>
          </p15:clr>
        </p15:guide>
        <p15:guide id="8" pos="726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651517" y="311972"/>
            <a:ext cx="10886431" cy="46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51516" y="1196753"/>
            <a:ext cx="10886433" cy="488599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1148399" y="6398800"/>
            <a:ext cx="5652000" cy="20146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accent2"/>
                </a:solidFill>
              </a:defRPr>
            </a:lvl1pPr>
          </a:lstStyle>
          <a:p>
            <a:r>
              <a:rPr lang="da-DK" smtClean="0">
                <a:solidFill>
                  <a:srgbClr val="007A6C"/>
                </a:solidFill>
              </a:rPr>
              <a:t>/ Landbrugsstyrelsen /Erfaringer fra kontrol 2022 og opmærksomhedspunkter for 2023</a:t>
            </a:r>
            <a:endParaRPr lang="da-DK" dirty="0">
              <a:solidFill>
                <a:srgbClr val="007A6C"/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817200" y="6398800"/>
            <a:ext cx="298800" cy="20146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accent2"/>
                </a:solidFill>
              </a:defRPr>
            </a:lvl1pPr>
          </a:lstStyle>
          <a:p>
            <a:fld id="{667EC89C-17A0-4E64-A6D2-B825673CEEDF}" type="slidenum">
              <a:rPr lang="da-DK" smtClean="0">
                <a:solidFill>
                  <a:srgbClr val="007A6C"/>
                </a:solidFill>
              </a:rPr>
              <a:pPr/>
              <a:t>‹nr.›</a:t>
            </a:fld>
            <a:endParaRPr lang="da-DK" dirty="0">
              <a:solidFill>
                <a:srgbClr val="007A6C"/>
              </a:solidFill>
            </a:endParaRPr>
          </a:p>
        </p:txBody>
      </p:sp>
      <p:sp>
        <p:nvSpPr>
          <p:cNvPr id="12" name="Pladsholder til dato 11" hidden="1"/>
          <p:cNvSpPr>
            <a:spLocks noGrp="1"/>
          </p:cNvSpPr>
          <p:nvPr>
            <p:ph type="dt" sz="half" idx="2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da-DK" sz="100" kern="1200" smtClean="0">
                <a:noFill/>
                <a:latin typeface="+mn-lt"/>
                <a:ea typeface="+mn-ea"/>
                <a:cs typeface="+mn-cs"/>
              </a:defRPr>
            </a:lvl1pPr>
          </a:lstStyle>
          <a:p>
            <a:fld id="{8ADEB6B4-A0A5-4465-B175-686A438067A1}" type="datetime2">
              <a:rPr lang="da-DK" smtClean="0"/>
              <a:t>20. januar 2023</a:t>
            </a:fld>
            <a:endParaRPr dirty="0"/>
          </a:p>
        </p:txBody>
      </p:sp>
      <p:pic>
        <p:nvPicPr>
          <p:cNvPr id="8" name="Graphic 7">
            <a:extLst>
              <a:ext uri="{FF2B5EF4-FFF2-40B4-BE49-F238E27FC236}">
                <a16:creationId xmlns="" xmlns:a16="http://schemas.microsoft.com/office/drawing/2014/main" id="{BEDF92ED-1F03-4F53-BD5A-1017F255EBE3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96DAC541-7B7A-43D3-8B79-37D633B846F1}">
                <asvg:svgBlip xmlns=""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646754" y="6379011"/>
            <a:ext cx="226932" cy="20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150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6" r:id="rId2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3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1000"/>
        </a:lnSpc>
        <a:spcBef>
          <a:spcPts val="0"/>
        </a:spcBef>
        <a:buFont typeface="Arial" panose="020B0604020202020204" pitchFamily="34" charset="0"/>
        <a:buChar char="​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216000" indent="-216000" algn="l" defTabSz="914400" rtl="0" eaLnBrk="1" latinLnBrk="0" hangingPunct="1">
        <a:lnSpc>
          <a:spcPct val="91000"/>
        </a:lnSpc>
        <a:spcBef>
          <a:spcPts val="0"/>
        </a:spcBef>
        <a:buFont typeface="Arial" panose="020B0604020202020204" pitchFamily="34" charset="0"/>
        <a:buChar char="•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432000" indent="-216000" algn="l" defTabSz="914400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-"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648000" indent="-216000" algn="l" defTabSz="914400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864000" indent="-216000" algn="l" defTabSz="914400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-"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864000" indent="-216000" algn="l" defTabSz="914400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6pPr>
      <a:lvl7pPr marL="864000" indent="-216000" algn="l" defTabSz="914400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7pPr>
      <a:lvl8pPr marL="864000" indent="-216000" algn="l" defTabSz="914400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800" b="1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864000" indent="-216000" algn="l" defTabSz="914400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753">
          <p15:clr>
            <a:srgbClr val="F26B43"/>
          </p15:clr>
        </p15:guide>
        <p15:guide id="2" orient="horz" pos="3831">
          <p15:clr>
            <a:srgbClr val="F26B43"/>
          </p15:clr>
        </p15:guide>
        <p15:guide id="3" orient="horz" pos="195">
          <p15:clr>
            <a:srgbClr val="F26B43"/>
          </p15:clr>
        </p15:guide>
        <p15:guide id="4" orient="horz" pos="491">
          <p15:clr>
            <a:srgbClr val="F26B43"/>
          </p15:clr>
        </p15:guide>
        <p15:guide id="5" pos="409">
          <p15:clr>
            <a:srgbClr val="F26B43"/>
          </p15:clr>
        </p15:guide>
        <p15:guide id="6" pos="726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8.xml"/><Relationship Id="rId4" Type="http://schemas.openxmlformats.org/officeDocument/2006/relationships/chart" Target="../charts/char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e 4"/>
          <p:cNvGrpSpPr/>
          <p:nvPr/>
        </p:nvGrpSpPr>
        <p:grpSpPr>
          <a:xfrm>
            <a:off x="6310436" y="4797152"/>
            <a:ext cx="4202916" cy="2133546"/>
            <a:chOff x="7105139" y="4941168"/>
            <a:chExt cx="3919216" cy="1989530"/>
          </a:xfrm>
        </p:grpSpPr>
        <p:pic>
          <p:nvPicPr>
            <p:cNvPr id="4" name="Billed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5139" y="4941168"/>
              <a:ext cx="1990485" cy="1989530"/>
            </a:xfrm>
            <a:prstGeom prst="rect">
              <a:avLst/>
            </a:prstGeom>
          </p:spPr>
        </p:pic>
        <p:pic>
          <p:nvPicPr>
            <p:cNvPr id="9" name="Billed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8628" y="4941168"/>
              <a:ext cx="1990485" cy="1989530"/>
            </a:xfrm>
            <a:prstGeom prst="rect">
              <a:avLst/>
            </a:prstGeom>
          </p:spPr>
        </p:pic>
        <p:pic>
          <p:nvPicPr>
            <p:cNvPr id="12" name="Billed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33870" y="4941168"/>
              <a:ext cx="1990485" cy="1989530"/>
            </a:xfrm>
            <a:prstGeom prst="rect">
              <a:avLst/>
            </a:prstGeom>
          </p:spPr>
        </p:pic>
      </p:grpSp>
      <p:sp>
        <p:nvSpPr>
          <p:cNvPr id="2" name="Pladsholder til tekst 1"/>
          <p:cNvSpPr>
            <a:spLocks noGrp="1"/>
          </p:cNvSpPr>
          <p:nvPr>
            <p:ph type="body" sz="quarter" idx="10"/>
          </p:nvPr>
        </p:nvSpPr>
        <p:spPr>
          <a:xfrm>
            <a:off x="651600" y="2348880"/>
            <a:ext cx="10627388" cy="2096840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da-DK" dirty="0"/>
              <a:t>Erfaringer fra kontrol 2022 </a:t>
            </a:r>
            <a:r>
              <a:rPr lang="da-DK" dirty="0" smtClean="0"/>
              <a:t>opmærksomhedspunkter 2023</a:t>
            </a:r>
            <a:endParaRPr lang="da-DK" dirty="0"/>
          </a:p>
        </p:txBody>
      </p:sp>
      <p:sp>
        <p:nvSpPr>
          <p:cNvPr id="3" name="Tekstfelt 2"/>
          <p:cNvSpPr txBox="1"/>
          <p:nvPr/>
        </p:nvSpPr>
        <p:spPr>
          <a:xfrm>
            <a:off x="651600" y="6237312"/>
            <a:ext cx="165618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dirty="0">
                <a:solidFill>
                  <a:schemeClr val="bg1"/>
                </a:solidFill>
              </a:rPr>
              <a:t>19. januar 2023</a:t>
            </a:r>
          </a:p>
        </p:txBody>
      </p:sp>
    </p:spTree>
    <p:extLst>
      <p:ext uri="{BB962C8B-B14F-4D97-AF65-F5344CB8AC3E}">
        <p14:creationId xmlns:p14="http://schemas.microsoft.com/office/powerpoint/2010/main" val="264052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dsholder til indhold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40899"/>
            <a:ext cx="12359108" cy="74671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9288" y="140899"/>
            <a:ext cx="10886431" cy="468000"/>
          </a:xfrm>
        </p:spPr>
        <p:txBody>
          <a:bodyPr/>
          <a:lstStyle/>
          <a:p>
            <a:pPr algn="ctr"/>
            <a:r>
              <a:rPr lang="da-DK" sz="3200" dirty="0" smtClean="0"/>
              <a:t>Manglende dækning på kontrol 30. september 2022</a:t>
            </a:r>
            <a:endParaRPr lang="da-DK" sz="3200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/ Landbrugsstyrelsen /Erfaringer fra kontrol 2022 og opmærksomhedspunkter for 2023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91071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Ikke etableret </a:t>
            </a:r>
            <a:r>
              <a:rPr lang="da-DK" dirty="0" smtClean="0">
                <a:solidFill>
                  <a:srgbClr val="FF0000"/>
                </a:solidFill>
              </a:rPr>
              <a:t>– find billede!</a:t>
            </a:r>
            <a:endParaRPr lang="da-DK" dirty="0">
              <a:solidFill>
                <a:srgbClr val="FF0000"/>
              </a:solidFill>
            </a:endParaRP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/ Landbrugsstyrelsen /Erfaringer fra kontrol 2022 og opmærksomhedspunkter for 2023</a:t>
            </a:r>
            <a:endParaRPr lang="da-DK" dirty="0"/>
          </a:p>
        </p:txBody>
      </p:sp>
      <p:pic>
        <p:nvPicPr>
          <p:cNvPr id="9" name="Pladsholder til indhold 8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804024" y="1665"/>
            <a:ext cx="6373662" cy="7413540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79" y="1665"/>
            <a:ext cx="5932170" cy="6858000"/>
          </a:xfrm>
          <a:prstGeom prst="rect">
            <a:avLst/>
          </a:prstGeom>
        </p:spPr>
      </p:pic>
      <p:sp>
        <p:nvSpPr>
          <p:cNvPr id="10" name="Tekstfelt 9"/>
          <p:cNvSpPr txBox="1"/>
          <p:nvPr/>
        </p:nvSpPr>
        <p:spPr>
          <a:xfrm>
            <a:off x="3718148" y="801475"/>
            <a:ext cx="5416547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da-DK" sz="66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Ikke etableret</a:t>
            </a:r>
            <a:endParaRPr lang="da-DK" sz="6600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15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Spildkorn / ukrudt</a:t>
            </a:r>
            <a:endParaRPr lang="da-DK" dirty="0">
              <a:solidFill>
                <a:srgbClr val="FF0000"/>
              </a:solidFill>
            </a:endParaRP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/ Landbrugsstyrelsen /Erfaringer fra kontrol 2022 og opmærksomhedspunkter for 2023</a:t>
            </a:r>
            <a:endParaRPr lang="da-DK" dirty="0"/>
          </a:p>
        </p:txBody>
      </p:sp>
      <p:sp>
        <p:nvSpPr>
          <p:cNvPr id="3" name="Rektangel 2"/>
          <p:cNvSpPr/>
          <p:nvPr/>
        </p:nvSpPr>
        <p:spPr>
          <a:xfrm>
            <a:off x="4783797" y="3244334"/>
            <a:ext cx="2621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b="1" dirty="0">
                <a:solidFill>
                  <a:srgbClr val="FF0000"/>
                </a:solidFill>
              </a:rPr>
              <a:t>Billede skal opdateres</a:t>
            </a:r>
          </a:p>
        </p:txBody>
      </p:sp>
      <p:pic>
        <p:nvPicPr>
          <p:cNvPr id="9" name="Pladsholder til indhold 8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818356" y="0"/>
            <a:ext cx="6464522" cy="7055564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6165" y="-186616"/>
            <a:ext cx="6542659" cy="7453571"/>
          </a:xfrm>
          <a:prstGeom prst="rect">
            <a:avLst/>
          </a:prstGeom>
        </p:spPr>
      </p:pic>
      <p:sp>
        <p:nvSpPr>
          <p:cNvPr id="11" name="Tekstfelt 10"/>
          <p:cNvSpPr txBox="1"/>
          <p:nvPr/>
        </p:nvSpPr>
        <p:spPr>
          <a:xfrm>
            <a:off x="1148399" y="1246185"/>
            <a:ext cx="3906519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sz="66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Spildkorn</a:t>
            </a:r>
          </a:p>
        </p:txBody>
      </p:sp>
      <p:sp>
        <p:nvSpPr>
          <p:cNvPr id="12" name="Tekstfelt 11"/>
          <p:cNvSpPr txBox="1"/>
          <p:nvPr/>
        </p:nvSpPr>
        <p:spPr>
          <a:xfrm>
            <a:off x="8917494" y="1244857"/>
            <a:ext cx="2733366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66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Ukrudt</a:t>
            </a:r>
            <a:endParaRPr lang="da-DK" sz="4000" b="1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89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dsholder til indhold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7749" y="216867"/>
            <a:ext cx="12063710" cy="664113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7749" y="311972"/>
            <a:ext cx="11420199" cy="468000"/>
          </a:xfrm>
        </p:spPr>
        <p:txBody>
          <a:bodyPr/>
          <a:lstStyle/>
          <a:p>
            <a:r>
              <a:rPr lang="da-DK" sz="3600" dirty="0" smtClean="0"/>
              <a:t>Sået efter fristen </a:t>
            </a:r>
            <a:endParaRPr lang="da-DK" sz="3600" dirty="0">
              <a:solidFill>
                <a:srgbClr val="FF0000"/>
              </a:solidFill>
            </a:endParaRP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/ Landbrugsstyrelsen /Erfaringer fra kontrol 2022 og opmærksomhedspunkter for 2023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0420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5820" y="309563"/>
            <a:ext cx="3714703" cy="468000"/>
          </a:xfrm>
        </p:spPr>
        <p:txBody>
          <a:bodyPr/>
          <a:lstStyle/>
          <a:p>
            <a:r>
              <a:rPr lang="da-DK" dirty="0" smtClean="0">
                <a:solidFill>
                  <a:srgbClr val="FF0000"/>
                </a:solidFill>
              </a:rPr>
              <a:t/>
            </a:r>
            <a:br>
              <a:rPr lang="da-DK" dirty="0" smtClean="0">
                <a:solidFill>
                  <a:srgbClr val="FF0000"/>
                </a:solidFill>
              </a:rPr>
            </a:br>
            <a:r>
              <a:rPr lang="da-DK" dirty="0" smtClean="0">
                <a:solidFill>
                  <a:srgbClr val="FF0000"/>
                </a:solidFill>
              </a:rPr>
              <a:t/>
            </a:r>
            <a:br>
              <a:rPr lang="da-DK" dirty="0" smtClean="0">
                <a:solidFill>
                  <a:srgbClr val="FF0000"/>
                </a:solidFill>
              </a:rPr>
            </a:br>
            <a:endParaRPr lang="da-DK" dirty="0">
              <a:solidFill>
                <a:srgbClr val="FF0000"/>
              </a:solidFill>
            </a:endParaRP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/ Landbrugsstyrelsen /Erfaringer fra kontrol 2022 og opmærksomhedspunkter for 2023</a:t>
            </a:r>
            <a:endParaRPr lang="da-DK" dirty="0"/>
          </a:p>
        </p:txBody>
      </p:sp>
      <p:pic>
        <p:nvPicPr>
          <p:cNvPr id="6" name="Pladsholder til indhold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9463" y="779463"/>
            <a:ext cx="11469900" cy="8334597"/>
          </a:xfrm>
          <a:prstGeom prst="rect">
            <a:avLst/>
          </a:prstGeom>
        </p:spPr>
      </p:pic>
      <p:sp>
        <p:nvSpPr>
          <p:cNvPr id="7" name="Titel 1"/>
          <p:cNvSpPr txBox="1">
            <a:spLocks/>
          </p:cNvSpPr>
          <p:nvPr/>
        </p:nvSpPr>
        <p:spPr>
          <a:xfrm>
            <a:off x="649288" y="140899"/>
            <a:ext cx="10886431" cy="46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4000" dirty="0" smtClean="0"/>
              <a:t>Ikke godkendt art - vikke</a:t>
            </a:r>
            <a:endParaRPr lang="da-DK" sz="4000" dirty="0"/>
          </a:p>
        </p:txBody>
      </p:sp>
    </p:spTree>
    <p:extLst>
      <p:ext uri="{BB962C8B-B14F-4D97-AF65-F5344CB8AC3E}">
        <p14:creationId xmlns:p14="http://schemas.microsoft.com/office/powerpoint/2010/main" val="2324074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 smtClean="0"/>
              <a:t>Eksempler på nedvisnet/fjernet før fristen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smtClean="0">
                <a:solidFill>
                  <a:srgbClr val="007A6C"/>
                </a:solidFill>
              </a:rPr>
              <a:t>/ Landbrugsstyrelsen /Erfaringer fra kontrol 2022 og opmærksomhedspunkter for 2023</a:t>
            </a:r>
            <a:endParaRPr lang="da-DK" dirty="0">
              <a:solidFill>
                <a:srgbClr val="007A6C"/>
              </a:solidFill>
            </a:endParaRPr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42" y="0"/>
            <a:ext cx="12659611" cy="6858000"/>
          </a:xfrm>
          <a:prstGeom prst="rect">
            <a:avLst/>
          </a:prstGeom>
        </p:spPr>
      </p:pic>
      <p:sp>
        <p:nvSpPr>
          <p:cNvPr id="7" name="Tekstfelt 6"/>
          <p:cNvSpPr txBox="1"/>
          <p:nvPr/>
        </p:nvSpPr>
        <p:spPr>
          <a:xfrm>
            <a:off x="1175759" y="321268"/>
            <a:ext cx="9039334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sz="4000" b="1" dirty="0" smtClean="0"/>
              <a:t>Kontrol 23. sept. 2022 – fjernet før tid</a:t>
            </a:r>
          </a:p>
        </p:txBody>
      </p:sp>
    </p:spTree>
    <p:extLst>
      <p:ext uri="{BB962C8B-B14F-4D97-AF65-F5344CB8AC3E}">
        <p14:creationId xmlns:p14="http://schemas.microsoft.com/office/powerpoint/2010/main" val="74171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8825" cy="6548820"/>
          </a:xfrm>
          <a:prstGeom prst="rect">
            <a:avLst/>
          </a:prstGeom>
        </p:spPr>
      </p:pic>
      <p:sp>
        <p:nvSpPr>
          <p:cNvPr id="2" name="Pladsholder til tekst 1"/>
          <p:cNvSpPr>
            <a:spLocks noGrp="1"/>
          </p:cNvSpPr>
          <p:nvPr>
            <p:ph type="body" sz="quarter" idx="13"/>
          </p:nvPr>
        </p:nvSpPr>
        <p:spPr>
          <a:xfrm>
            <a:off x="651600" y="311151"/>
            <a:ext cx="10123332" cy="5770562"/>
          </a:xfrm>
        </p:spPr>
        <p:txBody>
          <a:bodyPr/>
          <a:lstStyle/>
          <a:p>
            <a:r>
              <a:rPr lang="da-DK" sz="2800" dirty="0"/>
              <a:t>Kontrol 6. oktober </a:t>
            </a:r>
            <a:r>
              <a:rPr lang="da-DK" sz="2800" dirty="0" smtClean="0"/>
              <a:t>2022 - Nedvisnet/fjernet før fristen</a:t>
            </a:r>
            <a:endParaRPr lang="da-DK" sz="2800" dirty="0"/>
          </a:p>
        </p:txBody>
      </p:sp>
      <p:sp>
        <p:nvSpPr>
          <p:cNvPr id="3" name="Pladsholder til indhold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smtClean="0">
                <a:solidFill>
                  <a:srgbClr val="007A6C"/>
                </a:solidFill>
              </a:rPr>
              <a:t>/ Landbrugsstyrelsen /Erfaringer fra kontrol 2022 og opmærksomhedspunkter for 2023</a:t>
            </a:r>
            <a:endParaRPr lang="da-DK" dirty="0">
              <a:solidFill>
                <a:srgbClr val="007A6C"/>
              </a:solidFill>
            </a:endParaRPr>
          </a:p>
        </p:txBody>
      </p:sp>
      <p:sp>
        <p:nvSpPr>
          <p:cNvPr id="7" name="Tekstfelt 6"/>
          <p:cNvSpPr txBox="1"/>
          <p:nvPr/>
        </p:nvSpPr>
        <p:spPr>
          <a:xfrm>
            <a:off x="2656274" y="4949378"/>
            <a:ext cx="239809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dirty="0" smtClean="0"/>
              <a:t>Kontrol 6. oktober 2022</a:t>
            </a:r>
          </a:p>
        </p:txBody>
      </p:sp>
    </p:spTree>
    <p:extLst>
      <p:ext uri="{BB962C8B-B14F-4D97-AF65-F5344CB8AC3E}">
        <p14:creationId xmlns:p14="http://schemas.microsoft.com/office/powerpoint/2010/main" val="81205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85443"/>
            <a:ext cx="12287100" cy="7422017"/>
          </a:xfrm>
          <a:prstGeom prst="rect">
            <a:avLst/>
          </a:prstGeom>
        </p:spPr>
      </p:pic>
      <p:sp>
        <p:nvSpPr>
          <p:cNvPr id="2" name="Pladsholder til tekst 1"/>
          <p:cNvSpPr>
            <a:spLocks noGrp="1"/>
          </p:cNvSpPr>
          <p:nvPr>
            <p:ph type="body" sz="quarter" idx="13"/>
          </p:nvPr>
        </p:nvSpPr>
        <p:spPr>
          <a:xfrm>
            <a:off x="651600" y="0"/>
            <a:ext cx="10886400" cy="6081713"/>
          </a:xfrm>
        </p:spPr>
        <p:txBody>
          <a:bodyPr/>
          <a:lstStyle/>
          <a:p>
            <a:pPr algn="ctr"/>
            <a:r>
              <a:rPr lang="da-DK" sz="3200" dirty="0"/>
              <a:t>Kontrol 13. oktober </a:t>
            </a:r>
            <a:r>
              <a:rPr lang="da-DK" sz="3200" dirty="0" smtClean="0"/>
              <a:t>2022 - Nedvisnet/fjernet før fristen</a:t>
            </a:r>
            <a:endParaRPr lang="da-DK" sz="2000" dirty="0"/>
          </a:p>
        </p:txBody>
      </p:sp>
      <p:sp>
        <p:nvSpPr>
          <p:cNvPr id="3" name="Pladsholder til indhold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smtClean="0">
                <a:solidFill>
                  <a:srgbClr val="007A6C"/>
                </a:solidFill>
              </a:rPr>
              <a:t>/ Landbrugsstyrelsen /Erfaringer fra kontrol 2022 og opmærksomhedspunkter for 2023</a:t>
            </a:r>
            <a:endParaRPr lang="da-DK" dirty="0">
              <a:solidFill>
                <a:srgbClr val="007A6C"/>
              </a:solidFill>
            </a:endParaRPr>
          </a:p>
        </p:txBody>
      </p:sp>
      <p:sp>
        <p:nvSpPr>
          <p:cNvPr id="7" name="Tekstfelt 6"/>
          <p:cNvSpPr txBox="1"/>
          <p:nvPr/>
        </p:nvSpPr>
        <p:spPr>
          <a:xfrm>
            <a:off x="6454452" y="419103"/>
            <a:ext cx="6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da-DK" sz="3200" b="1" dirty="0" smtClean="0"/>
          </a:p>
        </p:txBody>
      </p:sp>
    </p:spTree>
    <p:extLst>
      <p:ext uri="{BB962C8B-B14F-4D97-AF65-F5344CB8AC3E}">
        <p14:creationId xmlns:p14="http://schemas.microsoft.com/office/powerpoint/2010/main" val="318147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tekst 8"/>
          <p:cNvSpPr>
            <a:spLocks noGrp="1"/>
          </p:cNvSpPr>
          <p:nvPr>
            <p:ph type="body" sz="quarter" idx="13"/>
          </p:nvPr>
        </p:nvSpPr>
        <p:spPr>
          <a:xfrm>
            <a:off x="649288" y="287184"/>
            <a:ext cx="3738516" cy="5770562"/>
          </a:xfrm>
        </p:spPr>
        <p:txBody>
          <a:bodyPr/>
          <a:lstStyle/>
          <a:p>
            <a:r>
              <a:rPr lang="da-DK" sz="5400" dirty="0" smtClean="0"/>
              <a:t>Fordeling  alternativer 2022</a:t>
            </a:r>
            <a:endParaRPr lang="da-DK" sz="5400" dirty="0"/>
          </a:p>
          <a:p>
            <a:endParaRPr lang="da-DK" dirty="0"/>
          </a:p>
        </p:txBody>
      </p:sp>
      <p:graphicFrame>
        <p:nvGraphicFramePr>
          <p:cNvPr id="11" name="Pladsholder til indhold 19"/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4089944277"/>
              </p:ext>
            </p:extLst>
          </p:nvPr>
        </p:nvGraphicFramePr>
        <p:xfrm>
          <a:off x="3574132" y="0"/>
          <a:ext cx="8712968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Pladsholder til sidefod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smtClean="0"/>
              <a:t>/ Landbrugsstyrelsen /Erfaringer fra kontrol 2022 og opmærksomhedspunkter for 2023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01369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 rotWithShape="1">
          <a:blip r:embed="rId3"/>
          <a:srcRect l="-4643" t="-4903" r="47350" b="4903"/>
          <a:stretch/>
        </p:blipFill>
        <p:spPr>
          <a:xfrm>
            <a:off x="-458316" y="46194"/>
            <a:ext cx="6459958" cy="6811806"/>
          </a:xfrm>
          <a:prstGeom prst="rect">
            <a:avLst/>
          </a:prstGeom>
        </p:spPr>
      </p:pic>
      <p:sp>
        <p:nvSpPr>
          <p:cNvPr id="2" name="Pladsholder til tekst 1"/>
          <p:cNvSpPr>
            <a:spLocks noGrp="1"/>
          </p:cNvSpPr>
          <p:nvPr>
            <p:ph type="body" sz="quarter" idx="13"/>
          </p:nvPr>
        </p:nvSpPr>
        <p:spPr>
          <a:xfrm>
            <a:off x="6094412" y="320633"/>
            <a:ext cx="6094411" cy="588087"/>
          </a:xfrm>
        </p:spPr>
        <p:txBody>
          <a:bodyPr/>
          <a:lstStyle/>
          <a:p>
            <a:pPr lvl="1"/>
            <a:r>
              <a:rPr lang="da-DK" sz="3200" dirty="0" smtClean="0"/>
              <a:t>Alternativ ”Tidlig såning” 2022  </a:t>
            </a:r>
            <a:endParaRPr lang="da-DK" sz="3200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smtClean="0"/>
              <a:t>/ Landbrugsstyrelsen /Erfaringer fra kontrol 2022 og opmærksomhedspunkter for 2023</a:t>
            </a:r>
            <a:endParaRPr lang="da-DK" dirty="0"/>
          </a:p>
        </p:txBody>
      </p:sp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964689790"/>
              </p:ext>
            </p:extLst>
          </p:nvPr>
        </p:nvGraphicFramePr>
        <p:xfrm>
          <a:off x="4870276" y="900932"/>
          <a:ext cx="8125883" cy="59570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50905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dsholder til indhold 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2490" y="1412776"/>
            <a:ext cx="1090512" cy="1090512"/>
          </a:xfrm>
          <a:prstGeom prst="rect">
            <a:avLst/>
          </a:prstGeom>
        </p:spPr>
      </p:pic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srgbClr val="007A6C"/>
                </a:solidFill>
              </a:rPr>
              <a:t>/ Landbrugsstyrelsen /Erfaringer fra kontrol 2022 og opmærksomhedspunkter for 2023</a:t>
            </a:r>
            <a:endParaRPr lang="da-DK" dirty="0">
              <a:solidFill>
                <a:srgbClr val="007A6C"/>
              </a:solidFill>
            </a:endParaRPr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639" y="2500861"/>
            <a:ext cx="1153363" cy="1153363"/>
          </a:xfrm>
          <a:prstGeom prst="rect">
            <a:avLst/>
          </a:prstGeom>
        </p:spPr>
      </p:pic>
      <p:pic>
        <p:nvPicPr>
          <p:cNvPr id="14" name="Billed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445" y="3654224"/>
            <a:ext cx="1153767" cy="1153767"/>
          </a:xfrm>
          <a:prstGeom prst="rect">
            <a:avLst/>
          </a:prstGeom>
        </p:spPr>
      </p:pic>
      <p:sp>
        <p:nvSpPr>
          <p:cNvPr id="16" name="Tekstfelt 15"/>
          <p:cNvSpPr txBox="1"/>
          <p:nvPr/>
        </p:nvSpPr>
        <p:spPr>
          <a:xfrm>
            <a:off x="1405934" y="1798171"/>
            <a:ext cx="951301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3600" b="1" dirty="0" smtClean="0">
                <a:solidFill>
                  <a:srgbClr val="007A6C"/>
                </a:solidFill>
              </a:rPr>
              <a:t>Baggrundsinformation om kontrollen 2022</a:t>
            </a:r>
            <a:endParaRPr lang="da-DK" sz="3600" b="1" dirty="0">
              <a:solidFill>
                <a:srgbClr val="007A6C"/>
              </a:solidFill>
            </a:endParaRPr>
          </a:p>
        </p:txBody>
      </p:sp>
      <p:sp>
        <p:nvSpPr>
          <p:cNvPr id="18" name="Tekstfelt 17"/>
          <p:cNvSpPr txBox="1"/>
          <p:nvPr/>
        </p:nvSpPr>
        <p:spPr>
          <a:xfrm>
            <a:off x="1471018" y="3996729"/>
            <a:ext cx="828632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3600" b="1" dirty="0" smtClean="0">
                <a:solidFill>
                  <a:srgbClr val="007A6C"/>
                </a:solidFill>
              </a:rPr>
              <a:t>Tip til (målrettede) efterafgrøder 2023</a:t>
            </a:r>
            <a:endParaRPr lang="da-DK" sz="3600" b="1" dirty="0">
              <a:solidFill>
                <a:srgbClr val="007A6C"/>
              </a:solidFill>
            </a:endParaRPr>
          </a:p>
        </p:txBody>
      </p:sp>
      <p:sp>
        <p:nvSpPr>
          <p:cNvPr id="19" name="Tekstfelt 18"/>
          <p:cNvSpPr txBox="1"/>
          <p:nvPr/>
        </p:nvSpPr>
        <p:spPr>
          <a:xfrm>
            <a:off x="1452212" y="2992825"/>
            <a:ext cx="965893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3600" b="1" dirty="0" smtClean="0">
                <a:solidFill>
                  <a:srgbClr val="007A6C"/>
                </a:solidFill>
              </a:rPr>
              <a:t>Hvordan gik det med efterafgrøderne? </a:t>
            </a:r>
            <a:endParaRPr lang="da-DK" sz="3600" b="1" dirty="0">
              <a:solidFill>
                <a:srgbClr val="007A6C"/>
              </a:solidFill>
            </a:endParaRPr>
          </a:p>
        </p:txBody>
      </p:sp>
      <p:pic>
        <p:nvPicPr>
          <p:cNvPr id="15" name="Billed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83"/>
          <a:stretch/>
        </p:blipFill>
        <p:spPr>
          <a:xfrm>
            <a:off x="9947142" y="4778448"/>
            <a:ext cx="1164002" cy="4237989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02924" y="4857334"/>
            <a:ext cx="1213877" cy="4159103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4000" dirty="0" smtClean="0"/>
              <a:t>Du hører om:</a:t>
            </a:r>
            <a:endParaRPr lang="da-DK" sz="4000" dirty="0"/>
          </a:p>
        </p:txBody>
      </p:sp>
    </p:spTree>
    <p:extLst>
      <p:ext uri="{BB962C8B-B14F-4D97-AF65-F5344CB8AC3E}">
        <p14:creationId xmlns:p14="http://schemas.microsoft.com/office/powerpoint/2010/main" val="321410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sz="4400" dirty="0" smtClean="0"/>
              <a:t>Kontrol 2022</a:t>
            </a:r>
            <a:endParaRPr lang="da-DK" sz="44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 smtClean="0"/>
          </a:p>
          <a:p>
            <a:endParaRPr lang="da-DK" sz="3600" dirty="0"/>
          </a:p>
          <a:p>
            <a:endParaRPr lang="da-DK" sz="3600" dirty="0" smtClean="0"/>
          </a:p>
          <a:p>
            <a:r>
              <a:rPr lang="da-DK" sz="3600" dirty="0" smtClean="0"/>
              <a:t>1. Flere kontroller med flere høringer</a:t>
            </a:r>
            <a:endParaRPr lang="da-DK" sz="3600" dirty="0"/>
          </a:p>
          <a:p>
            <a:endParaRPr lang="da-DK" sz="3600" dirty="0" smtClean="0"/>
          </a:p>
          <a:p>
            <a:r>
              <a:rPr lang="da-DK" sz="3600" dirty="0" smtClean="0"/>
              <a:t>2. Flere efterafgrøder etableret</a:t>
            </a:r>
          </a:p>
          <a:p>
            <a:endParaRPr lang="da-DK" sz="3600" dirty="0"/>
          </a:p>
          <a:p>
            <a:r>
              <a:rPr lang="da-DK" sz="3600" dirty="0" smtClean="0"/>
              <a:t>3. Manglende dækningsgrad</a:t>
            </a:r>
          </a:p>
          <a:p>
            <a:endParaRPr lang="da-DK" sz="3600" dirty="0" smtClean="0"/>
          </a:p>
          <a:p>
            <a:endParaRPr lang="da-DK" sz="3600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/ Landbrugsstyrelsen /Erfaringer fra kontrol 2022 og opmærksomhedspunkter for 2023</a:t>
            </a:r>
            <a:endParaRPr lang="da-DK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989073043"/>
              </p:ext>
            </p:extLst>
          </p:nvPr>
        </p:nvGraphicFramePr>
        <p:xfrm>
          <a:off x="3718148" y="980728"/>
          <a:ext cx="4649705" cy="11582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393399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da-DK" sz="44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 smtClean="0"/>
          </a:p>
          <a:p>
            <a:endParaRPr lang="da-DK" sz="3600" dirty="0"/>
          </a:p>
          <a:p>
            <a:r>
              <a:rPr lang="da-DK" sz="3600" dirty="0" smtClean="0"/>
              <a:t>1. </a:t>
            </a:r>
            <a:r>
              <a:rPr lang="da-DK" sz="3600" dirty="0"/>
              <a:t>Vær forberedt på mange kontroller af efterafgrøder i </a:t>
            </a:r>
            <a:r>
              <a:rPr lang="da-DK" sz="3600" dirty="0" smtClean="0"/>
              <a:t>2023</a:t>
            </a:r>
          </a:p>
          <a:p>
            <a:endParaRPr lang="da-DK" sz="3600" dirty="0"/>
          </a:p>
          <a:p>
            <a:r>
              <a:rPr lang="da-DK" sz="3600" dirty="0" smtClean="0"/>
              <a:t>2. Fortsat fokus på god etablering og dækningsgrad</a:t>
            </a:r>
          </a:p>
          <a:p>
            <a:endParaRPr lang="da-DK" sz="3600" dirty="0"/>
          </a:p>
          <a:p>
            <a:r>
              <a:rPr lang="da-DK" sz="3600" dirty="0" smtClean="0"/>
              <a:t>3. Alternativt opdatér målrettede i Fællesskemaet</a:t>
            </a:r>
          </a:p>
          <a:p>
            <a:endParaRPr lang="da-DK" sz="3600" dirty="0" smtClean="0"/>
          </a:p>
          <a:p>
            <a:endParaRPr lang="da-DK" sz="3600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/ Landbrugsstyrelsen /Erfaringer fra kontrol 2022 og opmærksomhedspunkter for 2023</a:t>
            </a:r>
            <a:endParaRPr lang="da-DK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144780932"/>
              </p:ext>
            </p:extLst>
          </p:nvPr>
        </p:nvGraphicFramePr>
        <p:xfrm>
          <a:off x="549796" y="301581"/>
          <a:ext cx="10513168" cy="11582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712938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Pladsholder til indhold 11" descr="&lt;?xml version=&quot;1.0&quot; encoding=&quot;utf-16&quot;?&gt;&#10;&lt;ChartInfo xmlns:xsi=&quot;http://www.w3.org/2001/XMLSchema-instance&quot; xmlns:xsd=&quot;http://www.w3.org/2001/XMLSchema&quot;&gt;&#10;  &lt;SubtitleFontSize&gt;-1&lt;/SubtitleFontSize&gt;&#10;  &lt;FunctionHistory&gt;&#10;    &lt;Item&gt;&#10;      &lt;Key&gt;&#10;        &lt;int&gt;1&lt;/int&gt;&#10;      &lt;/Key&gt;&#10;      &lt;Value&gt;&#10;        &lt;Cmd case=&quot;legend_pos&quot; val=&quot;bottom,chart,left&quot; IsRe=&quot;1&quot; /&gt;&#10;      &lt;/Value&gt;&#10;    &lt;/Item&gt;&#10;  &lt;/FunctionHistory&gt;&#10;  &lt;TypeSet&gt;false&lt;/TypeSet&gt;&#10;  &lt;ChartType&gt;0&lt;/ChartType&gt;&#10;&lt;/ChartInfo&gt;"/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2518539539"/>
              </p:ext>
            </p:extLst>
          </p:nvPr>
        </p:nvGraphicFramePr>
        <p:xfrm>
          <a:off x="817200" y="404664"/>
          <a:ext cx="9705196" cy="6597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Pladsholder til sidefod 3"/>
          <p:cNvSpPr>
            <a:spLocks noGrp="1"/>
          </p:cNvSpPr>
          <p:nvPr>
            <p:ph type="ftr" sz="quarter" idx="10"/>
          </p:nvPr>
        </p:nvSpPr>
        <p:spPr>
          <a:xfrm>
            <a:off x="2670472" y="6398800"/>
            <a:ext cx="4360044" cy="201461"/>
          </a:xfrm>
        </p:spPr>
        <p:txBody>
          <a:bodyPr/>
          <a:lstStyle/>
          <a:p>
            <a:r>
              <a:rPr lang="da-DK" sz="1000" smtClean="0"/>
              <a:t>/ Landbrugsstyrelsen /Erfaringer fra kontrol 2022 og opmærksomhedspunkter for 2023</a:t>
            </a:r>
            <a:endParaRPr lang="da-DK" sz="1100" dirty="0"/>
          </a:p>
        </p:txBody>
      </p:sp>
    </p:spTree>
    <p:extLst>
      <p:ext uri="{BB962C8B-B14F-4D97-AF65-F5344CB8AC3E}">
        <p14:creationId xmlns:p14="http://schemas.microsoft.com/office/powerpoint/2010/main" val="316507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Pladsholder til indhold 11" descr="&lt;?xml version=&quot;1.0&quot; encoding=&quot;utf-16&quot;?&gt;&#10;&lt;ChartInfo xmlns:xsi=&quot;http://www.w3.org/2001/XMLSchema-instance&quot; xmlns:xsd=&quot;http://www.w3.org/2001/XMLSchema&quot;&gt;&#10;  &lt;SubtitleFontSize&gt;-1&lt;/SubtitleFontSize&gt;&#10;  &lt;FunctionHistory&gt;&#10;    &lt;Item&gt;&#10;      &lt;Key&gt;&#10;        &lt;int&gt;1&lt;/int&gt;&#10;      &lt;/Key&gt;&#10;      &lt;Value&gt;&#10;        &lt;Cmd case=&quot;legend_pos&quot; val=&quot;bottom,chart,left&quot; IsRe=&quot;1&quot; /&gt;&#10;      &lt;/Value&gt;&#10;    &lt;/Item&gt;&#10;  &lt;/FunctionHistory&gt;&#10;  &lt;TypeSet&gt;false&lt;/TypeSet&gt;&#10;  &lt;ChartType&gt;0&lt;/ChartType&gt;&#10;&lt;/ChartInfo&gt;"/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4097871377"/>
              </p:ext>
            </p:extLst>
          </p:nvPr>
        </p:nvGraphicFramePr>
        <p:xfrm>
          <a:off x="723026" y="584683"/>
          <a:ext cx="10483953" cy="56886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Pladsholder til sidefod 3"/>
          <p:cNvSpPr>
            <a:spLocks noGrp="1"/>
          </p:cNvSpPr>
          <p:nvPr>
            <p:ph type="ftr" sz="quarter" idx="10"/>
          </p:nvPr>
        </p:nvSpPr>
        <p:spPr>
          <a:xfrm>
            <a:off x="2742480" y="6398800"/>
            <a:ext cx="4504060" cy="201461"/>
          </a:xfrm>
        </p:spPr>
        <p:txBody>
          <a:bodyPr/>
          <a:lstStyle/>
          <a:p>
            <a:r>
              <a:rPr lang="da-DK" sz="1000" smtClean="0"/>
              <a:t>/ Landbrugsstyrelsen /Erfaringer fra kontrol 2022 og opmærksomhedspunkter for 2023</a:t>
            </a:r>
            <a:endParaRPr lang="da-DK" sz="1100" dirty="0"/>
          </a:p>
        </p:txBody>
      </p:sp>
      <p:sp>
        <p:nvSpPr>
          <p:cNvPr id="6" name="Pladsholder til tekst 1"/>
          <p:cNvSpPr>
            <a:spLocks noGrp="1"/>
          </p:cNvSpPr>
          <p:nvPr>
            <p:ph type="body" sz="quarter" idx="13"/>
          </p:nvPr>
        </p:nvSpPr>
        <p:spPr>
          <a:xfrm>
            <a:off x="2170112" y="311152"/>
            <a:ext cx="8208299" cy="597569"/>
          </a:xfrm>
        </p:spPr>
        <p:txBody>
          <a:bodyPr/>
          <a:lstStyle/>
          <a:p>
            <a:pPr algn="ctr"/>
            <a:r>
              <a:rPr lang="da-DK" dirty="0" smtClean="0">
                <a:solidFill>
                  <a:srgbClr val="003127"/>
                </a:solidFill>
              </a:rPr>
              <a:t>Resultat af kontrollen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6177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/>
          <p:cNvSpPr>
            <a:spLocks noGrp="1"/>
          </p:cNvSpPr>
          <p:nvPr>
            <p:ph type="body" sz="quarter" idx="13"/>
          </p:nvPr>
        </p:nvSpPr>
        <p:spPr>
          <a:xfrm>
            <a:off x="651599" y="311151"/>
            <a:ext cx="11203451" cy="1533673"/>
          </a:xfrm>
        </p:spPr>
        <p:txBody>
          <a:bodyPr/>
          <a:lstStyle/>
          <a:p>
            <a:pPr algn="ctr"/>
            <a:r>
              <a:rPr lang="da-DK" sz="4000" dirty="0"/>
              <a:t>R</a:t>
            </a:r>
            <a:r>
              <a:rPr lang="da-DK" sz="4000" dirty="0" smtClean="0"/>
              <a:t>esultat kontrol af efterafgrøder 2022 </a:t>
            </a:r>
            <a:r>
              <a:rPr lang="da-DK" sz="3600" dirty="0"/>
              <a:t/>
            </a:r>
            <a:br>
              <a:rPr lang="da-DK" sz="3600" dirty="0"/>
            </a:br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smtClean="0"/>
              <a:t>/ Landbrugsstyrelsen /Erfaringer fra kontrol 2022 og opmærksomhedspunkter for 2023</a:t>
            </a:r>
            <a:endParaRPr lang="da-DK" dirty="0"/>
          </a:p>
        </p:txBody>
      </p:sp>
      <p:graphicFrame>
        <p:nvGraphicFramePr>
          <p:cNvPr id="5" name="Pladsholder til indhold 19"/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2147421697"/>
              </p:ext>
            </p:extLst>
          </p:nvPr>
        </p:nvGraphicFramePr>
        <p:xfrm>
          <a:off x="2422004" y="1077987"/>
          <a:ext cx="8496944" cy="6408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382429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srgbClr val="007A6C"/>
                </a:solidFill>
              </a:rPr>
              <a:t>/ Landbrugsstyrelsen /Erfaringer fra kontrol 2022 og opmærksomhedspunkter for 2023</a:t>
            </a:r>
            <a:endParaRPr lang="da-DK" dirty="0">
              <a:solidFill>
                <a:srgbClr val="007A6C"/>
              </a:solidFill>
            </a:endParaRPr>
          </a:p>
        </p:txBody>
      </p:sp>
      <p:sp>
        <p:nvSpPr>
          <p:cNvPr id="9" name="Tekstfelt 8"/>
          <p:cNvSpPr txBox="1"/>
          <p:nvPr/>
        </p:nvSpPr>
        <p:spPr>
          <a:xfrm>
            <a:off x="2422004" y="309563"/>
            <a:ext cx="1538883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sz="5400" b="1" dirty="0" smtClean="0"/>
              <a:t>2021</a:t>
            </a:r>
          </a:p>
        </p:txBody>
      </p:sp>
      <p:sp>
        <p:nvSpPr>
          <p:cNvPr id="10" name="Tekstfelt 9"/>
          <p:cNvSpPr txBox="1"/>
          <p:nvPr/>
        </p:nvSpPr>
        <p:spPr>
          <a:xfrm>
            <a:off x="8365726" y="268973"/>
            <a:ext cx="1538883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sz="5400" b="1" dirty="0" smtClean="0"/>
              <a:t>2022</a:t>
            </a:r>
          </a:p>
        </p:txBody>
      </p:sp>
      <p:pic>
        <p:nvPicPr>
          <p:cNvPr id="11" name="Pladsholder til indhold 10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14283" y="1212500"/>
            <a:ext cx="6160979" cy="4736780"/>
          </a:xfrm>
          <a:prstGeom prst="rect">
            <a:avLst/>
          </a:prstGeom>
        </p:spPr>
      </p:pic>
      <p:pic>
        <p:nvPicPr>
          <p:cNvPr id="4" name="Pladsholder til indhold 3"/>
          <p:cNvPicPr>
            <a:picLocks noGrp="1" noChangeAspect="1"/>
          </p:cNvPicPr>
          <p:nvPr>
            <p:ph sz="quarter" idx="14"/>
          </p:nvPr>
        </p:nvPicPr>
        <p:blipFill>
          <a:blip r:embed="rId4"/>
          <a:stretch>
            <a:fillRect/>
          </a:stretch>
        </p:blipFill>
        <p:spPr>
          <a:xfrm>
            <a:off x="6189663" y="1219651"/>
            <a:ext cx="5378048" cy="486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67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dsholder til tekst 10"/>
          <p:cNvSpPr>
            <a:spLocks noGrp="1"/>
          </p:cNvSpPr>
          <p:nvPr>
            <p:ph type="body" sz="quarter" idx="13"/>
          </p:nvPr>
        </p:nvSpPr>
        <p:spPr>
          <a:xfrm>
            <a:off x="333772" y="311151"/>
            <a:ext cx="3459296" cy="5770562"/>
          </a:xfrm>
        </p:spPr>
        <p:txBody>
          <a:bodyPr/>
          <a:lstStyle/>
          <a:p>
            <a:pPr algn="ctr">
              <a:buNone/>
            </a:pPr>
            <a:r>
              <a:rPr lang="da-DK" sz="7200" dirty="0" smtClean="0"/>
              <a:t>2022</a:t>
            </a:r>
            <a:endParaRPr lang="da-DK" sz="7200" dirty="0"/>
          </a:p>
          <a:p>
            <a:pPr algn="ctr"/>
            <a:r>
              <a:rPr lang="da-DK" sz="4000" dirty="0" smtClean="0"/>
              <a:t>Fordeling </a:t>
            </a:r>
            <a:r>
              <a:rPr lang="da-DK" sz="4000" dirty="0" smtClean="0"/>
              <a:t>”</a:t>
            </a:r>
            <a:r>
              <a:rPr lang="da-DK" sz="4000" dirty="0"/>
              <a:t>Ikke godkendte efterafgrøder”</a:t>
            </a:r>
          </a:p>
        </p:txBody>
      </p:sp>
      <p:graphicFrame>
        <p:nvGraphicFramePr>
          <p:cNvPr id="6" name="Pladsholder til indhold 19"/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4101701708"/>
              </p:ext>
            </p:extLst>
          </p:nvPr>
        </p:nvGraphicFramePr>
        <p:xfrm>
          <a:off x="1700964" y="-37707"/>
          <a:ext cx="10198869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Pladsholder til sidefod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smtClean="0"/>
              <a:t>/ Landbrugsstyrelsen /Erfaringer fra kontrol 2022 og opmærksomhedspunkter for 2023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3580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8" name="Pladsholder til indhold 7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-25678" y="1195388"/>
            <a:ext cx="6039142" cy="5203412"/>
          </a:xfrm>
          <a:prstGeom prst="rect">
            <a:avLst/>
          </a:prstGeom>
        </p:spPr>
      </p:pic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srgbClr val="007A6C"/>
                </a:solidFill>
              </a:rPr>
              <a:t>/ Landbrugsstyrelsen /Erfaringer fra kontrol 2022 og opmærksomhedspunkter for 2023</a:t>
            </a:r>
            <a:endParaRPr lang="da-DK" dirty="0">
              <a:solidFill>
                <a:srgbClr val="007A6C"/>
              </a:solidFill>
            </a:endParaRPr>
          </a:p>
        </p:txBody>
      </p:sp>
      <p:sp>
        <p:nvSpPr>
          <p:cNvPr id="9" name="Tekstfelt 8"/>
          <p:cNvSpPr txBox="1"/>
          <p:nvPr/>
        </p:nvSpPr>
        <p:spPr>
          <a:xfrm>
            <a:off x="2312825" y="49706"/>
            <a:ext cx="1538883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sz="5400" b="1" dirty="0" smtClean="0"/>
              <a:t>2021</a:t>
            </a:r>
          </a:p>
        </p:txBody>
      </p:sp>
      <p:sp>
        <p:nvSpPr>
          <p:cNvPr id="10" name="Tekstfelt 9"/>
          <p:cNvSpPr txBox="1"/>
          <p:nvPr/>
        </p:nvSpPr>
        <p:spPr>
          <a:xfrm>
            <a:off x="8326660" y="176640"/>
            <a:ext cx="1538883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sz="5400" b="1" dirty="0" smtClean="0"/>
              <a:t>2022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6948" y="1198322"/>
            <a:ext cx="6290239" cy="530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58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4499" y="608899"/>
            <a:ext cx="12337824" cy="580526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9288" y="140899"/>
            <a:ext cx="10886431" cy="468000"/>
          </a:xfrm>
        </p:spPr>
        <p:txBody>
          <a:bodyPr/>
          <a:lstStyle/>
          <a:p>
            <a:pPr algn="ctr"/>
            <a:r>
              <a:rPr lang="da-DK" sz="3200" dirty="0" smtClean="0"/>
              <a:t>Manglende dækning på kontrol 4. oktober 2022</a:t>
            </a:r>
            <a:endParaRPr lang="da-DK" sz="3200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/ Landbrugsstyrelsen /Erfaringer fra kontrol 2022 og opmærksomhedspunkter for 2023</a:t>
            </a:r>
            <a:endParaRPr lang="da-DK" dirty="0"/>
          </a:p>
        </p:txBody>
      </p:sp>
      <p:sp>
        <p:nvSpPr>
          <p:cNvPr id="8" name="Pladsholder til indhold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9232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aturErhvervstyrelsen PowerPoint Skabelon 16:9">
  <a:themeElements>
    <a:clrScheme name="Landbrugsstyrelsen">
      <a:dk1>
        <a:srgbClr val="000000"/>
      </a:dk1>
      <a:lt1>
        <a:sysClr val="window" lastClr="FFFFFF"/>
      </a:lt1>
      <a:dk2>
        <a:srgbClr val="CCE4E7"/>
      </a:dk2>
      <a:lt2>
        <a:srgbClr val="E5F1F3"/>
      </a:lt2>
      <a:accent1>
        <a:srgbClr val="007885"/>
      </a:accent1>
      <a:accent2>
        <a:srgbClr val="007A6C"/>
      </a:accent2>
      <a:accent3>
        <a:srgbClr val="00587A"/>
      </a:accent3>
      <a:accent4>
        <a:srgbClr val="5C82A5"/>
      </a:accent4>
      <a:accent5>
        <a:srgbClr val="E5C54E"/>
      </a:accent5>
      <a:accent6>
        <a:srgbClr val="A7C671"/>
      </a:accent6>
      <a:hlink>
        <a:srgbClr val="0000FF"/>
      </a:hlink>
      <a:folHlink>
        <a:srgbClr val="800080"/>
      </a:folHlink>
    </a:clrScheme>
    <a:fontScheme name="Miljø og Fødevareministerie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1"/>
          </a:solidFill>
        </a:ln>
      </a:spPr>
      <a:bodyPr lIns="72000" tIns="72000" rIns="72000" bIns="72000"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Landbrugsstyrelsen PowerPoint Skabelon 16_9.potx" id="{6CDDCE40-7E29-4C3D-91D3-828D5B1753E8}" vid="{5972286F-6125-48A1-9990-C8E4FB55BC1D}"/>
    </a:ext>
  </a:extLst>
</a:theme>
</file>

<file path=ppt/theme/theme2.xml><?xml version="1.0" encoding="utf-8"?>
<a:theme xmlns:a="http://schemas.openxmlformats.org/drawingml/2006/main" name="1_NaturErhvervstyrelsen PowerPoint Skabelon 16:9">
  <a:themeElements>
    <a:clrScheme name="Landbrugsstyrelsen">
      <a:dk1>
        <a:srgbClr val="000000"/>
      </a:dk1>
      <a:lt1>
        <a:sysClr val="window" lastClr="FFFFFF"/>
      </a:lt1>
      <a:dk2>
        <a:srgbClr val="CCE4E7"/>
      </a:dk2>
      <a:lt2>
        <a:srgbClr val="E5F1F3"/>
      </a:lt2>
      <a:accent1>
        <a:srgbClr val="007885"/>
      </a:accent1>
      <a:accent2>
        <a:srgbClr val="007A6C"/>
      </a:accent2>
      <a:accent3>
        <a:srgbClr val="00587A"/>
      </a:accent3>
      <a:accent4>
        <a:srgbClr val="5C82A5"/>
      </a:accent4>
      <a:accent5>
        <a:srgbClr val="E5C54E"/>
      </a:accent5>
      <a:accent6>
        <a:srgbClr val="A7C671"/>
      </a:accent6>
      <a:hlink>
        <a:srgbClr val="0000FF"/>
      </a:hlink>
      <a:folHlink>
        <a:srgbClr val="800080"/>
      </a:folHlink>
    </a:clrScheme>
    <a:fontScheme name="Miljø og Fødevareministerie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1"/>
          </a:solidFill>
        </a:ln>
      </a:spPr>
      <a:bodyPr lIns="72000" tIns="72000" rIns="72000" bIns="72000"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Landbrugsstyrelsen PowerPoint Skabelon 16_9.potx" id="{6CDDCE40-7E29-4C3D-91D3-828D5B1753E8}" vid="{5972286F-6125-48A1-9990-C8E4FB55BC1D}"/>
    </a:ext>
  </a:extLst>
</a:theme>
</file>

<file path=ppt/theme/theme3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17283</TotalTime>
  <Words>642</Words>
  <Application>Microsoft Office PowerPoint</Application>
  <PresentationFormat>Brugerdefineret</PresentationFormat>
  <Paragraphs>132</Paragraphs>
  <Slides>21</Slides>
  <Notes>21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2</vt:i4>
      </vt:variant>
      <vt:variant>
        <vt:lpstr>Slidetitler</vt:lpstr>
      </vt:variant>
      <vt:variant>
        <vt:i4>21</vt:i4>
      </vt:variant>
    </vt:vector>
  </HeadingPairs>
  <TitlesOfParts>
    <vt:vector size="26" baseType="lpstr">
      <vt:lpstr>Arial</vt:lpstr>
      <vt:lpstr>Arial Black</vt:lpstr>
      <vt:lpstr>Calibri</vt:lpstr>
      <vt:lpstr>NaturErhvervstyrelsen PowerPoint Skabelon 16:9</vt:lpstr>
      <vt:lpstr>1_NaturErhvervstyrelsen PowerPoint Skabelon 16:9</vt:lpstr>
      <vt:lpstr>PowerPoint-præsentation</vt:lpstr>
      <vt:lpstr>Du hører om: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Manglende dækning på kontrol 4. oktober 2022</vt:lpstr>
      <vt:lpstr>Manglende dækning på kontrol 30. september 2022</vt:lpstr>
      <vt:lpstr>Ikke etableret – find billede!</vt:lpstr>
      <vt:lpstr>Spildkorn / ukrudt</vt:lpstr>
      <vt:lpstr>Sået efter fristen </vt:lpstr>
      <vt:lpstr>  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Kontrol 2022</vt:lpstr>
      <vt:lpstr>PowerPoint-præsentation</vt:lpstr>
    </vt:vector>
  </TitlesOfParts>
  <Company>NaturErhvervstyrelsen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Guide – Siden skal slettes</dc:title>
  <dc:creator>Ditte Dyrby (LFST)</dc:creator>
  <cp:lastModifiedBy>Else Libach Hansen</cp:lastModifiedBy>
  <cp:revision>270</cp:revision>
  <cp:lastPrinted>2021-11-12T09:14:48Z</cp:lastPrinted>
  <dcterms:created xsi:type="dcterms:W3CDTF">2021-10-28T13:19:52Z</dcterms:created>
  <dcterms:modified xsi:type="dcterms:W3CDTF">2023-01-20T10:42:23Z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:">
    <vt:lpwstr>www.skabelondesign.dk</vt:lpwstr>
  </property>
</Properties>
</file>