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1312" autoAdjust="0"/>
  </p:normalViewPr>
  <p:slideViewPr>
    <p:cSldViewPr showGuides="1">
      <p:cViewPr varScale="1">
        <p:scale>
          <a:sx n="48" d="100"/>
          <a:sy n="48" d="100"/>
        </p:scale>
        <p:origin x="2070" y="4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30-01-2023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77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0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56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0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2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18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49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88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5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4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195BB7A-1259-4DD7-B435-9EC04C7A882B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B0C11E-6355-45DF-AA60-B76A1F6602B9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18682-80EB-4189-A900-8D331AAA3BC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59FC0A-D257-4F5D-9F7C-76921988799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1B1FF6-5A0C-457C-BA70-27EB3D4F72AC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147D66-5DC4-4238-A660-DE5039844B2F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00C891-996D-407F-BAA9-6CA12704B03B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6A064D-6B5F-48ED-8DC1-3C729E37ED5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CA9C0A-81F0-4D18-954C-87C09AEC253D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6C0AFB-B0F7-433B-9374-36A83C400DD2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6328A-8AB7-4598-9191-5ACEA1C55D2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AA241A8-C227-4FB3-8192-4208465C60E7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0F97D7-FC65-4263-9F9B-954BE3A886AB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B731C92-6772-426C-8CF2-2700360B945E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581EEEB-BA33-4D75-8D56-709DACD17B4A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4369282-78C2-479E-88BF-A682400029CB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7C3D9D-0CDA-4D77-B2CD-B9E988925D44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6F42BFE-1785-4E84-AA88-F8E077B52BA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4CCCFCC-0BEF-4F60-AFE6-3D7D19427963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536538-E171-4718-A475-3F6692F58FB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FCB2B42-362F-41A3-8469-9B7770FD09C0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06C38F4E-FD42-4F67-843E-43E2CA4D2578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8007289" cy="4886325"/>
          </a:xfrm>
        </p:spPr>
        <p:txBody>
          <a:bodyPr/>
          <a:lstStyle/>
          <a:p>
            <a:endParaRPr lang="da-DK" sz="3600" dirty="0" smtClean="0"/>
          </a:p>
          <a:p>
            <a:r>
              <a:rPr lang="da-DK" sz="3600" dirty="0" smtClean="0"/>
              <a:t>Bioordningen </a:t>
            </a:r>
            <a:r>
              <a:rPr lang="da-DK" sz="3600" dirty="0"/>
              <a:t>økologisk </a:t>
            </a:r>
            <a:r>
              <a:rPr lang="da-DK" sz="3600" dirty="0" smtClean="0"/>
              <a:t>arealstøtte (ØA Bio)</a:t>
            </a:r>
          </a:p>
          <a:p>
            <a:r>
              <a:rPr lang="da-DK" sz="3600" dirty="0" smtClean="0"/>
              <a:t> </a:t>
            </a:r>
          </a:p>
          <a:p>
            <a:pPr algn="ctr"/>
            <a:r>
              <a:rPr lang="da-DK" sz="3600" dirty="0"/>
              <a:t>&amp;</a:t>
            </a:r>
            <a:r>
              <a:rPr lang="da-DK" sz="3600" dirty="0" smtClean="0"/>
              <a:t> </a:t>
            </a:r>
          </a:p>
          <a:p>
            <a:endParaRPr lang="da-DK" sz="3600" dirty="0"/>
          </a:p>
          <a:p>
            <a:r>
              <a:rPr lang="da-DK" sz="3600" dirty="0"/>
              <a:t>T</a:t>
            </a:r>
            <a:r>
              <a:rPr lang="da-DK" sz="3600" dirty="0" smtClean="0"/>
              <a:t>ilsagnsordningen </a:t>
            </a:r>
            <a:r>
              <a:rPr lang="da-DK" sz="3600" dirty="0"/>
              <a:t>Ø</a:t>
            </a:r>
            <a:r>
              <a:rPr lang="da-DK" sz="3600" dirty="0" smtClean="0"/>
              <a:t>kologisk Arealtilskud (ØA LDP)</a:t>
            </a:r>
            <a:endParaRPr lang="da-DK" sz="3600" dirty="0"/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/Landbrugsstyrelsen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AFABA-6F99-47A5-8ACA-0D28132B839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1" name="Pladsholder til 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3029291"/>
            <a:ext cx="3716605" cy="357097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52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CF8794-4A10-4E14-94DE-B6F666182FB0}" type="datetime2">
              <a:rPr lang="da-DK" smtClean="0"/>
              <a:t>30. januar 2023</a:t>
            </a:fld>
            <a:endParaRPr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986934" y="510969"/>
            <a:ext cx="9562421" cy="5237109"/>
          </a:xfrm>
        </p:spPr>
        <p:txBody>
          <a:bodyPr/>
          <a:lstStyle/>
          <a:p>
            <a:endParaRPr lang="da-DK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a-DK" sz="3200" dirty="0" smtClean="0">
                <a:solidFill>
                  <a:schemeClr val="bg1"/>
                </a:solidFill>
                <a:latin typeface="+mj-lt"/>
              </a:rPr>
              <a:t>Du kan ikke søge økologisk arealstøtte på en række arealer:</a:t>
            </a:r>
          </a:p>
          <a:p>
            <a:pPr>
              <a:buNone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</a:t>
            </a:r>
            <a:r>
              <a:rPr lang="da-DK" sz="2000" dirty="0" smtClean="0">
                <a:solidFill>
                  <a:schemeClr val="accent2"/>
                </a:solidFill>
              </a:rPr>
              <a:t>er er omfattet af andre støtteordninger, f.eks.</a:t>
            </a:r>
          </a:p>
          <a:p>
            <a:pPr marL="501750" lvl="1" indent="-285750">
              <a:lnSpc>
                <a:spcPct val="150000"/>
              </a:lnSpc>
            </a:pPr>
            <a:r>
              <a:rPr lang="da-DK" sz="2000" dirty="0" smtClean="0">
                <a:solidFill>
                  <a:schemeClr val="accent2"/>
                </a:solidFill>
              </a:rPr>
              <a:t>Pleje af græs- og naturarealer</a:t>
            </a:r>
          </a:p>
          <a:p>
            <a:pPr marL="501750" lvl="1" indent="-285750">
              <a:lnSpc>
                <a:spcPct val="150000"/>
              </a:lnSpc>
            </a:pPr>
            <a:r>
              <a:rPr lang="da-DK" sz="2000" dirty="0" smtClean="0">
                <a:solidFill>
                  <a:schemeClr val="accent2"/>
                </a:solidFill>
              </a:rPr>
              <a:t>Økologisk Arealtilskud (eksisterende tilsagn eller ophør før tid)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bio-ordningen </a:t>
            </a:r>
            <a:r>
              <a:rPr lang="da-DK" sz="2000" dirty="0">
                <a:solidFill>
                  <a:schemeClr val="accent2"/>
                </a:solidFill>
              </a:rPr>
              <a:t>Ekstensivering med slæt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bio-ordningen </a:t>
            </a:r>
            <a:r>
              <a:rPr lang="da-DK" sz="2000" dirty="0">
                <a:solidFill>
                  <a:schemeClr val="accent2"/>
                </a:solidFill>
              </a:rPr>
              <a:t>Biodiversitet og Bæredygtighed.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§ 3-arealer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</a:t>
            </a:r>
            <a:r>
              <a:rPr lang="da-DK" sz="2000" dirty="0" smtClean="0">
                <a:solidFill>
                  <a:schemeClr val="accent2"/>
                </a:solidFill>
              </a:rPr>
              <a:t>realer omfattet af fredninger/forbud mod brug af pesticider e.l.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3 </a:t>
            </a:r>
            <a:r>
              <a:rPr lang="da-DK" sz="2000" dirty="0" err="1" smtClean="0">
                <a:solidFill>
                  <a:schemeClr val="accent2"/>
                </a:solidFill>
              </a:rPr>
              <a:t>metersbræmmer</a:t>
            </a:r>
            <a:endParaRPr lang="da-DK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da-DK" dirty="0" smtClean="0"/>
          </a:p>
          <a:p>
            <a:pPr marL="501750" lvl="1" indent="-285750">
              <a:buFontTx/>
              <a:buChar char="-"/>
            </a:pPr>
            <a:endParaRPr lang="da-DK" dirty="0" smtClean="0"/>
          </a:p>
          <a:p>
            <a:pPr lvl="1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80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8F18D9-30BB-41F7-A044-C289040DFD72}" type="datetime2">
              <a:rPr lang="da-DK"/>
              <a:pPr/>
              <a:t>30. januar 2023</a:t>
            </a:fld>
            <a:endParaRPr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50011" y="481428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3200" dirty="0" smtClean="0">
                <a:solidFill>
                  <a:schemeClr val="bg1"/>
                </a:solidFill>
                <a:latin typeface="+mj-lt"/>
              </a:rPr>
              <a:t>Kontrol af økologisk arealstøtte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sz="2000" dirty="0">
                <a:solidFill>
                  <a:schemeClr val="accent2"/>
                </a:solidFill>
              </a:rPr>
              <a:t>Administrativ kontrol (100 pct. af ansøgerne) </a:t>
            </a:r>
          </a:p>
          <a:p>
            <a:r>
              <a:rPr lang="da-DK" sz="2000" i="1" dirty="0">
                <a:solidFill>
                  <a:schemeClr val="accent2"/>
                </a:solidFill>
              </a:rPr>
              <a:t>kontrol af indsendte oplysninger i fællesskema 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r>
              <a:rPr lang="da-DK" sz="2000" dirty="0">
                <a:solidFill>
                  <a:srgbClr val="007A6C"/>
                </a:solidFill>
              </a:rPr>
              <a:t>Satellitbaseret kontrol af krav i grundbetaling (100 pct. af ansøgerne) 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r>
              <a:rPr lang="da-DK" sz="2000" dirty="0">
                <a:solidFill>
                  <a:srgbClr val="007A6C"/>
                </a:solidFill>
              </a:rPr>
              <a:t>Kontrolbesøg (5 pct. af </a:t>
            </a:r>
            <a:r>
              <a:rPr lang="da-DK" sz="2000" dirty="0" smtClean="0">
                <a:solidFill>
                  <a:srgbClr val="007A6C"/>
                </a:solidFill>
              </a:rPr>
              <a:t>ansøgere)</a:t>
            </a:r>
            <a:endParaRPr lang="da-DK" sz="2000" dirty="0">
              <a:solidFill>
                <a:srgbClr val="007A6C"/>
              </a:solidFill>
            </a:endParaRPr>
          </a:p>
          <a:p>
            <a:r>
              <a:rPr lang="da-DK" sz="2000" i="1" dirty="0">
                <a:solidFill>
                  <a:srgbClr val="007A6C"/>
                </a:solidFill>
              </a:rPr>
              <a:t>fx pesticider og gødning eller krav til frugt/bær-tillægget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Administrativ kontrol af kvælstoflofter (107 eller 65 </a:t>
            </a:r>
            <a:r>
              <a:rPr lang="da-DK" sz="2000" dirty="0" err="1" smtClean="0">
                <a:solidFill>
                  <a:schemeClr val="accent2"/>
                </a:solidFill>
              </a:rPr>
              <a:t>kgN</a:t>
            </a:r>
            <a:r>
              <a:rPr lang="da-DK" sz="2000" dirty="0" smtClean="0">
                <a:solidFill>
                  <a:schemeClr val="accent2"/>
                </a:solidFill>
              </a:rPr>
              <a:t>/ha)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Brug af resultater fra økologikontrol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11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8" y="1291830"/>
            <a:ext cx="649191" cy="64919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2322876"/>
            <a:ext cx="649191" cy="64919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3" y="3162994"/>
            <a:ext cx="649191" cy="649191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4146123"/>
            <a:ext cx="649191" cy="649191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5100417"/>
            <a:ext cx="649191" cy="6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AA512F-CF3A-413A-B037-AEEE978C816F}" type="datetime2">
              <a:rPr lang="da-DK" smtClean="0"/>
              <a:t>30. januar 2023</a:t>
            </a:fld>
            <a:endParaRPr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413892" y="2348880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 algn="ctr">
              <a:buNone/>
            </a:pPr>
            <a:r>
              <a:rPr lang="da-DK" sz="4000" dirty="0" smtClean="0">
                <a:solidFill>
                  <a:schemeClr val="bg1"/>
                </a:solidFill>
              </a:rPr>
              <a:t>NYT OM TILSAGNSORDNINGEN ØKOLOGISK AREALTILSKUD</a:t>
            </a:r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0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AC638-F707-4295-89F6-0EC7B011F1BC}" type="datetime2">
              <a:rPr lang="da-DK" smtClean="0"/>
              <a:t>30. januar 2023</a:t>
            </a:fld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6000" y="610448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Økologisk </a:t>
            </a:r>
            <a:r>
              <a:rPr lang="da-DK" sz="3200" dirty="0">
                <a:solidFill>
                  <a:schemeClr val="bg1"/>
                </a:solidFill>
              </a:rPr>
              <a:t>A</a:t>
            </a:r>
            <a:r>
              <a:rPr lang="da-DK" sz="3200" dirty="0" smtClean="0">
                <a:solidFill>
                  <a:schemeClr val="bg1"/>
                </a:solidFill>
              </a:rPr>
              <a:t>realtilskud ØA LDP (eksisterende tilsagn)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413892" y="1310718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De eksisterende tilsagn om Økologisk Arealtilskud kører videre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De sidste tilsagn udløber i 2025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>
                <a:solidFill>
                  <a:schemeClr val="accent2"/>
                </a:solidFill>
              </a:rPr>
              <a:t>Husk at søge om udbetaling af tilskud i fællesskema </a:t>
            </a:r>
            <a:r>
              <a:rPr lang="da-DK" sz="2000" dirty="0" smtClean="0">
                <a:solidFill>
                  <a:schemeClr val="accent2"/>
                </a:solidFill>
              </a:rPr>
              <a:t>hvert år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Husk at anmelde producentskifte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Når tilsagn om Økologisk </a:t>
            </a:r>
            <a:r>
              <a:rPr lang="da-DK" sz="2000" dirty="0">
                <a:solidFill>
                  <a:schemeClr val="accent2"/>
                </a:solidFill>
              </a:rPr>
              <a:t>A</a:t>
            </a:r>
            <a:r>
              <a:rPr lang="da-DK" sz="2000" dirty="0" smtClean="0">
                <a:solidFill>
                  <a:schemeClr val="accent2"/>
                </a:solidFill>
              </a:rPr>
              <a:t>realtilskud er udløbet, kan du søge tilskud fra </a:t>
            </a: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bio-ordningen økologisk arealstøtte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81" y="5938766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484784"/>
            <a:ext cx="598930" cy="59893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2" y="2469961"/>
            <a:ext cx="598930" cy="59893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2" y="3427375"/>
            <a:ext cx="598930" cy="59893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9" y="4325770"/>
            <a:ext cx="598930" cy="59893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2" y="5248264"/>
            <a:ext cx="598930" cy="5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4149080"/>
            <a:ext cx="12188825" cy="270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4C12CE-5B6C-4C8C-BD84-CA3613229E7F}" type="datetime2">
              <a:rPr lang="da-DK" smtClean="0"/>
              <a:t>30. januar 2023</a:t>
            </a:fld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6000" y="568535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Økologisk </a:t>
            </a:r>
            <a:r>
              <a:rPr lang="da-DK" sz="3200" dirty="0">
                <a:solidFill>
                  <a:schemeClr val="bg1"/>
                </a:solidFill>
              </a:rPr>
              <a:t>A</a:t>
            </a:r>
            <a:r>
              <a:rPr lang="da-DK" sz="3200" dirty="0" smtClean="0">
                <a:solidFill>
                  <a:schemeClr val="bg1"/>
                </a:solidFill>
              </a:rPr>
              <a:t>realtilskud ØA LDP (eksisterende tilsagn)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60394" y="1247039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Du kan søge basis-tilskud og tillæg til småbiotoper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 </a:t>
            </a:r>
            <a:r>
              <a:rPr lang="da-DK" sz="2000" dirty="0" smtClean="0">
                <a:solidFill>
                  <a:schemeClr val="accent2"/>
                </a:solidFill>
              </a:rPr>
              <a:t>Du kan få basis-tilskud, men ikke tillæg til brakarealer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Mulighed for at kombinere med visse bio-ordninger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7" y="4442504"/>
            <a:ext cx="3075079" cy="23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37C4A2-C821-4F0F-8A7A-415E24E6E0FB}" type="datetime2">
              <a:rPr lang="da-DK" smtClean="0"/>
              <a:t>30. januar 2023</a:t>
            </a:fld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66600" y="481592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De vigtigste pointer 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966600" y="949904"/>
            <a:ext cx="8578811" cy="4886325"/>
          </a:xfrm>
        </p:spPr>
        <p:txBody>
          <a:bodyPr/>
          <a:lstStyle/>
          <a:p>
            <a:pPr>
              <a:buNone/>
            </a:pPr>
            <a:endParaRPr lang="da-DK" dirty="0"/>
          </a:p>
          <a:p>
            <a:pPr>
              <a:lnSpc>
                <a:spcPct val="150000"/>
              </a:lnSpc>
              <a:buNone/>
            </a:pPr>
            <a:r>
              <a:rPr lang="da-DK" sz="1850" dirty="0" smtClean="0">
                <a:solidFill>
                  <a:srgbClr val="FF0000"/>
                </a:solidFill>
              </a:rPr>
              <a:t>! </a:t>
            </a:r>
            <a:r>
              <a:rPr lang="da-DK" sz="2000" dirty="0" smtClean="0">
                <a:solidFill>
                  <a:schemeClr val="accent2"/>
                </a:solidFill>
              </a:rPr>
              <a:t>Økologisk arealstøtte (ØA Bio) er en ny </a:t>
            </a:r>
            <a:r>
              <a:rPr lang="da-DK" sz="2000" dirty="0" err="1" smtClean="0">
                <a:solidFill>
                  <a:schemeClr val="accent2"/>
                </a:solidFill>
              </a:rPr>
              <a:t>et-årig</a:t>
            </a:r>
            <a:r>
              <a:rPr lang="da-DK" sz="2000" dirty="0" smtClean="0">
                <a:solidFill>
                  <a:schemeClr val="accent2"/>
                </a:solidFill>
              </a:rPr>
              <a:t> ordning, hvor du søger tilskud i fællesskemaet</a:t>
            </a:r>
          </a:p>
          <a:p>
            <a:pPr>
              <a:lnSpc>
                <a:spcPct val="150000"/>
              </a:lnSpc>
              <a:buNone/>
            </a:pPr>
            <a:endParaRPr lang="da-DK" sz="2000" dirty="0"/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!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I økologisk arealstøtte (ØA Bio) skal du hverken søge tilsagn eller anmelde producentskifte. </a:t>
            </a:r>
          </a:p>
          <a:p>
            <a:pPr>
              <a:lnSpc>
                <a:spcPct val="150000"/>
              </a:lnSpc>
              <a:buNone/>
            </a:pPr>
            <a:endParaRPr lang="da-DK" sz="2000" dirty="0"/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!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Hvis du søger omlægningstillæg under økologisk arealstøtte (ØA Bio), er der et flerårigt krav om økologisk drift.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!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Husk at du ikke kan gå ud af dit tilsagn om Økologisk Arealtilskud (ØA LDP) før tid for at søge bioordningen økologisk arealstøtte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67" y="5116384"/>
            <a:ext cx="1666900" cy="1666900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7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35CF0F-EB86-4A12-8403-757F9AACCCC0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7200" y="404664"/>
            <a:ext cx="10887075" cy="468312"/>
          </a:xfrm>
        </p:spPr>
        <p:txBody>
          <a:bodyPr/>
          <a:lstStyle/>
          <a:p>
            <a:r>
              <a:rPr lang="da-DK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Hvad er vigtigt at tage med i dag?</a:t>
            </a:r>
            <a:r>
              <a:rPr lang="da-DK" sz="2800" dirty="0" smtClean="0">
                <a:solidFill>
                  <a:schemeClr val="bg1"/>
                </a:solidFill>
              </a:rPr>
              <a:t/>
            </a:r>
            <a:br>
              <a:rPr lang="da-DK" sz="2800" dirty="0" smtClean="0">
                <a:solidFill>
                  <a:schemeClr val="bg1"/>
                </a:solidFill>
              </a:rPr>
            </a:b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/>
              <a:t>/Landbrugsstyrelsen</a:t>
            </a:r>
            <a:endParaRPr lang="en-GB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804430" y="980728"/>
            <a:ext cx="9476036" cy="4886325"/>
          </a:xfrm>
        </p:spPr>
        <p:txBody>
          <a:bodyPr/>
          <a:lstStyle/>
          <a:p>
            <a:r>
              <a:rPr lang="da-DK" sz="2000" dirty="0" smtClean="0">
                <a:solidFill>
                  <a:schemeClr val="accent2"/>
                </a:solidFill>
              </a:rPr>
              <a:t>Bio-ordningen økologisk arealstøtte (ØA Bio):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Økologisk arealstøtte er en ny </a:t>
            </a:r>
            <a:r>
              <a:rPr lang="da-DK" sz="2000" dirty="0" err="1" smtClean="0">
                <a:solidFill>
                  <a:schemeClr val="accent2"/>
                </a:solidFill>
              </a:rPr>
              <a:t>et-årig</a:t>
            </a:r>
            <a:r>
              <a:rPr lang="da-DK" sz="2000" dirty="0" smtClean="0">
                <a:solidFill>
                  <a:schemeClr val="accent2"/>
                </a:solidFill>
              </a:rPr>
              <a:t> bio-ordning med start 2023, der søges i fællesskemaet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Du skal ikke søge tilsagn om økologisk arealstøtte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Du skal ikke anmelde </a:t>
            </a:r>
            <a:r>
              <a:rPr lang="da-DK" sz="2000" dirty="0" smtClean="0">
                <a:solidFill>
                  <a:schemeClr val="accent2"/>
                </a:solidFill>
              </a:rPr>
              <a:t>producentskifte (Husk </a:t>
            </a:r>
            <a:r>
              <a:rPr lang="da-DK" sz="2000" dirty="0">
                <a:solidFill>
                  <a:schemeClr val="accent2"/>
                </a:solidFill>
              </a:rPr>
              <a:t>dog anmeldelse af økologisk </a:t>
            </a:r>
            <a:r>
              <a:rPr lang="da-DK" sz="2000" dirty="0" smtClean="0">
                <a:solidFill>
                  <a:schemeClr val="accent2"/>
                </a:solidFill>
              </a:rPr>
              <a:t>status)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Arealet skal drives økologisk 1. januar – 31. december</a:t>
            </a:r>
          </a:p>
          <a:p>
            <a:endParaRPr lang="da-DK" sz="2000" dirty="0" smtClean="0">
              <a:solidFill>
                <a:schemeClr val="accent2"/>
              </a:solidFill>
            </a:endParaRPr>
          </a:p>
          <a:p>
            <a:r>
              <a:rPr lang="da-DK" sz="2000" dirty="0" smtClean="0">
                <a:solidFill>
                  <a:schemeClr val="accent2"/>
                </a:solidFill>
              </a:rPr>
              <a:t>Tilsagnsordningen </a:t>
            </a:r>
            <a:r>
              <a:rPr lang="da-DK" sz="2000" dirty="0">
                <a:solidFill>
                  <a:schemeClr val="accent2"/>
                </a:solidFill>
              </a:rPr>
              <a:t>Ø</a:t>
            </a:r>
            <a:r>
              <a:rPr lang="da-DK" sz="2000" dirty="0" smtClean="0">
                <a:solidFill>
                  <a:schemeClr val="accent2"/>
                </a:solidFill>
              </a:rPr>
              <a:t>kologisk </a:t>
            </a:r>
            <a:r>
              <a:rPr lang="da-DK" sz="2000" dirty="0">
                <a:solidFill>
                  <a:schemeClr val="accent2"/>
                </a:solidFill>
              </a:rPr>
              <a:t>A</a:t>
            </a:r>
            <a:r>
              <a:rPr lang="da-DK" sz="2000" dirty="0" smtClean="0">
                <a:solidFill>
                  <a:schemeClr val="accent2"/>
                </a:solidFill>
              </a:rPr>
              <a:t>realtilskud (ØA LDP):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Eksisterende flerårige tilsagn om Økologisk </a:t>
            </a:r>
            <a:r>
              <a:rPr lang="da-DK" sz="2000" dirty="0">
                <a:solidFill>
                  <a:schemeClr val="accent2"/>
                </a:solidFill>
              </a:rPr>
              <a:t>A</a:t>
            </a:r>
            <a:r>
              <a:rPr lang="da-DK" sz="2000" dirty="0" smtClean="0">
                <a:solidFill>
                  <a:schemeClr val="accent2"/>
                </a:solidFill>
              </a:rPr>
              <a:t>realtilskud kører videre til udløb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Husk at søge udbetaling af tilskud hvert år i fællesskemaet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852" y="5115976"/>
            <a:ext cx="1751380" cy="1756088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06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FD7B9E-2DBD-4A0C-8966-3C12637D4708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9462" y="727077"/>
            <a:ext cx="10887075" cy="468312"/>
          </a:xfrm>
        </p:spPr>
        <p:txBody>
          <a:bodyPr/>
          <a:lstStyle/>
          <a:p>
            <a:r>
              <a:rPr lang="da-DK" sz="3200" dirty="0">
                <a:solidFill>
                  <a:schemeClr val="bg1"/>
                </a:solidFill>
              </a:rPr>
              <a:t>Bioordningen ø</a:t>
            </a:r>
            <a:r>
              <a:rPr lang="da-DK" sz="3200" dirty="0" smtClean="0">
                <a:solidFill>
                  <a:schemeClr val="bg1"/>
                </a:solidFill>
              </a:rPr>
              <a:t>kologisk </a:t>
            </a:r>
            <a:r>
              <a:rPr lang="da-DK" sz="3200" dirty="0">
                <a:solidFill>
                  <a:schemeClr val="bg1"/>
                </a:solidFill>
              </a:rPr>
              <a:t>a</a:t>
            </a:r>
            <a:r>
              <a:rPr lang="da-DK" sz="3200" dirty="0" smtClean="0">
                <a:solidFill>
                  <a:schemeClr val="bg1"/>
                </a:solidFill>
              </a:rPr>
              <a:t>realstøtte </a:t>
            </a:r>
            <a:r>
              <a:rPr lang="da-DK" sz="3200" dirty="0">
                <a:solidFill>
                  <a:schemeClr val="bg1"/>
                </a:solidFill>
              </a:rPr>
              <a:t>(ØA Bio)</a:t>
            </a: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/>
              <a:t>/Landbrugsstyrelsen</a:t>
            </a:r>
            <a:endParaRPr lang="en-GB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817200" y="1349170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2400" dirty="0" smtClean="0">
                <a:solidFill>
                  <a:schemeClr val="accent2"/>
                </a:solidFill>
              </a:rPr>
              <a:t>Hvem kan søge </a:t>
            </a:r>
            <a:r>
              <a:rPr lang="da-DK" sz="2400" dirty="0">
                <a:solidFill>
                  <a:schemeClr val="accent2"/>
                </a:solidFill>
              </a:rPr>
              <a:t>ø</a:t>
            </a:r>
            <a:r>
              <a:rPr lang="da-DK" sz="2400" dirty="0" smtClean="0">
                <a:solidFill>
                  <a:schemeClr val="accent2"/>
                </a:solidFill>
              </a:rPr>
              <a:t>kologisk arealstøtte (ØA Bio):</a:t>
            </a:r>
          </a:p>
          <a:p>
            <a:pPr>
              <a:buNone/>
            </a:pPr>
            <a:endParaRPr lang="da-DK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Nye økologer, der omlægger deres bedrift til økologisk jordbrug.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Økologer med arealer, hvor tilsagn om Økologisk Arealtilskud er udløbet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Økologer med arealer, der senest 1. januar er omlagt til økologisk jordbrug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4" y="4044597"/>
            <a:ext cx="1937157" cy="1937157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86" y="5013175"/>
            <a:ext cx="763574" cy="76357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078520"/>
            <a:ext cx="1869312" cy="1869312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68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06B09A-EB64-4843-8E59-AD72B9BB0494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6000" y="776236"/>
            <a:ext cx="10887075" cy="468312"/>
          </a:xfrm>
        </p:spPr>
        <p:txBody>
          <a:bodyPr/>
          <a:lstStyle/>
          <a:p>
            <a:r>
              <a:rPr lang="da-DK" sz="3200" dirty="0">
                <a:solidFill>
                  <a:schemeClr val="bg1"/>
                </a:solidFill>
              </a:rPr>
              <a:t>Bioordningen økologisk arealstøtte (ØA Bio)</a:t>
            </a: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/>
              <a:t>/Landbrugsstyrelsen</a:t>
            </a:r>
            <a:endParaRPr lang="en-GB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17116" y="1195389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r>
              <a:rPr lang="da-DK" sz="2000" dirty="0" smtClean="0">
                <a:solidFill>
                  <a:schemeClr val="accent2"/>
                </a:solidFill>
              </a:rPr>
              <a:t>Økologisk </a:t>
            </a:r>
            <a:r>
              <a:rPr lang="da-DK" sz="2000" dirty="0">
                <a:solidFill>
                  <a:schemeClr val="accent2"/>
                </a:solidFill>
              </a:rPr>
              <a:t>a</a:t>
            </a:r>
            <a:r>
              <a:rPr lang="da-DK" sz="2000" dirty="0" smtClean="0">
                <a:solidFill>
                  <a:schemeClr val="accent2"/>
                </a:solidFill>
              </a:rPr>
              <a:t>realstøtte </a:t>
            </a:r>
            <a:r>
              <a:rPr lang="da-DK" sz="2000" dirty="0">
                <a:solidFill>
                  <a:schemeClr val="accent2"/>
                </a:solidFill>
              </a:rPr>
              <a:t>består af en basis-ordning, der kan suppleres </a:t>
            </a:r>
            <a:r>
              <a:rPr lang="da-DK" sz="2000" dirty="0" smtClean="0">
                <a:solidFill>
                  <a:schemeClr val="accent2"/>
                </a:solidFill>
              </a:rPr>
              <a:t>med et eller flere tillæg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Nye satser: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Basistilskud:	 	  	  	  870 </a:t>
            </a:r>
            <a:r>
              <a:rPr lang="da-DK" sz="2000" dirty="0" err="1" smtClean="0">
                <a:solidFill>
                  <a:schemeClr val="accent2"/>
                </a:solidFill>
              </a:rPr>
              <a:t>kr</a:t>
            </a:r>
            <a:r>
              <a:rPr lang="da-DK" sz="2000" dirty="0" smtClean="0">
                <a:solidFill>
                  <a:schemeClr val="accent2"/>
                </a:solidFill>
              </a:rPr>
              <a:t>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Omlægningstillæg				1600 </a:t>
            </a:r>
            <a:r>
              <a:rPr lang="da-DK" sz="2000" dirty="0" err="1" smtClean="0">
                <a:solidFill>
                  <a:schemeClr val="accent2"/>
                </a:solidFill>
              </a:rPr>
              <a:t>kr</a:t>
            </a:r>
            <a:r>
              <a:rPr lang="da-DK" sz="2000" dirty="0" smtClean="0">
                <a:solidFill>
                  <a:schemeClr val="accent2"/>
                </a:solidFill>
              </a:rPr>
              <a:t>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Tillæg for reduceret kvælstoftilførsel  	  650 </a:t>
            </a:r>
            <a:r>
              <a:rPr lang="da-DK" sz="2000" dirty="0" err="1" smtClean="0">
                <a:solidFill>
                  <a:schemeClr val="accent2"/>
                </a:solidFill>
              </a:rPr>
              <a:t>kr</a:t>
            </a:r>
            <a:r>
              <a:rPr lang="da-DK" sz="2000" dirty="0" smtClean="0">
                <a:solidFill>
                  <a:schemeClr val="accent2"/>
                </a:solidFill>
              </a:rPr>
              <a:t>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Frugt/bær-tillæg				4000 </a:t>
            </a:r>
            <a:r>
              <a:rPr lang="da-DK" sz="2000" dirty="0" err="1" smtClean="0">
                <a:solidFill>
                  <a:schemeClr val="accent2"/>
                </a:solidFill>
              </a:rPr>
              <a:t>kr</a:t>
            </a:r>
            <a:r>
              <a:rPr lang="da-DK" sz="2000" dirty="0" smtClean="0">
                <a:solidFill>
                  <a:schemeClr val="accent2"/>
                </a:solidFill>
              </a:rPr>
              <a:t>/ha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Det udbetalte beløb pr. ha kan blive reguleret op eller ned, </a:t>
            </a:r>
          </a:p>
          <a:p>
            <a:pPr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dog i udgangspunktet maksimalt 10 % af den viste sats.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pic>
        <p:nvPicPr>
          <p:cNvPr id="13" name="Pladsholder til billede 8"/>
          <p:cNvPicPr>
            <a:picLocks noChangeAspect="1"/>
          </p:cNvPicPr>
          <p:nvPr/>
        </p:nvPicPr>
        <p:blipFill>
          <a:blip r:embed="rId5"/>
          <a:srcRect l="25293" r="25293"/>
          <a:stretch>
            <a:fillRect/>
          </a:stretch>
        </p:blipFill>
        <p:spPr>
          <a:xfrm>
            <a:off x="8182644" y="2094175"/>
            <a:ext cx="2237667" cy="2633879"/>
          </a:xfrm>
          <a:prstGeom prst="rect">
            <a:avLst/>
          </a:prstGeom>
          <a:noFill/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4A730D-5FD4-47D2-9124-D590DD1A4639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6000" y="816443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Basisstøtte under økologisk arealstøtte 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/>
              <a:t>/Landbrugsstyrelsen</a:t>
            </a:r>
            <a:endParaRPr lang="en-GB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12552" y="1624105"/>
            <a:ext cx="8799353" cy="4886325"/>
          </a:xfrm>
        </p:spPr>
        <p:txBody>
          <a:bodyPr/>
          <a:lstStyle/>
          <a:p>
            <a:r>
              <a:rPr lang="da-DK" sz="2400" dirty="0" smtClean="0">
                <a:solidFill>
                  <a:schemeClr val="accent2"/>
                </a:solidFill>
              </a:rPr>
              <a:t>Regler for basisstøtten: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Bedriften skal være certificeret til økologisk jordbrugsproduktion – eller søgt dertil senest ved ansøgningsfristen.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 </a:t>
            </a:r>
            <a:r>
              <a:rPr lang="da-DK" sz="2000" dirty="0" smtClean="0">
                <a:solidFill>
                  <a:schemeClr val="accent2"/>
                </a:solidFill>
              </a:rPr>
              <a:t>Arealet skal være omlagt til økologisk jordbrugsproduktion eller under omlægning  i hele kalenderåret, dvs. være omlagt/under omlægning allerede 1. januar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Der må kun bruge pesticider og gødning godkendt til økologisk jordbrug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Kvælstofloft på 107 </a:t>
            </a:r>
            <a:r>
              <a:rPr lang="da-DK" sz="2000" dirty="0" err="1" smtClean="0">
                <a:solidFill>
                  <a:schemeClr val="accent2"/>
                </a:solidFill>
              </a:rPr>
              <a:t>kgN</a:t>
            </a:r>
            <a:r>
              <a:rPr lang="da-DK" sz="2000" dirty="0" smtClean="0">
                <a:solidFill>
                  <a:schemeClr val="accent2"/>
                </a:solidFill>
              </a:rPr>
              <a:t>/ha, hvis bedriften er tilmeldt Register for gødningsregnskab – husk at indsende skemaer.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Arealkrav for mark 0,01 ha – og for </a:t>
            </a:r>
            <a:r>
              <a:rPr lang="da-DK" sz="2000" smtClean="0">
                <a:solidFill>
                  <a:schemeClr val="accent2"/>
                </a:solidFill>
              </a:rPr>
              <a:t>samlet ansøgning 0,30 ha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66" y="5947819"/>
            <a:ext cx="763574" cy="76357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74" y="5947819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23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30B1A0-E86C-47B9-87E7-CF9AF82D6A26}" type="datetime2">
              <a:rPr lang="da-DK" smtClean="0"/>
              <a:t>30. januar 2023</a:t>
            </a:fld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4250" y="492921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Regler for omlægningstillæg</a:t>
            </a:r>
            <a:br>
              <a:rPr lang="da-DK" sz="3200" dirty="0" smtClean="0">
                <a:solidFill>
                  <a:schemeClr val="bg1"/>
                </a:solidFill>
              </a:rPr>
            </a:b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457207" y="0"/>
            <a:ext cx="3731618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789200" y="1195389"/>
            <a:ext cx="7351531" cy="4886325"/>
          </a:xfrm>
        </p:spPr>
        <p:txBody>
          <a:bodyPr/>
          <a:lstStyle/>
          <a:p>
            <a:pPr>
              <a:buNone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Både nye og eksisterende bedrifter kan søge omlægningstillæg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/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Arealet skal være under omlægning senest 1. januar i ansøgningsåret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Karensperiode på 5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Du kan få udbetalt omlægningstillæg i højst 2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Krav om flerårig økologisk drift efter udbetaling af omlægningstillæg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- ellers skal omlægningstillægget betales tilbage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Krav om flerårig drift følger med, hvis arealet overdrages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18" y="2230951"/>
            <a:ext cx="3194796" cy="2396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8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8F18D9-30BB-41F7-A044-C289040DFD72}" type="datetime2">
              <a:rPr lang="da-DK" smtClean="0"/>
              <a:t>30. januar 2023</a:t>
            </a:fld>
            <a:endParaRPr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50011" y="481428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3200" dirty="0" smtClean="0">
                <a:solidFill>
                  <a:schemeClr val="bg1"/>
                </a:solidFill>
                <a:latin typeface="+mj-lt"/>
              </a:rPr>
              <a:t>Regler for omlægningstillæg: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/>
                </a:solidFill>
              </a:rPr>
              <a:t>Krav om flerårig økologisk drift i perioden efter udbetaling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00" y="1772816"/>
            <a:ext cx="10223878" cy="37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E86EB3-EA41-4363-9087-817502963406}" type="datetime2">
              <a:rPr lang="da-DK" smtClean="0"/>
              <a:t>30. januar 2023</a:t>
            </a:fld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16000" y="824445"/>
            <a:ext cx="10887075" cy="468312"/>
          </a:xfrm>
        </p:spPr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</a:rPr>
              <a:t>Bio-ordningen </a:t>
            </a:r>
            <a:r>
              <a:rPr lang="da-DK" sz="3200" dirty="0">
                <a:solidFill>
                  <a:schemeClr val="bg1"/>
                </a:solidFill>
              </a:rPr>
              <a:t>økologisk arealstøtte (ØA Bio)</a:t>
            </a: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17116" y="1513316"/>
            <a:ext cx="9562421" cy="4886325"/>
          </a:xfrm>
        </p:spPr>
        <p:txBody>
          <a:bodyPr/>
          <a:lstStyle/>
          <a:p>
            <a:r>
              <a:rPr lang="da-DK" sz="2400" dirty="0" smtClean="0">
                <a:solidFill>
                  <a:schemeClr val="accent2"/>
                </a:solidFill>
              </a:rPr>
              <a:t>Hvilke arealer kan jeg søge økologisk arealstøtte til?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2"/>
                </a:solidFill>
              </a:rPr>
              <a:t>Du kan få udbetalt økologisk arealstøtte til de fleste arealer, hvor du også kan få udbetalt grundbetaling.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Du kan få udbetalt økologisk arealstøtte (både basis og evt. tillæg) til småbiotoper anmeldt under: </a:t>
            </a:r>
          </a:p>
          <a:p>
            <a:pPr marL="501750" lvl="1" indent="-285750">
              <a:lnSpc>
                <a:spcPct val="150000"/>
              </a:lnSpc>
            </a:pPr>
            <a:r>
              <a:rPr lang="da-DK" sz="2000" dirty="0" smtClean="0">
                <a:solidFill>
                  <a:schemeClr val="accent2"/>
                </a:solidFill>
              </a:rPr>
              <a:t>grundbetalingsordningen</a:t>
            </a:r>
          </a:p>
          <a:p>
            <a:pPr marL="501750" lvl="1" indent="-285750">
              <a:lnSpc>
                <a:spcPct val="150000"/>
              </a:lnSpc>
            </a:pPr>
            <a:r>
              <a:rPr lang="da-DK" sz="2000" dirty="0" smtClean="0">
                <a:solidFill>
                  <a:schemeClr val="accent2"/>
                </a:solidFill>
              </a:rPr>
              <a:t>GLM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</a:rPr>
              <a:t>Nyt:</a:t>
            </a:r>
            <a:r>
              <a:rPr lang="da-DK" sz="2000" dirty="0" smtClean="0">
                <a:solidFill>
                  <a:schemeClr val="accent2"/>
                </a:solidFill>
              </a:rPr>
              <a:t> Du kan få udbetalt basisstøtte til marker anmeldt som brak.</a:t>
            </a:r>
            <a:endParaRPr lang="da-DK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49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8F18D9-30BB-41F7-A044-C289040DFD72}" type="datetime2">
              <a:rPr lang="da-DK" smtClean="0"/>
              <a:t>30. januar 2023</a:t>
            </a:fld>
            <a:endParaRPr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3554660" y="6398799"/>
            <a:ext cx="5652000" cy="201461"/>
          </a:xfrm>
        </p:spPr>
        <p:txBody>
          <a:bodyPr/>
          <a:lstStyle/>
          <a:p>
            <a:r>
              <a:rPr lang="en-GB" dirty="0" smtClean="0">
                <a:solidFill>
                  <a:srgbClr val="007A6C"/>
                </a:solidFill>
              </a:rPr>
              <a:t>/Landbrugsstyrelsen</a:t>
            </a:r>
            <a:endParaRPr lang="en-GB" dirty="0">
              <a:solidFill>
                <a:srgbClr val="007A6C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50011" y="481428"/>
            <a:ext cx="9562421" cy="4886325"/>
          </a:xfrm>
        </p:spPr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3200" dirty="0" smtClean="0">
                <a:solidFill>
                  <a:schemeClr val="bg1"/>
                </a:solidFill>
                <a:latin typeface="+mj-lt"/>
              </a:rPr>
              <a:t>Du kan på samme areal kombinere økologisk arealstøtte med ordningerne: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Grundbetaling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Ø-støtte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Bio-ordningen miljø- og klimavenligt græs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Bio-ordningen </a:t>
            </a:r>
            <a:r>
              <a:rPr lang="da-DK" sz="2000" dirty="0">
                <a:solidFill>
                  <a:schemeClr val="accent2"/>
                </a:solidFill>
              </a:rPr>
              <a:t>v</a:t>
            </a:r>
            <a:r>
              <a:rPr lang="da-DK" sz="2000" dirty="0" smtClean="0">
                <a:solidFill>
                  <a:schemeClr val="accent2"/>
                </a:solidFill>
              </a:rPr>
              <a:t>arieret planteproduktion</a:t>
            </a:r>
          </a:p>
          <a:p>
            <a:pPr>
              <a:lnSpc>
                <a:spcPct val="150000"/>
              </a:lnSpc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Stivelseskartofler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7" y="5248264"/>
            <a:ext cx="1666900" cy="16669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31" y="5949834"/>
            <a:ext cx="763574" cy="763574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" y="1849679"/>
            <a:ext cx="649191" cy="64919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" y="2685094"/>
            <a:ext cx="649191" cy="64919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4" y="3603136"/>
            <a:ext cx="649191" cy="649191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4" y="4547472"/>
            <a:ext cx="649191" cy="649191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4" y="5465203"/>
            <a:ext cx="649191" cy="6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833</Words>
  <Application>Microsoft Office PowerPoint</Application>
  <PresentationFormat>Brugerdefineret</PresentationFormat>
  <Paragraphs>236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NaturErhvervstyrelsen PowerPoint Skabelon 16:9</vt:lpstr>
      <vt:lpstr>PowerPoint-præsentation</vt:lpstr>
      <vt:lpstr>Hvad er vigtigt at tage med i dag? </vt:lpstr>
      <vt:lpstr>Bioordningen økologisk arealstøtte (ØA Bio)</vt:lpstr>
      <vt:lpstr>Bioordningen økologisk arealstøtte (ØA Bio)</vt:lpstr>
      <vt:lpstr>Basisstøtte under økologisk arealstøtte </vt:lpstr>
      <vt:lpstr>Regler for omlægningstillæg </vt:lpstr>
      <vt:lpstr>PowerPoint-præsentation</vt:lpstr>
      <vt:lpstr>Bio-ordningen økologisk arealstøtte (ØA Bio)</vt:lpstr>
      <vt:lpstr>PowerPoint-præsentation</vt:lpstr>
      <vt:lpstr>PowerPoint-præsentation</vt:lpstr>
      <vt:lpstr>PowerPoint-præsentation</vt:lpstr>
      <vt:lpstr>PowerPoint-præsentation</vt:lpstr>
      <vt:lpstr>Økologisk Arealtilskud ØA LDP (eksisterende tilsagn)</vt:lpstr>
      <vt:lpstr>Økologisk Arealtilskud ØA LDP (eksisterende tilsagn)</vt:lpstr>
      <vt:lpstr>De vigtigste pointer 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Majgaard Bechmann Pedersen (LBST)</dc:creator>
  <cp:lastModifiedBy>Heidi Majgaard Bechmann Pedersen (LBST)</cp:lastModifiedBy>
  <cp:revision>1</cp:revision>
  <dcterms:created xsi:type="dcterms:W3CDTF">2023-01-30T12:05:06Z</dcterms:created>
  <dcterms:modified xsi:type="dcterms:W3CDTF">2023-01-30T12:06:25Z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