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96" r:id="rId2"/>
    <p:sldId id="402" r:id="rId3"/>
    <p:sldId id="404" r:id="rId4"/>
    <p:sldId id="411" r:id="rId5"/>
    <p:sldId id="405" r:id="rId6"/>
    <p:sldId id="409" r:id="rId7"/>
    <p:sldId id="406" r:id="rId8"/>
    <p:sldId id="413" r:id="rId9"/>
    <p:sldId id="407" r:id="rId10"/>
    <p:sldId id="412" r:id="rId11"/>
    <p:sldId id="414" r:id="rId12"/>
    <p:sldId id="422" r:id="rId13"/>
    <p:sldId id="423" r:id="rId14"/>
    <p:sldId id="419" r:id="rId15"/>
    <p:sldId id="420" r:id="rId16"/>
  </p:sldIdLst>
  <p:sldSz cx="12188825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Byrial Dalsgaard (LFST)" initials="PBD(" lastIdx="7" clrIdx="0">
    <p:extLst>
      <p:ext uri="{19B8F6BF-5375-455C-9EA6-DF929625EA0E}">
        <p15:presenceInfo xmlns:p15="http://schemas.microsoft.com/office/powerpoint/2012/main" userId="S-1-5-21-2100284113-1573851820-878952375-201373" providerId="AD"/>
      </p:ext>
    </p:extLst>
  </p:cmAuthor>
  <p:cmAuthor id="2" name="Mathilde Huusmann Christensen" initials="MHC" lastIdx="6" clrIdx="1">
    <p:extLst>
      <p:ext uri="{19B8F6BF-5375-455C-9EA6-DF929625EA0E}">
        <p15:presenceInfo xmlns:p15="http://schemas.microsoft.com/office/powerpoint/2012/main" userId="S-1-5-21-2100284113-1573851820-878952375-331891" providerId="AD"/>
      </p:ext>
    </p:extLst>
  </p:cmAuthor>
  <p:cmAuthor id="3" name="Jeppe Holm Kristensen (LFST)" initials="JHK(" lastIdx="11" clrIdx="2">
    <p:extLst>
      <p:ext uri="{19B8F6BF-5375-455C-9EA6-DF929625EA0E}">
        <p15:presenceInfo xmlns:p15="http://schemas.microsoft.com/office/powerpoint/2012/main" userId="S-1-5-21-2100284113-1573851820-878952375-201052" providerId="AD"/>
      </p:ext>
    </p:extLst>
  </p:cmAuthor>
  <p:cmAuthor id="4" name="Moritz Frey" initials="MF" lastIdx="3" clrIdx="3">
    <p:extLst>
      <p:ext uri="{19B8F6BF-5375-455C-9EA6-DF929625EA0E}">
        <p15:presenceInfo xmlns:p15="http://schemas.microsoft.com/office/powerpoint/2012/main" userId="S-1-5-21-2100284113-1573851820-878952375-201423" providerId="AD"/>
      </p:ext>
    </p:extLst>
  </p:cmAuthor>
  <p:cmAuthor id="5" name="Heidi Majgaard Bechmann Pedersen (LBST)" initials="HMBP(" lastIdx="35" clrIdx="4">
    <p:extLst>
      <p:ext uri="{19B8F6BF-5375-455C-9EA6-DF929625EA0E}">
        <p15:presenceInfo xmlns:p15="http://schemas.microsoft.com/office/powerpoint/2012/main" userId="S-1-5-21-2100284113-1573851820-878952375-431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1554" autoAdjust="0"/>
  </p:normalViewPr>
  <p:slideViewPr>
    <p:cSldViewPr showGuides="1">
      <p:cViewPr varScale="1">
        <p:scale>
          <a:sx n="60" d="100"/>
          <a:sy n="60" d="100"/>
        </p:scale>
        <p:origin x="1632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30-01-2023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889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dirty="0">
              <a:solidFill>
                <a:srgbClr val="003127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979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dirty="0">
              <a:solidFill>
                <a:schemeClr val="accent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14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14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39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140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48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43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58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27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6495">
              <a:buFont typeface="Wingdings" panose="05000000000000000000" pitchFamily="2" charset="2"/>
              <a:buNone/>
              <a:defRPr/>
            </a:pPr>
            <a:endParaRPr lang="da-DK" sz="14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39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a-DK" sz="1400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45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9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95">
              <a:defRPr/>
            </a:pPr>
            <a:endParaRPr lang="da-DK" sz="14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52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60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365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14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1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11A5D37-5DE7-4138-B951-B3EC094A1EDA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B9B9D7-3FC6-40A6-B9DC-DFB2FB962EA1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A7C303-4958-4C31-9880-BCE0AF41FDC6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6E1C90-78F8-4A4F-8FBD-745ACA2D2E75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26F099-20A9-4430-A657-2779A7592873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F3F918-B95A-4155-A35B-B7345CB58B20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BA930E-170A-40FB-BA22-1E22E873F83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=""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CC0151-38BC-4E48-AC97-6778900F812A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C998E4-04EE-4C23-8AC4-48D7F23B6644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720D87-1BCE-4BDD-8E9C-0848F2A820A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4A3EBA-8ECF-4E2D-9803-6460E0B5C55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5510690-5770-4C55-8C71-1EC70A1B24AE}" type="datetime2">
              <a:rPr lang="da-DK" smtClean="0"/>
              <a:t>30. januar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=""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=""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=""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=""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DFE5E6F-5B92-449D-B343-8A70BBC2CD27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=""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B82AA5-3E57-4AD6-B119-A548200053C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CF33D85-16FC-4EAD-BF87-EBF2639AC396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=""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=""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CDCF881-C963-40EF-861F-DE08458A063C}" type="datetime2">
              <a:rPr lang="da-DK" smtClean="0"/>
              <a:t>30. januar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=""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=""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=""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158664-D608-4165-82A9-BC2F4FD278A6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=""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3DADA6-382B-427B-82DC-283EFE32809B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=""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36640B-73BA-4A0C-92F6-7A7EA4D51C15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=""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60A24D9-1565-4DB4-8DBF-EEA02DE59C64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=""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B43FD49-3B39-4567-BF96-2C349F5ABDD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8ECAA1FE-97B5-4930-AA11-B32B54C3DF1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hyperlink" Target="https://www.youtube.com/watch?v=YMjJV8uoVD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bst.dk/tvaergaaende/eu-reformer/den-nye-landbrugsreform-2023-2027/hvilke-tilskud-kan-du-soege/miljoe-og-klimavenligt-graes-hvad-ved-vi-om-den-nye-bioordning/#c992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6310436" y="4797152"/>
            <a:ext cx="4202916" cy="2133546"/>
            <a:chOff x="7105139" y="4941168"/>
            <a:chExt cx="3919216" cy="1989530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39" y="4941168"/>
              <a:ext cx="1990485" cy="198953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628" y="4941168"/>
              <a:ext cx="1990485" cy="1989530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870" y="4941168"/>
              <a:ext cx="1990485" cy="1989530"/>
            </a:xfrm>
            <a:prstGeom prst="rect">
              <a:avLst/>
            </a:prstGeom>
          </p:spPr>
        </p:pic>
      </p:grp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da-DK" sz="5200" dirty="0" smtClean="0">
                <a:solidFill>
                  <a:schemeClr val="bg1"/>
                </a:solidFill>
              </a:rPr>
              <a:t>Miljø- og klimavenligt græs</a:t>
            </a:r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/ Ministeriet for Fødevarer, Landbrug og Fiskeri - Landbrugsstyrelsen / Titel på præsentation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477788" y="623731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24.-26. </a:t>
            </a:r>
            <a:r>
              <a:rPr lang="da-DK" sz="1400" dirty="0">
                <a:solidFill>
                  <a:schemeClr val="bg1"/>
                </a:solidFill>
              </a:rPr>
              <a:t>januar 2023</a:t>
            </a:r>
          </a:p>
        </p:txBody>
      </p:sp>
    </p:spTree>
    <p:extLst>
      <p:ext uri="{BB962C8B-B14F-4D97-AF65-F5344CB8AC3E}">
        <p14:creationId xmlns:p14="http://schemas.microsoft.com/office/powerpoint/2010/main" val="26405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-24244" y="0"/>
            <a:ext cx="4512951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21804" y="1274733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32019" y="3781345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6457623" y="1904843"/>
            <a:ext cx="50506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Ansøge og udlægge arealet med </a:t>
            </a:r>
            <a:r>
              <a:rPr lang="da-DK" sz="2000" dirty="0">
                <a:solidFill>
                  <a:schemeClr val="accent1"/>
                </a:solidFill>
              </a:rPr>
              <a:t>en af </a:t>
            </a:r>
            <a:r>
              <a:rPr lang="da-DK" sz="2000" dirty="0" smtClean="0">
                <a:solidFill>
                  <a:schemeClr val="accent1"/>
                </a:solidFill>
              </a:rPr>
              <a:t>tilskudsberettigede græs-afgrødekoder</a:t>
            </a:r>
            <a:endParaRPr lang="da-DK" sz="2000" dirty="0">
              <a:solidFill>
                <a:schemeClr val="accent1"/>
              </a:solidFill>
            </a:endParaRPr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1443040"/>
            <a:ext cx="1566457" cy="1566457"/>
          </a:xfrm>
          <a:prstGeom prst="rect">
            <a:avLst/>
          </a:prstGeom>
        </p:spPr>
      </p:pic>
      <p:sp>
        <p:nvSpPr>
          <p:cNvPr id="21" name="Tekstfelt 20"/>
          <p:cNvSpPr txBox="1"/>
          <p:nvPr/>
        </p:nvSpPr>
        <p:spPr>
          <a:xfrm>
            <a:off x="6457623" y="4156519"/>
            <a:ext cx="50506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Ingen jordbearbejdning </a:t>
            </a:r>
            <a:r>
              <a:rPr lang="da-DK" sz="2000" dirty="0">
                <a:solidFill>
                  <a:schemeClr val="accent1"/>
                </a:solidFill>
              </a:rPr>
              <a:t>i </a:t>
            </a:r>
            <a:r>
              <a:rPr lang="da-DK" sz="2000" dirty="0" smtClean="0">
                <a:solidFill>
                  <a:schemeClr val="accent1"/>
                </a:solidFill>
              </a:rPr>
              <a:t>ansøgningsåret </a:t>
            </a:r>
            <a:br>
              <a:rPr lang="da-DK" sz="2000" dirty="0" smtClean="0">
                <a:solidFill>
                  <a:schemeClr val="accent1"/>
                </a:solidFill>
              </a:rPr>
            </a:br>
            <a:r>
              <a:rPr lang="da-DK" sz="2000" dirty="0" smtClean="0">
                <a:solidFill>
                  <a:schemeClr val="accent1"/>
                </a:solidFill>
              </a:rPr>
              <a:t>(1. januar – 31. december)</a:t>
            </a:r>
            <a:endParaRPr lang="da-DK" sz="2000" dirty="0">
              <a:solidFill>
                <a:schemeClr val="accent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-145359" y="3872959"/>
            <a:ext cx="4647637" cy="1897062"/>
          </a:xfrm>
        </p:spPr>
        <p:txBody>
          <a:bodyPr/>
          <a:lstStyle/>
          <a:p>
            <a:pPr algn="ctr"/>
            <a:r>
              <a:rPr lang="da-DK" sz="4000" dirty="0" smtClean="0"/>
              <a:t>Forpligtelser i ansøgningsåret</a:t>
            </a:r>
            <a:endParaRPr lang="da-DK" sz="4000" dirty="0"/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3781345"/>
            <a:ext cx="1566457" cy="156645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4" y="0"/>
            <a:ext cx="4512951" cy="27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-24244" y="0"/>
            <a:ext cx="4512951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21804" y="1274733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32019" y="3781345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6434138" y="751661"/>
            <a:ext cx="47008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Enhver </a:t>
            </a:r>
            <a:r>
              <a:rPr lang="da-DK" sz="2000" dirty="0">
                <a:solidFill>
                  <a:schemeClr val="accent1"/>
                </a:solidFill>
              </a:rPr>
              <a:t>form </a:t>
            </a:r>
            <a:r>
              <a:rPr lang="da-DK" sz="2000" dirty="0" smtClean="0">
                <a:solidFill>
                  <a:schemeClr val="accent1"/>
                </a:solidFill>
              </a:rPr>
              <a:t>for bearbejdning </a:t>
            </a:r>
            <a:r>
              <a:rPr lang="da-DK" sz="2000" dirty="0">
                <a:solidFill>
                  <a:schemeClr val="accent1"/>
                </a:solidFill>
              </a:rPr>
              <a:t>af </a:t>
            </a:r>
            <a:r>
              <a:rPr lang="da-DK" sz="2000" dirty="0" smtClean="0">
                <a:solidFill>
                  <a:schemeClr val="accent1"/>
                </a:solidFill>
              </a:rPr>
              <a:t>jorden </a:t>
            </a:r>
            <a:r>
              <a:rPr lang="da-DK" sz="2000" dirty="0">
                <a:solidFill>
                  <a:schemeClr val="accent1"/>
                </a:solidFill>
              </a:rPr>
              <a:t>som bryder plantedækket, herunder pløjning og </a:t>
            </a:r>
            <a:r>
              <a:rPr lang="da-DK" sz="2000" dirty="0" smtClean="0">
                <a:solidFill>
                  <a:schemeClr val="accent1"/>
                </a:solidFill>
              </a:rPr>
              <a:t>harvning, er ikke tilladt. </a:t>
            </a:r>
            <a:endParaRPr lang="da-DK" sz="2000" dirty="0">
              <a:solidFill>
                <a:schemeClr val="accent1"/>
              </a:solidFill>
            </a:endParaRPr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535324"/>
            <a:ext cx="1566457" cy="1566457"/>
          </a:xfrm>
          <a:prstGeom prst="rect">
            <a:avLst/>
          </a:prstGeom>
        </p:spPr>
      </p:pic>
      <p:sp>
        <p:nvSpPr>
          <p:cNvPr id="21" name="Tekstfelt 20"/>
          <p:cNvSpPr txBox="1"/>
          <p:nvPr/>
        </p:nvSpPr>
        <p:spPr>
          <a:xfrm>
            <a:off x="6434138" y="2312289"/>
            <a:ext cx="507409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Græsmarksharvning er tilladt, fordi det er en overfladisk behandling af plantedækket, der kun fjerner vissent græs og fremmer plantevæksten. </a:t>
            </a:r>
            <a:r>
              <a:rPr lang="da-DK" sz="2000" dirty="0" smtClean="0">
                <a:solidFill>
                  <a:schemeClr val="accent1"/>
                </a:solidFill>
                <a:hlinkClick r:id="rId4"/>
              </a:rPr>
              <a:t>Eksempel </a:t>
            </a:r>
            <a:r>
              <a:rPr lang="da-DK" sz="2000" dirty="0">
                <a:solidFill>
                  <a:schemeClr val="accent1"/>
                </a:solidFill>
                <a:hlinkClick r:id="rId4"/>
              </a:rPr>
              <a:t>på </a:t>
            </a:r>
            <a:r>
              <a:rPr lang="da-DK" sz="2000" dirty="0" smtClean="0">
                <a:solidFill>
                  <a:schemeClr val="accent1"/>
                </a:solidFill>
                <a:hlinkClick r:id="rId4"/>
              </a:rPr>
              <a:t>græsmarksharvning</a:t>
            </a:r>
            <a:endParaRPr lang="da-DK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-158930" y="4131318"/>
            <a:ext cx="4647637" cy="1897062"/>
          </a:xfrm>
        </p:spPr>
        <p:txBody>
          <a:bodyPr/>
          <a:lstStyle/>
          <a:p>
            <a:pPr algn="ctr"/>
            <a:r>
              <a:rPr lang="da-DK" sz="3600" dirty="0" smtClean="0"/>
              <a:t>Jordbearbejdning</a:t>
            </a:r>
            <a:endParaRPr lang="da-DK" sz="3600" dirty="0"/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2147094"/>
            <a:ext cx="1566457" cy="1566457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6438677" y="4243082"/>
            <a:ext cx="52003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Skader fra tørke eller </a:t>
            </a:r>
            <a:r>
              <a:rPr lang="da-DK" sz="2000" dirty="0" err="1" smtClean="0">
                <a:solidFill>
                  <a:schemeClr val="accent1"/>
                </a:solidFill>
              </a:rPr>
              <a:t>udvintring</a:t>
            </a:r>
            <a:r>
              <a:rPr lang="da-DK" sz="2000" dirty="0" smtClean="0">
                <a:solidFill>
                  <a:schemeClr val="accent1"/>
                </a:solidFill>
              </a:rPr>
              <a:t> må udbedres ved at strigle </a:t>
            </a:r>
            <a:r>
              <a:rPr lang="da-DK" sz="2000" dirty="0">
                <a:solidFill>
                  <a:schemeClr val="accent1"/>
                </a:solidFill>
              </a:rPr>
              <a:t>og efterså med græs med brug af skiveskær på berørte dele </a:t>
            </a:r>
            <a:r>
              <a:rPr lang="da-DK" sz="2000" dirty="0" smtClean="0">
                <a:solidFill>
                  <a:schemeClr val="accent1"/>
                </a:solidFill>
              </a:rPr>
              <a:t>af marken. </a:t>
            </a:r>
            <a:endParaRPr lang="da-DK" sz="2000" dirty="0">
              <a:solidFill>
                <a:schemeClr val="accent1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99" y="3854934"/>
            <a:ext cx="1566457" cy="156645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4" y="0"/>
            <a:ext cx="451295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7200" y="527859"/>
            <a:ext cx="10887075" cy="468312"/>
          </a:xfrm>
        </p:spPr>
        <p:txBody>
          <a:bodyPr/>
          <a:lstStyle/>
          <a:p>
            <a:r>
              <a:rPr lang="da-DK" sz="2800" dirty="0"/>
              <a:t>Sådan søger </a:t>
            </a:r>
            <a:r>
              <a:rPr lang="da-DK" sz="2800" dirty="0" smtClean="0"/>
              <a:t>du – fradrag af ikke-tilskudsberettiget areal</a:t>
            </a:r>
            <a:r>
              <a:rPr lang="da-DK" sz="2800" dirty="0"/>
              <a:t> </a:t>
            </a:r>
            <a:r>
              <a:rPr lang="da-DK" sz="2800" dirty="0" smtClean="0"/>
              <a:t>1)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48399" y="996172"/>
            <a:ext cx="8501120" cy="5255800"/>
          </a:xfrm>
        </p:spPr>
        <p:txBody>
          <a:bodyPr/>
          <a:lstStyle/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lvl="2">
              <a:buNone/>
            </a:pPr>
            <a:r>
              <a:rPr lang="da-DK" sz="2000" dirty="0" smtClean="0">
                <a:solidFill>
                  <a:schemeClr val="accent1"/>
                </a:solidFill>
              </a:rPr>
              <a:t>Automatisk fratrukket:</a:t>
            </a: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§ 3-arealer</a:t>
            </a:r>
            <a:r>
              <a:rPr lang="da-DK" sz="2000" b="0" dirty="0">
                <a:solidFill>
                  <a:schemeClr val="accent1"/>
                </a:solidFill>
              </a:rPr>
              <a:t>. 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3-metersbræmmer </a:t>
            </a:r>
            <a:r>
              <a:rPr lang="da-DK" sz="2000" b="0" dirty="0">
                <a:solidFill>
                  <a:schemeClr val="accent1"/>
                </a:solidFill>
              </a:rPr>
              <a:t>(GLM 4). </a:t>
            </a:r>
          </a:p>
          <a:p>
            <a:pPr marL="501750" lvl="1" indent="-285750"/>
            <a:r>
              <a:rPr lang="da-DK" sz="2000" b="0" dirty="0">
                <a:solidFill>
                  <a:schemeClr val="accent1"/>
                </a:solidFill>
              </a:rPr>
              <a:t>Ikke-produktive områder eller landskabstræk under GLM 8. </a:t>
            </a:r>
          </a:p>
          <a:p>
            <a:pPr marL="501750" lvl="1" indent="-285750"/>
            <a:r>
              <a:rPr lang="da-DK" sz="2000" b="0" dirty="0">
                <a:solidFill>
                  <a:schemeClr val="accent1"/>
                </a:solidFill>
              </a:rPr>
              <a:t>Permanente græsarealer i Natura 2000 omfattet af GLM </a:t>
            </a:r>
            <a:r>
              <a:rPr lang="da-DK" sz="2000" b="0" dirty="0" smtClean="0">
                <a:solidFill>
                  <a:schemeClr val="accent1"/>
                </a:solidFill>
              </a:rPr>
              <a:t>9.</a:t>
            </a: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Areal ikke berettiget </a:t>
            </a:r>
            <a:r>
              <a:rPr lang="da-DK" sz="2000" b="0" dirty="0">
                <a:solidFill>
                  <a:schemeClr val="accent1"/>
                </a:solidFill>
              </a:rPr>
              <a:t>til grundbetaling i </a:t>
            </a:r>
            <a:r>
              <a:rPr lang="da-DK" sz="2000" b="0" dirty="0" smtClean="0">
                <a:solidFill>
                  <a:schemeClr val="accent1"/>
                </a:solidFill>
              </a:rPr>
              <a:t>2023</a:t>
            </a: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Arealer uden for korttema Miljø- og klimavenligt græs </a:t>
            </a:r>
          </a:p>
          <a:p>
            <a:pPr lvl="2" indent="0"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</p:txBody>
      </p:sp>
      <p:pic>
        <p:nvPicPr>
          <p:cNvPr id="11" name="Billede 10" descr="Handicapvenlig beskrivelse mangler." title="Billede indsat af brugeren"/>
          <p:cNvPicPr/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80" y="4494415"/>
            <a:ext cx="2647308" cy="236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Handicapvenlig beskrivelse mangler." title="Billede indsat af brugeren"/>
          <p:cNvPicPr/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93" y="4492823"/>
            <a:ext cx="2623157" cy="236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ktangel 13"/>
          <p:cNvSpPr/>
          <p:nvPr/>
        </p:nvSpPr>
        <p:spPr>
          <a:xfrm>
            <a:off x="1413514" y="3935528"/>
            <a:ext cx="3441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chemeClr val="accent2"/>
                </a:solidFill>
              </a:rPr>
              <a:t>Figur 1</a:t>
            </a:r>
            <a:r>
              <a:rPr lang="da-DK" dirty="0" smtClean="0">
                <a:solidFill>
                  <a:schemeClr val="accent2"/>
                </a:solidFill>
              </a:rPr>
              <a:t/>
            </a:r>
            <a:br>
              <a:rPr lang="da-DK" dirty="0" smtClean="0">
                <a:solidFill>
                  <a:schemeClr val="accent2"/>
                </a:solidFill>
              </a:rPr>
            </a:br>
            <a:r>
              <a:rPr lang="da-DK" dirty="0" smtClean="0">
                <a:solidFill>
                  <a:schemeClr val="accent2"/>
                </a:solidFill>
              </a:rPr>
              <a:t>Overlap til korttemaet</a:t>
            </a:r>
          </a:p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582593" y="3625050"/>
            <a:ext cx="31193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chemeClr val="accent2"/>
                </a:solidFill>
              </a:rPr>
              <a:t>Figur 2</a:t>
            </a:r>
            <a:r>
              <a:rPr lang="da-DK" dirty="0" smtClean="0">
                <a:solidFill>
                  <a:schemeClr val="accent2"/>
                </a:solidFill>
              </a:rPr>
              <a:t/>
            </a:r>
            <a:br>
              <a:rPr lang="da-DK" dirty="0" smtClean="0">
                <a:solidFill>
                  <a:schemeClr val="accent2"/>
                </a:solidFill>
              </a:rPr>
            </a:br>
            <a:r>
              <a:rPr lang="da-DK" dirty="0" smtClean="0">
                <a:solidFill>
                  <a:schemeClr val="accent2"/>
                </a:solidFill>
              </a:rPr>
              <a:t>Fradragsarealer, som er</a:t>
            </a:r>
          </a:p>
          <a:p>
            <a:r>
              <a:rPr lang="da-DK" dirty="0" smtClean="0">
                <a:solidFill>
                  <a:schemeClr val="accent2"/>
                </a:solidFill>
              </a:rPr>
              <a:t>automatisk fratrukket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5484239"/>
            <a:ext cx="1449678" cy="1116022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405780" y="6264033"/>
            <a:ext cx="742619" cy="336228"/>
          </a:xfrm>
          <a:prstGeom prst="rect">
            <a:avLst/>
          </a:prstGeom>
          <a:solidFill>
            <a:srgbClr val="CCE4E7"/>
          </a:solidFill>
          <a:ln w="9525">
            <a:solidFill>
              <a:srgbClr val="CCE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srgbClr val="CCE4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7200" y="527859"/>
            <a:ext cx="10887075" cy="468312"/>
          </a:xfrm>
        </p:spPr>
        <p:txBody>
          <a:bodyPr/>
          <a:lstStyle/>
          <a:p>
            <a:r>
              <a:rPr lang="da-DK" sz="2800" dirty="0"/>
              <a:t>Sådan søger </a:t>
            </a:r>
            <a:r>
              <a:rPr lang="da-DK" sz="2800" dirty="0" smtClean="0"/>
              <a:t>du – fradrag af ikke-tilskudsberettiget areal 2)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48399" y="1124744"/>
            <a:ext cx="8501120" cy="5127227"/>
          </a:xfrm>
        </p:spPr>
        <p:txBody>
          <a:bodyPr/>
          <a:lstStyle/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lvl="2">
              <a:buNone/>
            </a:pPr>
            <a:r>
              <a:rPr lang="da-DK" sz="2000" dirty="0" smtClean="0">
                <a:solidFill>
                  <a:schemeClr val="accent1"/>
                </a:solidFill>
              </a:rPr>
              <a:t>Fradrag ansøger skal tegne ud/ markopdele:</a:t>
            </a:r>
          </a:p>
          <a:p>
            <a:pPr lvl="2"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Fredede områder. </a:t>
            </a:r>
          </a:p>
          <a:p>
            <a:pPr marL="501750" lvl="1" indent="-285750"/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Arealer omfattet vådområder- eller lavbundsprojekter</a:t>
            </a:r>
            <a:r>
              <a:rPr lang="da-DK" sz="2000" b="0" dirty="0">
                <a:solidFill>
                  <a:schemeClr val="accent1"/>
                </a:solidFill>
              </a:rPr>
              <a:t>. 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/>
            <a:endParaRPr lang="da-DK" sz="2000" b="0" dirty="0">
              <a:solidFill>
                <a:schemeClr val="accent1"/>
              </a:solidFill>
            </a:endParaRPr>
          </a:p>
          <a:p>
            <a:pPr marL="501750" lvl="1" indent="-285750"/>
            <a:r>
              <a:rPr lang="da-DK" sz="2000" b="0" dirty="0" smtClean="0">
                <a:solidFill>
                  <a:schemeClr val="accent1"/>
                </a:solidFill>
              </a:rPr>
              <a:t>Tilsagn om MVJ, Pleje </a:t>
            </a:r>
            <a:r>
              <a:rPr lang="da-DK" sz="2000" b="0" dirty="0">
                <a:solidFill>
                  <a:schemeClr val="accent1"/>
                </a:solidFill>
              </a:rPr>
              <a:t>af natur- og græsarealer</a:t>
            </a:r>
            <a:r>
              <a:rPr lang="da-DK" sz="2000" b="0" dirty="0" smtClean="0">
                <a:solidFill>
                  <a:schemeClr val="accent1"/>
                </a:solidFill>
              </a:rPr>
              <a:t>, 20-årig Fastholdelse af vådområder/-lavbund, eller om Engangskompensation. </a:t>
            </a:r>
          </a:p>
          <a:p>
            <a:pPr marL="501750" lvl="1" indent="-285750"/>
            <a:endParaRPr lang="da-DK" sz="2000" b="0" dirty="0">
              <a:solidFill>
                <a:schemeClr val="accent1"/>
              </a:solidFill>
            </a:endParaRPr>
          </a:p>
          <a:p>
            <a:pPr marL="501750" lvl="1" indent="-285750"/>
            <a:r>
              <a:rPr lang="da-DK" sz="2000" b="0" dirty="0">
                <a:solidFill>
                  <a:schemeClr val="accent1"/>
                </a:solidFill>
              </a:rPr>
              <a:t>Ordningen sammenhængende arealer i Natura 2000. </a:t>
            </a:r>
          </a:p>
          <a:p>
            <a:pPr marL="501750" lvl="1" indent="-285750"/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/>
            <a:r>
              <a:rPr lang="da-DK" sz="2000" b="0" dirty="0">
                <a:solidFill>
                  <a:schemeClr val="accent1"/>
                </a:solidFill>
              </a:rPr>
              <a:t>Anden lovgivning, </a:t>
            </a:r>
            <a:r>
              <a:rPr lang="da-DK" sz="2000" b="0" dirty="0" smtClean="0">
                <a:solidFill>
                  <a:schemeClr val="accent1"/>
                </a:solidFill>
              </a:rPr>
              <a:t>aftaler mod betaling </a:t>
            </a:r>
            <a:r>
              <a:rPr lang="da-DK" sz="2000" b="0" dirty="0">
                <a:solidFill>
                  <a:schemeClr val="accent1"/>
                </a:solidFill>
              </a:rPr>
              <a:t>eller </a:t>
            </a:r>
            <a:r>
              <a:rPr lang="da-DK" sz="2000" b="0" dirty="0" smtClean="0">
                <a:solidFill>
                  <a:schemeClr val="accent1"/>
                </a:solidFill>
              </a:rPr>
              <a:t>tinglyste servitutter, der medfører </a:t>
            </a:r>
            <a:r>
              <a:rPr lang="da-DK" sz="2000" b="0" dirty="0">
                <a:solidFill>
                  <a:schemeClr val="accent1"/>
                </a:solidFill>
              </a:rPr>
              <a:t>et pløje- eller omlægningsforbud</a:t>
            </a:r>
            <a:r>
              <a:rPr lang="da-DK" sz="2000" b="0" dirty="0" smtClean="0">
                <a:solidFill>
                  <a:schemeClr val="accent1"/>
                </a:solidFill>
              </a:rPr>
              <a:t>. </a:t>
            </a: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Miljø- og klimavenligt græs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5484239"/>
            <a:ext cx="1449678" cy="11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Landbrugsseminar 2023 Miljø- og klimavenligt græs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14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1303338" y="376238"/>
            <a:ext cx="10885487" cy="468312"/>
          </a:xfrm>
        </p:spPr>
        <p:txBody>
          <a:bodyPr/>
          <a:lstStyle/>
          <a:p>
            <a:r>
              <a:rPr lang="da-DK" sz="2800" dirty="0" smtClean="0"/>
              <a:t>Kontrol</a:t>
            </a:r>
            <a:endParaRPr lang="da-DK" sz="2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5050">
            <a:off x="8675043" y="198473"/>
            <a:ext cx="3166995" cy="31654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1" y="1581723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97" y="2847005"/>
            <a:ext cx="932769" cy="932769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1432966" y="3005614"/>
            <a:ext cx="804582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rgbClr val="007A6C"/>
                </a:solidFill>
              </a:rPr>
              <a:t>Satellitbaseret </a:t>
            </a:r>
            <a:r>
              <a:rPr lang="da-DK" sz="2000" b="1" dirty="0">
                <a:solidFill>
                  <a:srgbClr val="007A6C"/>
                </a:solidFill>
              </a:rPr>
              <a:t>kontrol (100 pct. af ansøgerne) </a:t>
            </a:r>
          </a:p>
          <a:p>
            <a:r>
              <a:rPr lang="da-DK" sz="2000" i="1" dirty="0" smtClean="0">
                <a:solidFill>
                  <a:srgbClr val="007A6C"/>
                </a:solidFill>
              </a:rPr>
              <a:t>Obs: </a:t>
            </a:r>
            <a:r>
              <a:rPr lang="da-DK" sz="2000" i="1" dirty="0">
                <a:solidFill>
                  <a:srgbClr val="007A6C"/>
                </a:solidFill>
              </a:rPr>
              <a:t>Kontrollen af græs og jordbearbejdning sker </a:t>
            </a:r>
            <a:r>
              <a:rPr lang="da-DK" sz="2000" i="1" dirty="0" smtClean="0">
                <a:solidFill>
                  <a:srgbClr val="007A6C"/>
                </a:solidFill>
              </a:rPr>
              <a:t>af indtegnet mark </a:t>
            </a:r>
            <a:r>
              <a:rPr lang="da-DK" sz="2000" i="1" dirty="0">
                <a:solidFill>
                  <a:srgbClr val="007A6C"/>
                </a:solidFill>
              </a:rPr>
              <a:t>som </a:t>
            </a:r>
            <a:r>
              <a:rPr lang="da-DK" sz="2000" i="1" dirty="0" smtClean="0">
                <a:solidFill>
                  <a:srgbClr val="007A6C"/>
                </a:solidFill>
              </a:rPr>
              <a:t>helhed.</a:t>
            </a:r>
          </a:p>
          <a:p>
            <a:r>
              <a:rPr lang="da-DK" sz="2000" i="1" dirty="0" smtClean="0">
                <a:solidFill>
                  <a:srgbClr val="007A6C"/>
                </a:solidFill>
              </a:rPr>
              <a:t>Undgå høringsbrev: Opfyld forpligtelserne på arealet i din markindtegning. </a:t>
            </a:r>
            <a:endParaRPr lang="da-DK" sz="2000" i="1" dirty="0">
              <a:solidFill>
                <a:srgbClr val="007A6C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1389557" y="1826794"/>
            <a:ext cx="68024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rgbClr val="007A6C"/>
                </a:solidFill>
              </a:rPr>
              <a:t>Administrativ kontrol (100 pct. af ansøgerne) </a:t>
            </a:r>
          </a:p>
          <a:p>
            <a:r>
              <a:rPr lang="da-DK" sz="2000" i="1" dirty="0">
                <a:solidFill>
                  <a:srgbClr val="007A6C"/>
                </a:solidFill>
              </a:rPr>
              <a:t>kontrol af indsendte oplysninger i fællesskema </a:t>
            </a:r>
          </a:p>
        </p:txBody>
      </p:sp>
    </p:spTree>
    <p:extLst>
      <p:ext uri="{BB962C8B-B14F-4D97-AF65-F5344CB8AC3E}">
        <p14:creationId xmlns:p14="http://schemas.microsoft.com/office/powerpoint/2010/main" val="19799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Opsamling – Bio-ordning Miljø- </a:t>
            </a:r>
            <a:r>
              <a:rPr lang="da-DK" sz="2800" dirty="0"/>
              <a:t>og klimavenligt græs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7" y="1146388"/>
            <a:ext cx="10886433" cy="48859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>
                <a:solidFill>
                  <a:schemeClr val="accent2"/>
                </a:solidFill>
              </a:rPr>
              <a:t>Tilskud fra det tredje kalenderår, </a:t>
            </a:r>
            <a:r>
              <a:rPr lang="da-DK" sz="2400" dirty="0" smtClean="0">
                <a:solidFill>
                  <a:schemeClr val="accent2"/>
                </a:solidFill>
              </a:rPr>
              <a:t>hvor visse flerårige græsmarker </a:t>
            </a:r>
            <a:r>
              <a:rPr lang="da-DK" sz="2400" dirty="0">
                <a:solidFill>
                  <a:schemeClr val="accent2"/>
                </a:solidFill>
              </a:rPr>
              <a:t>ikke </a:t>
            </a:r>
            <a:r>
              <a:rPr lang="da-DK" sz="2400" dirty="0" smtClean="0">
                <a:solidFill>
                  <a:schemeClr val="accent2"/>
                </a:solidFill>
              </a:rPr>
              <a:t>jordbearbejdes.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>
                <a:solidFill>
                  <a:schemeClr val="accent2"/>
                </a:solidFill>
              </a:rPr>
              <a:t>Ordningen kan derfor kun søges inden for korttemaet Miljø- og klimavenligt græs.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Arealer med forbud mod jordbearbejdning, </a:t>
            </a:r>
            <a:r>
              <a:rPr lang="da-DK" sz="2400" dirty="0">
                <a:solidFill>
                  <a:schemeClr val="accent2"/>
                </a:solidFill>
              </a:rPr>
              <a:t>natur og </a:t>
            </a:r>
            <a:r>
              <a:rPr lang="da-DK" sz="2400" dirty="0" smtClean="0">
                <a:solidFill>
                  <a:schemeClr val="accent2"/>
                </a:solidFill>
              </a:rPr>
              <a:t>tilsagn kan ikke få tilskud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Marken skal være med græs i </a:t>
            </a:r>
            <a:r>
              <a:rPr lang="da-DK" sz="2400" dirty="0">
                <a:solidFill>
                  <a:schemeClr val="accent2"/>
                </a:solidFill>
              </a:rPr>
              <a:t>hele kalenderåret.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Marken må ikke jordbearbejdes i </a:t>
            </a:r>
            <a:r>
              <a:rPr lang="da-DK" sz="2400" dirty="0">
                <a:solidFill>
                  <a:schemeClr val="accent2"/>
                </a:solidFill>
              </a:rPr>
              <a:t>hele </a:t>
            </a:r>
            <a:r>
              <a:rPr lang="da-DK" sz="2400" dirty="0" smtClean="0">
                <a:solidFill>
                  <a:schemeClr val="accent2"/>
                </a:solidFill>
              </a:rPr>
              <a:t>kalenderåret. </a:t>
            </a: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Miljø- og klimavenligt græs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15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CCCFCC-0BEF-4F60-AFE6-3D7D19427963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67" y="4796143"/>
            <a:ext cx="1719411" cy="171941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84" y="5416006"/>
            <a:ext cx="1279398" cy="78466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5272426"/>
            <a:ext cx="2351793" cy="9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17200" y="512728"/>
            <a:ext cx="10886431" cy="468000"/>
          </a:xfrm>
        </p:spPr>
        <p:txBody>
          <a:bodyPr/>
          <a:lstStyle/>
          <a:p>
            <a:r>
              <a:rPr lang="da-DK" sz="3200" dirty="0" smtClean="0"/>
              <a:t>Kort om </a:t>
            </a:r>
            <a:r>
              <a:rPr lang="da-DK" sz="3200" dirty="0"/>
              <a:t>Miljø- og klimavenligt græs</a:t>
            </a:r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997" y="4542599"/>
            <a:ext cx="932804" cy="93280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48399" y="6348755"/>
            <a:ext cx="5652000" cy="201461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Landbrugsseminar 2023 Miljø- og klimavenligt græs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2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77" y="2296960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77" y="3347516"/>
            <a:ext cx="932769" cy="932769"/>
          </a:xfrm>
          <a:prstGeom prst="rect">
            <a:avLst/>
          </a:prstGeom>
        </p:spPr>
      </p:pic>
      <p:sp>
        <p:nvSpPr>
          <p:cNvPr id="16" name="Tekstfelt 15"/>
          <p:cNvSpPr txBox="1"/>
          <p:nvPr/>
        </p:nvSpPr>
        <p:spPr>
          <a:xfrm>
            <a:off x="1490819" y="1399431"/>
            <a:ext cx="628429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200" b="1" dirty="0" smtClean="0">
                <a:solidFill>
                  <a:schemeClr val="accent2"/>
                </a:solidFill>
              </a:rPr>
              <a:t>Tilskud fra tredje kalenderår, hvor visse flerårige græsmarker, der </a:t>
            </a:r>
            <a:r>
              <a:rPr lang="da-DK" sz="2200" b="1" dirty="0">
                <a:solidFill>
                  <a:schemeClr val="accent2"/>
                </a:solidFill>
              </a:rPr>
              <a:t>ikke </a:t>
            </a:r>
            <a:r>
              <a:rPr lang="da-DK" sz="2200" b="1" dirty="0" smtClean="0">
                <a:solidFill>
                  <a:schemeClr val="accent2"/>
                </a:solidFill>
              </a:rPr>
              <a:t>jordbearbejdes</a:t>
            </a:r>
            <a:r>
              <a:rPr lang="da-DK" sz="2200" b="1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512373" y="2444690"/>
            <a:ext cx="65152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200" b="1" dirty="0" smtClean="0">
                <a:solidFill>
                  <a:schemeClr val="accent2"/>
                </a:solidFill>
              </a:rPr>
              <a:t>Ordningen kan derfor kun søges til arealer inden for et udpeget korttema. </a:t>
            </a:r>
            <a:endParaRPr lang="da-DK" sz="2200" b="1" dirty="0">
              <a:solidFill>
                <a:schemeClr val="accent2"/>
              </a:solidFill>
            </a:endParaRPr>
          </a:p>
        </p:txBody>
      </p:sp>
      <p:pic>
        <p:nvPicPr>
          <p:cNvPr id="15" name="Pladsholder til indho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1" y="1260683"/>
            <a:ext cx="932804" cy="932804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523378" y="4500706"/>
            <a:ext cx="615521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200" b="1" dirty="0" smtClean="0">
                <a:solidFill>
                  <a:schemeClr val="accent2"/>
                </a:solidFill>
              </a:rPr>
              <a:t>Ordningen kan </a:t>
            </a:r>
            <a:r>
              <a:rPr lang="da-DK" sz="2200" b="1" dirty="0">
                <a:solidFill>
                  <a:schemeClr val="accent2"/>
                </a:solidFill>
              </a:rPr>
              <a:t>kombineres med </a:t>
            </a:r>
            <a:r>
              <a:rPr lang="da-DK" sz="2200" b="1" dirty="0" smtClean="0">
                <a:solidFill>
                  <a:schemeClr val="accent2"/>
                </a:solidFill>
              </a:rPr>
              <a:t>grundbetaling, ø-støtte, økologisk arealstøtte og økologisk </a:t>
            </a:r>
            <a:r>
              <a:rPr lang="da-DK" sz="2200" b="1" dirty="0" err="1" smtClean="0">
                <a:solidFill>
                  <a:schemeClr val="accent2"/>
                </a:solidFill>
              </a:rPr>
              <a:t>arealtilskud</a:t>
            </a:r>
            <a:r>
              <a:rPr lang="da-DK" sz="2200" b="1" dirty="0" smtClean="0">
                <a:solidFill>
                  <a:schemeClr val="accent2"/>
                </a:solidFill>
              </a:rPr>
              <a:t>.</a:t>
            </a:r>
            <a:endParaRPr lang="da-DK" sz="2200" b="1" dirty="0">
              <a:solidFill>
                <a:schemeClr val="accent2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1523378" y="3644623"/>
            <a:ext cx="59009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200" b="1" dirty="0" smtClean="0">
                <a:solidFill>
                  <a:schemeClr val="accent2"/>
                </a:solidFill>
              </a:rPr>
              <a:t>Planlagt tilskud </a:t>
            </a:r>
            <a:r>
              <a:rPr lang="da-DK" sz="2200" b="1" dirty="0">
                <a:solidFill>
                  <a:schemeClr val="accent2"/>
                </a:solidFill>
              </a:rPr>
              <a:t>er 1.500 </a:t>
            </a:r>
            <a:r>
              <a:rPr lang="da-DK" sz="2200" b="1" dirty="0" smtClean="0">
                <a:solidFill>
                  <a:schemeClr val="accent2"/>
                </a:solidFill>
              </a:rPr>
              <a:t>kr</a:t>
            </a:r>
            <a:r>
              <a:rPr lang="da-DK" sz="2200" b="1" dirty="0">
                <a:solidFill>
                  <a:schemeClr val="accent2"/>
                </a:solidFill>
              </a:rPr>
              <a:t>. pr </a:t>
            </a:r>
            <a:r>
              <a:rPr lang="da-DK" sz="2200" b="1" dirty="0" smtClean="0">
                <a:solidFill>
                  <a:schemeClr val="accent2"/>
                </a:solidFill>
              </a:rPr>
              <a:t>ha.</a:t>
            </a:r>
            <a:endParaRPr lang="da-DK" sz="2200" b="1" dirty="0">
              <a:solidFill>
                <a:schemeClr val="accent2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8367382" y="4568779"/>
            <a:ext cx="3240762" cy="144921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/>
            </a:solidFill>
            <a:prstDash val="dash"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da-DK" sz="1600" i="1" dirty="0" smtClean="0">
                <a:solidFill>
                  <a:schemeClr val="accent2"/>
                </a:solidFill>
              </a:rPr>
              <a:t>Ved over- eller underansøgning på bioordningerne kan det udbetalte tilskud </a:t>
            </a:r>
            <a:r>
              <a:rPr lang="da-DK" sz="1600" i="1" dirty="0">
                <a:solidFill>
                  <a:schemeClr val="accent2"/>
                </a:solidFill>
              </a:rPr>
              <a:t>pr. ha </a:t>
            </a:r>
            <a:r>
              <a:rPr lang="da-DK" sz="1600" i="1" dirty="0" smtClean="0">
                <a:solidFill>
                  <a:schemeClr val="accent2"/>
                </a:solidFill>
              </a:rPr>
              <a:t>afvige fra den planlagte sats </a:t>
            </a:r>
          </a:p>
          <a:p>
            <a:r>
              <a:rPr lang="da-DK" sz="1600" i="1" dirty="0" smtClean="0">
                <a:solidFill>
                  <a:schemeClr val="accent2"/>
                </a:solidFill>
              </a:rPr>
              <a:t>(som udgangspunkt +/- </a:t>
            </a:r>
            <a:r>
              <a:rPr lang="da-DK" sz="1600" i="1" dirty="0">
                <a:solidFill>
                  <a:schemeClr val="accent2"/>
                </a:solidFill>
              </a:rPr>
              <a:t>10 pct</a:t>
            </a:r>
            <a:r>
              <a:rPr lang="da-DK" sz="1600" dirty="0" smtClean="0">
                <a:solidFill>
                  <a:schemeClr val="accent2"/>
                </a:solidFill>
              </a:rPr>
              <a:t>.)</a:t>
            </a:r>
            <a:endParaRPr lang="da-DK" sz="1600" dirty="0">
              <a:solidFill>
                <a:schemeClr val="accent2"/>
              </a:solidFill>
            </a:endParaRPr>
          </a:p>
        </p:txBody>
      </p:sp>
      <p:cxnSp>
        <p:nvCxnSpPr>
          <p:cNvPr id="23" name="Lige pilforbindelse 22"/>
          <p:cNvCxnSpPr/>
          <p:nvPr/>
        </p:nvCxnSpPr>
        <p:spPr>
          <a:xfrm>
            <a:off x="7347206" y="3887821"/>
            <a:ext cx="1012832" cy="4791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ladsholder til 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0383" y="363573"/>
            <a:ext cx="3578493" cy="347000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7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69844135-2BBC-BA44-A43D-0A871E4A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1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3387" y="-27384"/>
            <a:ext cx="12185437" cy="21159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BA5C0E23-6C4B-8049-A315-219E7584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0" y="2088608"/>
            <a:ext cx="5975506" cy="4757763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1" name="Tekstfelt 20"/>
          <p:cNvSpPr txBox="1"/>
          <p:nvPr/>
        </p:nvSpPr>
        <p:spPr>
          <a:xfrm>
            <a:off x="1650675" y="3556489"/>
            <a:ext cx="26741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</a:rPr>
              <a:t>Kulstofopbygning 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xmlns="" id="{72FC2B52-2A26-4949-B586-C126124A9414}"/>
              </a:ext>
            </a:extLst>
          </p:cNvPr>
          <p:cNvSpPr txBox="1">
            <a:spLocks/>
          </p:cNvSpPr>
          <p:nvPr/>
        </p:nvSpPr>
        <p:spPr>
          <a:xfrm>
            <a:off x="966600" y="620727"/>
            <a:ext cx="9895985" cy="1656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>
                <a:solidFill>
                  <a:schemeClr val="bg1"/>
                </a:solidFill>
              </a:rPr>
              <a:t>Formålet er at opnå miljø- og klimaeffekt ved at forlænge </a:t>
            </a:r>
            <a:r>
              <a:rPr lang="da-DK" sz="2800" dirty="0" err="1" smtClean="0">
                <a:solidFill>
                  <a:schemeClr val="bg1"/>
                </a:solidFill>
              </a:rPr>
              <a:t>omdriftstiden</a:t>
            </a:r>
            <a:r>
              <a:rPr lang="da-DK" sz="2800" dirty="0" smtClean="0">
                <a:solidFill>
                  <a:schemeClr val="bg1"/>
                </a:solidFill>
              </a:rPr>
              <a:t> ud over to kalenderår.</a:t>
            </a:r>
            <a:endParaRPr lang="da-DK" sz="2800" dirty="0">
              <a:solidFill>
                <a:schemeClr val="bg1"/>
              </a:solidFill>
            </a:endParaRPr>
          </a:p>
          <a:p>
            <a:endParaRPr lang="da-DK" sz="4000" dirty="0">
              <a:solidFill>
                <a:schemeClr val="bg1"/>
              </a:solidFill>
            </a:endParaRP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516" y="3212976"/>
            <a:ext cx="938172" cy="93817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57927" y="980728"/>
            <a:ext cx="439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4000" b="1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0643" y="2362815"/>
            <a:ext cx="938865" cy="938865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7102524" y="3556489"/>
            <a:ext cx="3964278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a-DK" sz="2400" b="1" dirty="0" smtClean="0">
                <a:solidFill>
                  <a:schemeClr val="accent1"/>
                </a:solidFill>
              </a:rPr>
              <a:t>Reducere </a:t>
            </a:r>
            <a:r>
              <a:rPr lang="da-DK" sz="2400" b="1" dirty="0">
                <a:solidFill>
                  <a:schemeClr val="accent1"/>
                </a:solidFill>
              </a:rPr>
              <a:t>udledningen af </a:t>
            </a:r>
            <a:r>
              <a:rPr lang="da-DK" sz="2400" b="1" dirty="0" smtClean="0">
                <a:solidFill>
                  <a:schemeClr val="accent1"/>
                </a:solidFill>
              </a:rPr>
              <a:t>kvælstof</a:t>
            </a:r>
          </a:p>
          <a:p>
            <a:pPr lvl="0"/>
            <a:endParaRPr lang="da-DK" sz="2400" b="1" dirty="0">
              <a:solidFill>
                <a:schemeClr val="accent1"/>
              </a:solidFill>
            </a:endParaRPr>
          </a:p>
          <a:p>
            <a:pPr lvl="0"/>
            <a:r>
              <a:rPr lang="da-DK" sz="2400" b="1" dirty="0" smtClean="0">
                <a:solidFill>
                  <a:schemeClr val="accent1"/>
                </a:solidFill>
              </a:rPr>
              <a:t>Forbedring af jordbundsfauna</a:t>
            </a:r>
          </a:p>
          <a:p>
            <a:pPr lvl="0"/>
            <a:endParaRPr lang="da-DK" sz="2400" b="1" dirty="0">
              <a:solidFill>
                <a:schemeClr val="accent1"/>
              </a:solidFill>
            </a:endParaRPr>
          </a:p>
          <a:p>
            <a:pPr lvl="0"/>
            <a:endParaRPr lang="da-DK" sz="2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7295850" y="2778706"/>
            <a:ext cx="30404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1"/>
                </a:solidFill>
              </a:rPr>
              <a:t>Miljøeffekt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1773932" y="2762061"/>
            <a:ext cx="19323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1"/>
                </a:solidFill>
              </a:rPr>
              <a:t>Klimaeffekt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019" y="4373770"/>
            <a:ext cx="3032766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7200" y="502237"/>
            <a:ext cx="10887075" cy="468312"/>
          </a:xfrm>
        </p:spPr>
        <p:txBody>
          <a:bodyPr/>
          <a:lstStyle/>
          <a:p>
            <a:r>
              <a:rPr lang="da-DK" sz="2800" dirty="0"/>
              <a:t>Adgangskrav </a:t>
            </a:r>
            <a:r>
              <a:rPr lang="da-DK" sz="2800" dirty="0" smtClean="0"/>
              <a:t>– grundlæggende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413892" y="1354613"/>
            <a:ext cx="8501120" cy="4886325"/>
          </a:xfrm>
        </p:spPr>
        <p:txBody>
          <a:bodyPr/>
          <a:lstStyle/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Marken skal godkendes til grundbetaling i ansøgningsåret </a:t>
            </a: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skal råde over marken på ansøgningsfristen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skal søge til mindst 0,01 ha per mark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skal søge til mindst 0,30 ha i alt til ordningen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Miljø- og klimavenligt græs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87" y="5381233"/>
            <a:ext cx="1719411" cy="171941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09" y="1282698"/>
            <a:ext cx="499915" cy="4999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98" y="1797202"/>
            <a:ext cx="499915" cy="49991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4" y="2372695"/>
            <a:ext cx="499915" cy="49991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4" y="2943038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163" y="286526"/>
            <a:ext cx="10944706" cy="838218"/>
          </a:xfrm>
        </p:spPr>
        <p:txBody>
          <a:bodyPr/>
          <a:lstStyle/>
          <a:p>
            <a:r>
              <a:rPr lang="da-DK" sz="2800" dirty="0" smtClean="0"/>
              <a:t>Adgangskrav: græs-afgrødekoder</a:t>
            </a:r>
            <a:r>
              <a:rPr lang="da-DK" sz="2800" dirty="0"/>
              <a:t>, </a:t>
            </a:r>
            <a:r>
              <a:rPr lang="da-DK" sz="2800" dirty="0" smtClean="0"/>
              <a:t>grundbetaling, ingen jordbearbejdning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48398" y="1426621"/>
            <a:ext cx="9250851" cy="4814317"/>
          </a:xfrm>
        </p:spPr>
        <p:txBody>
          <a:bodyPr/>
          <a:lstStyle/>
          <a:p>
            <a:pPr>
              <a:buNone/>
            </a:pPr>
            <a:r>
              <a:rPr lang="da-DK" sz="2000" b="0" dirty="0">
                <a:solidFill>
                  <a:schemeClr val="accent1"/>
                </a:solidFill>
              </a:rPr>
              <a:t>D</a:t>
            </a:r>
            <a:r>
              <a:rPr lang="da-DK" sz="2000" b="0" dirty="0" smtClean="0">
                <a:solidFill>
                  <a:schemeClr val="accent1"/>
                </a:solidFill>
              </a:rPr>
              <a:t>e seneste to kalenderår forud for ansøgningsåret skal græsmarkerne:</a:t>
            </a: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>
                <a:solidFill>
                  <a:schemeClr val="accent1"/>
                </a:solidFill>
              </a:rPr>
              <a:t>være anmeldt og udlagt </a:t>
            </a:r>
            <a:r>
              <a:rPr lang="da-DK" sz="2000" b="0" dirty="0">
                <a:solidFill>
                  <a:schemeClr val="accent1"/>
                </a:solidFill>
              </a:rPr>
              <a:t>med </a:t>
            </a:r>
            <a:r>
              <a:rPr lang="da-DK" sz="2000" b="0" dirty="0" smtClean="0">
                <a:solidFill>
                  <a:schemeClr val="accent1"/>
                </a:solidFill>
              </a:rPr>
              <a:t>tilskudsberettigede græs-afgrødekoder</a:t>
            </a:r>
            <a:endParaRPr lang="da-DK" sz="2000" b="0" strike="sngStrike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>
                <a:solidFill>
                  <a:schemeClr val="accent1"/>
                </a:solidFill>
              </a:rPr>
              <a:t>ikke være udsat </a:t>
            </a:r>
            <a:r>
              <a:rPr lang="da-DK" sz="2000" b="0" dirty="0">
                <a:solidFill>
                  <a:schemeClr val="accent1"/>
                </a:solidFill>
              </a:rPr>
              <a:t>for jordbearbejdning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>
                <a:solidFill>
                  <a:schemeClr val="accent1"/>
                </a:solidFill>
              </a:rPr>
              <a:t>have modtaget </a:t>
            </a:r>
            <a:r>
              <a:rPr lang="da-DK" sz="2000" b="0" dirty="0">
                <a:solidFill>
                  <a:schemeClr val="accent1"/>
                </a:solidFill>
              </a:rPr>
              <a:t>grundbetaling</a:t>
            </a: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Arealer, der opfylder disse adgangskrav, indgår i korttemaet. Dem kan du søge tilskud til.</a:t>
            </a: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/>
            </a:r>
            <a:br>
              <a:rPr lang="da-DK" sz="2000" b="0" dirty="0" smtClean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>De </a:t>
            </a:r>
            <a:r>
              <a:rPr lang="da-DK" sz="2000" b="0" dirty="0">
                <a:solidFill>
                  <a:schemeClr val="accent1"/>
                </a:solidFill>
              </a:rPr>
              <a:t>tilskudsberettigede </a:t>
            </a:r>
            <a:r>
              <a:rPr lang="da-DK" sz="2000" b="0" dirty="0" smtClean="0">
                <a:solidFill>
                  <a:schemeClr val="accent1"/>
                </a:solidFill>
              </a:rPr>
              <a:t>græs-afgrødekoder kan du se i bekendtgørelse om miljø- </a:t>
            </a:r>
            <a:r>
              <a:rPr lang="da-DK" sz="2000" b="0" dirty="0">
                <a:solidFill>
                  <a:schemeClr val="accent1"/>
                </a:solidFill>
              </a:rPr>
              <a:t>og klimavenligt </a:t>
            </a:r>
            <a:r>
              <a:rPr lang="da-DK" sz="2000" b="0" dirty="0" smtClean="0">
                <a:solidFill>
                  <a:schemeClr val="accent1"/>
                </a:solidFill>
              </a:rPr>
              <a:t>græs. Du kan også finde dem på vores </a:t>
            </a:r>
            <a:r>
              <a:rPr lang="da-DK" sz="2000" b="0" dirty="0" smtClean="0">
                <a:solidFill>
                  <a:schemeClr val="accent1"/>
                </a:solidFill>
                <a:hlinkClick r:id="rId3"/>
              </a:rPr>
              <a:t>hjemmeside.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– Miljø- og klimavenligt græs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87" y="5381233"/>
            <a:ext cx="1719411" cy="171941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55" y="1294217"/>
            <a:ext cx="499915" cy="4999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55" y="4455449"/>
            <a:ext cx="499915" cy="4999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83" y="3653657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062381" y="589837"/>
            <a:ext cx="10887075" cy="468312"/>
          </a:xfrm>
        </p:spPr>
        <p:txBody>
          <a:bodyPr/>
          <a:lstStyle/>
          <a:p>
            <a:r>
              <a:rPr lang="da-DK" sz="2800" dirty="0" smtClean="0"/>
              <a:t>Græsafgrødekoder de to foregående år: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2062381" y="1058153"/>
            <a:ext cx="9476036" cy="4956970"/>
          </a:xfrm>
        </p:spPr>
        <p:txBody>
          <a:bodyPr/>
          <a:lstStyle/>
          <a:p>
            <a:pPr>
              <a:buNone/>
            </a:pPr>
            <a:endParaRPr lang="da-DK" dirty="0"/>
          </a:p>
          <a:p>
            <a:pPr>
              <a:buNone/>
            </a:pPr>
            <a:endParaRPr lang="da-DK" b="0" dirty="0" smtClean="0"/>
          </a:p>
          <a:p>
            <a:pPr>
              <a:buNone/>
            </a:pPr>
            <a:endParaRPr lang="da-DK" b="0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12144"/>
              </p:ext>
            </p:extLst>
          </p:nvPr>
        </p:nvGraphicFramePr>
        <p:xfrm>
          <a:off x="549796" y="1094533"/>
          <a:ext cx="5400600" cy="5304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994"/>
                <a:gridCol w="4898606"/>
              </a:tblGrid>
              <a:tr h="2887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Græs i </a:t>
                      </a:r>
                      <a:r>
                        <a:rPr lang="da-DK" sz="1400" dirty="0" err="1" smtClean="0">
                          <a:effectLst/>
                        </a:rPr>
                        <a:t>omdrift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170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til fabrik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172   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Lucernegræs, over 25 % græs til slæt inkl. eget foder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174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Kløvergræs til fabrik  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6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260  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med kløver/lucerne, under 50 % bælgplanter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Kløvergræs, over 50 % kløver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6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Lucernegræs, over 50 % lucerne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263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uden kløvergræs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4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264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og kløvergræs uden norm, under 50 % kløver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5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under 50 % kløver/lucerne, ekstremt lavt udbytte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15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267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under 50 % kløver/lucerne, meget lavt udbytte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268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under 50 % kløver/lucerne, lavt udbytte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0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til udegrise, 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5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284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med vikke og andre bælgplanter, under 50 % bælgplanter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58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285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og kløvergræs uden norm, over 50 % kløver (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)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10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306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Græs i </a:t>
                      </a:r>
                      <a:r>
                        <a:rPr lang="da-DK" sz="1400" dirty="0" err="1">
                          <a:effectLst/>
                        </a:rPr>
                        <a:t>omdrift</a:t>
                      </a:r>
                      <a:r>
                        <a:rPr lang="da-DK" sz="1400" dirty="0">
                          <a:effectLst/>
                        </a:rPr>
                        <a:t>, uden udbetaling af økologi-tilskud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11348"/>
              </p:ext>
            </p:extLst>
          </p:nvPr>
        </p:nvGraphicFramePr>
        <p:xfrm>
          <a:off x="6382444" y="1101427"/>
          <a:ext cx="5256584" cy="526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302"/>
                <a:gridCol w="4737282"/>
              </a:tblGrid>
              <a:tr h="2655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Permanent græs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250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Permanent græs, meget lavt udbytte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251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græs, lavt udbytte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252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græs, normalt udbytte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255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Permanent græs, under 50 % kløver/lucerne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4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256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kløvergræs, over 50 % kløver/lucerne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257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græs, uden kløver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259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græs, fabrik, over 6 tons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272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 til fabrik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274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lucernegræs over 25 % græs, til fabrik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Permanent græs og kløvergræs uden norm, under 50 % kløver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278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lucerne og lucernegræs over 50 % lucerne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279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Permanent kløvergræs til fabrik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286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 og kløvergræs uden norm, over 50 % kløver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287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Græs til udegrise, permanent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305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Permanent græs uden udbetaling af økologi-tilskud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8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488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Hønsegård, permanent </a:t>
                      </a:r>
                      <a:r>
                        <a:rPr lang="da-DK" sz="1400" dirty="0" smtClean="0">
                          <a:effectLst/>
                        </a:rPr>
                        <a:t>græs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28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0917" y="526020"/>
            <a:ext cx="10887075" cy="468312"/>
          </a:xfrm>
        </p:spPr>
        <p:txBody>
          <a:bodyPr/>
          <a:lstStyle/>
          <a:p>
            <a:r>
              <a:rPr lang="da-DK" sz="2800" dirty="0" smtClean="0"/>
              <a:t>Adgangskrav: forårsetablering af græs to år før ansøgningsåret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115999" y="1346400"/>
            <a:ext cx="9332287" cy="4539208"/>
          </a:xfrm>
        </p:spPr>
        <p:txBody>
          <a:bodyPr/>
          <a:lstStyle/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>
                <a:solidFill>
                  <a:schemeClr val="accent1"/>
                </a:solidFill>
              </a:rPr>
              <a:t>Jordbearbejdning tillades inden 1. maj to år før ansøgningsåret.</a:t>
            </a:r>
            <a:br>
              <a:rPr lang="da-DK" sz="2000" b="0" dirty="0" smtClean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/>
            </a:r>
            <a:br>
              <a:rPr lang="da-DK" sz="2000" b="0" dirty="0" smtClean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>Det betyder: Hvis du etablerede </a:t>
            </a:r>
            <a:r>
              <a:rPr lang="da-DK" sz="2000" b="0" dirty="0">
                <a:solidFill>
                  <a:schemeClr val="accent1"/>
                </a:solidFill>
              </a:rPr>
              <a:t>eller reetablerede græs </a:t>
            </a:r>
            <a:r>
              <a:rPr lang="da-DK" sz="2000" b="0" dirty="0" smtClean="0">
                <a:solidFill>
                  <a:schemeClr val="accent1"/>
                </a:solidFill>
              </a:rPr>
              <a:t>inden </a:t>
            </a:r>
            <a:r>
              <a:rPr lang="da-DK" sz="2000" b="0" dirty="0">
                <a:solidFill>
                  <a:schemeClr val="accent1"/>
                </a:solidFill>
              </a:rPr>
              <a:t>1. maj 2021, </a:t>
            </a:r>
            <a:r>
              <a:rPr lang="da-DK" sz="2000" b="0" dirty="0" smtClean="0">
                <a:solidFill>
                  <a:schemeClr val="accent1"/>
                </a:solidFill>
              </a:rPr>
              <a:t>kan du altså søge tilskud </a:t>
            </a:r>
            <a:r>
              <a:rPr lang="da-DK" sz="2000" b="0" dirty="0">
                <a:solidFill>
                  <a:schemeClr val="accent1"/>
                </a:solidFill>
              </a:rPr>
              <a:t>i </a:t>
            </a:r>
            <a:r>
              <a:rPr lang="da-DK" sz="2000" b="0" dirty="0" smtClean="0">
                <a:solidFill>
                  <a:schemeClr val="accent1"/>
                </a:solidFill>
              </a:rPr>
              <a:t>2023. </a:t>
            </a: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>
                <a:solidFill>
                  <a:schemeClr val="accent1"/>
                </a:solidFill>
              </a:rPr>
              <a:t>Fra 2022 godkender vi græs, der er etableret foregående </a:t>
            </a:r>
            <a:r>
              <a:rPr lang="da-DK" sz="2000" b="0" dirty="0">
                <a:solidFill>
                  <a:schemeClr val="accent1"/>
                </a:solidFill>
              </a:rPr>
              <a:t>efterår med </a:t>
            </a:r>
            <a:r>
              <a:rPr lang="da-DK" sz="2000" b="0" dirty="0" smtClean="0">
                <a:solidFill>
                  <a:schemeClr val="accent1"/>
                </a:solidFill>
              </a:rPr>
              <a:t>grønkorn </a:t>
            </a:r>
            <a:r>
              <a:rPr lang="da-DK" sz="2000" b="0" dirty="0">
                <a:solidFill>
                  <a:schemeClr val="accent1"/>
                </a:solidFill>
              </a:rPr>
              <a:t>som </a:t>
            </a:r>
            <a:r>
              <a:rPr lang="da-DK" sz="2000" b="0" dirty="0" smtClean="0">
                <a:solidFill>
                  <a:schemeClr val="accent1"/>
                </a:solidFill>
              </a:rPr>
              <a:t>dæksæd, som det </a:t>
            </a:r>
            <a:r>
              <a:rPr lang="da-DK" sz="2000" b="0" dirty="0">
                <a:solidFill>
                  <a:schemeClr val="accent1"/>
                </a:solidFill>
              </a:rPr>
              <a:t>første år med </a:t>
            </a:r>
            <a:r>
              <a:rPr lang="da-DK" sz="2000" b="0" dirty="0" smtClean="0">
                <a:solidFill>
                  <a:schemeClr val="accent1"/>
                </a:solidFill>
              </a:rPr>
              <a:t>græs. </a:t>
            </a:r>
            <a:br>
              <a:rPr lang="da-DK" sz="2000" b="0" dirty="0" smtClean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/>
            </a:r>
            <a:br>
              <a:rPr lang="da-DK" sz="2000" b="0" dirty="0" smtClean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>Det betyder: Græs, der i 2022 er anmeldt med afgrødekode 236 eller 237, og som er fastholdt med græs i 2023, kan ansøges i 2024. </a:t>
            </a: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Miljø- og Klimavenligt græs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87" y="5381233"/>
            <a:ext cx="1719411" cy="17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Miljø- og Klimavenligt græs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C998E4-04EE-4C23-8AC4-48D7F23B6644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1804" y="583567"/>
            <a:ext cx="10887075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Korttemaet Miljø- og klimavenligt græs</a:t>
            </a:r>
            <a:endParaRPr lang="da-DK" sz="2800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477788" y="908720"/>
            <a:ext cx="11377264" cy="1944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0" dirty="0" smtClean="0">
              <a:solidFill>
                <a:schemeClr val="accent1"/>
              </a:solidFill>
            </a:endParaRPr>
          </a:p>
          <a:p>
            <a:endParaRPr lang="da-DK" b="0" dirty="0" smtClean="0">
              <a:solidFill>
                <a:schemeClr val="accent1"/>
              </a:solidFill>
            </a:endParaRPr>
          </a:p>
          <a:p>
            <a:endParaRPr lang="da-DK" b="0" dirty="0" smtClean="0">
              <a:solidFill>
                <a:schemeClr val="accent1"/>
              </a:solidFill>
            </a:endParaRPr>
          </a:p>
          <a:p>
            <a:r>
              <a:rPr lang="da-DK" b="0" dirty="0" smtClean="0">
                <a:solidFill>
                  <a:schemeClr val="accent1"/>
                </a:solidFill>
              </a:rPr>
              <a:t>Vi </a:t>
            </a:r>
            <a:r>
              <a:rPr lang="da-DK" b="0" dirty="0">
                <a:solidFill>
                  <a:schemeClr val="accent1"/>
                </a:solidFill>
              </a:rPr>
              <a:t>udarbejder et nyt korttema til </a:t>
            </a:r>
            <a:r>
              <a:rPr lang="da-DK" b="0" dirty="0" smtClean="0">
                <a:solidFill>
                  <a:schemeClr val="accent1"/>
                </a:solidFill>
              </a:rPr>
              <a:t>hvert år.</a:t>
            </a:r>
            <a:endParaRPr lang="da-DK" b="0" dirty="0">
              <a:solidFill>
                <a:schemeClr val="accent1"/>
              </a:solidFill>
            </a:endParaRPr>
          </a:p>
          <a:p>
            <a:endParaRPr lang="da-DK" b="0" dirty="0">
              <a:solidFill>
                <a:schemeClr val="accent1"/>
              </a:solidFill>
            </a:endParaRPr>
          </a:p>
          <a:p>
            <a:endParaRPr lang="da-DK" b="0" dirty="0" smtClean="0">
              <a:solidFill>
                <a:schemeClr val="accent1"/>
              </a:solidFill>
            </a:endParaRPr>
          </a:p>
          <a:p>
            <a:endParaRPr lang="da-DK" b="0" dirty="0" smtClean="0">
              <a:solidFill>
                <a:schemeClr val="accent1"/>
              </a:solidFill>
            </a:endParaRPr>
          </a:p>
        </p:txBody>
      </p:sp>
      <p:pic>
        <p:nvPicPr>
          <p:cNvPr id="9" name="Billede 3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t="-396" r="279" b="68697"/>
          <a:stretch/>
        </p:blipFill>
        <p:spPr bwMode="auto">
          <a:xfrm>
            <a:off x="16269" y="4141505"/>
            <a:ext cx="2430463" cy="15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2588455" y="3391960"/>
            <a:ext cx="2130141" cy="96171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1" name="Rektangel 10"/>
          <p:cNvSpPr/>
          <p:nvPr/>
        </p:nvSpPr>
        <p:spPr>
          <a:xfrm>
            <a:off x="2686590" y="3580430"/>
            <a:ext cx="211651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Du finder </a:t>
            </a:r>
            <a:r>
              <a:rPr lang="da-DK" sz="1600" dirty="0" smtClean="0">
                <a:solidFill>
                  <a:schemeClr val="bg1"/>
                </a:solidFill>
              </a:rPr>
              <a:t>korttemaet  </a:t>
            </a:r>
            <a:r>
              <a:rPr lang="da-DK" sz="1600" dirty="0">
                <a:solidFill>
                  <a:schemeClr val="bg1"/>
                </a:solidFill>
              </a:rPr>
              <a:t>i Internet Markkort</a:t>
            </a:r>
          </a:p>
        </p:txBody>
      </p:sp>
      <p:pic>
        <p:nvPicPr>
          <p:cNvPr id="12" name="Billede 3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645" r="13938" b="19652"/>
          <a:stretch/>
        </p:blipFill>
        <p:spPr bwMode="auto">
          <a:xfrm>
            <a:off x="6233061" y="2898380"/>
            <a:ext cx="5955764" cy="39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Lige pilforbindelse 12"/>
          <p:cNvCxnSpPr/>
          <p:nvPr/>
        </p:nvCxnSpPr>
        <p:spPr>
          <a:xfrm flipH="1">
            <a:off x="2404115" y="4858157"/>
            <a:ext cx="1340734" cy="61239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7200" y="400370"/>
            <a:ext cx="10887075" cy="468312"/>
          </a:xfrm>
        </p:spPr>
        <p:txBody>
          <a:bodyPr/>
          <a:lstStyle/>
          <a:p>
            <a:r>
              <a:rPr lang="da-DK" sz="2800" dirty="0" smtClean="0"/>
              <a:t>Adgangskrav: ikke pløjeforbud, natur og tilsagn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817200" y="1104031"/>
            <a:ext cx="10389780" cy="5113931"/>
          </a:xfrm>
        </p:spPr>
        <p:txBody>
          <a:bodyPr/>
          <a:lstStyle/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</a:t>
            </a:r>
            <a:r>
              <a:rPr lang="da-DK" sz="2000" b="0" dirty="0">
                <a:solidFill>
                  <a:schemeClr val="accent1"/>
                </a:solidFill>
              </a:rPr>
              <a:t>kan </a:t>
            </a:r>
            <a:r>
              <a:rPr lang="da-DK" sz="2000" b="0" dirty="0" smtClean="0">
                <a:solidFill>
                  <a:schemeClr val="accent1"/>
                </a:solidFill>
              </a:rPr>
              <a:t>ikke </a:t>
            </a:r>
            <a:r>
              <a:rPr lang="da-DK" sz="2000" b="0" dirty="0">
                <a:solidFill>
                  <a:schemeClr val="accent1"/>
                </a:solidFill>
              </a:rPr>
              <a:t>få </a:t>
            </a:r>
            <a:r>
              <a:rPr lang="da-DK" sz="2000" b="0" dirty="0" smtClean="0">
                <a:solidFill>
                  <a:schemeClr val="accent1"/>
                </a:solidFill>
              </a:rPr>
              <a:t>tilskud til områder med høj naturværdi, fordi de er Særlig Udpeget </a:t>
            </a:r>
            <a:r>
              <a:rPr lang="da-DK" sz="2000" b="0" dirty="0">
                <a:solidFill>
                  <a:schemeClr val="accent1"/>
                </a:solidFill>
              </a:rPr>
              <a:t>Natura </a:t>
            </a:r>
            <a:r>
              <a:rPr lang="da-DK" sz="2000" b="0" dirty="0" smtClean="0">
                <a:solidFill>
                  <a:schemeClr val="accent1"/>
                </a:solidFill>
              </a:rPr>
              <a:t>2000, eller er områder med en </a:t>
            </a:r>
            <a:r>
              <a:rPr lang="da-DK" sz="2000" b="0" dirty="0">
                <a:solidFill>
                  <a:schemeClr val="accent1"/>
                </a:solidFill>
              </a:rPr>
              <a:t>HNV-værdi på 5 eller derover</a:t>
            </a:r>
            <a:r>
              <a:rPr lang="da-DK" sz="2000" b="0" dirty="0" smtClean="0">
                <a:solidFill>
                  <a:schemeClr val="accent1"/>
                </a:solidFill>
              </a:rPr>
              <a:t>. Arealerne indgår ikke i </a:t>
            </a:r>
            <a:r>
              <a:rPr lang="da-DK" sz="2000" b="0" dirty="0">
                <a:solidFill>
                  <a:schemeClr val="accent1"/>
                </a:solidFill>
              </a:rPr>
              <a:t>korttemaet ”Miljø- og klimavenligt græs</a:t>
            </a:r>
            <a:r>
              <a:rPr lang="da-DK" sz="2000" b="0" dirty="0" smtClean="0">
                <a:solidFill>
                  <a:schemeClr val="accent1"/>
                </a:solidFill>
              </a:rPr>
              <a:t>”.</a:t>
            </a: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kan ikke få tilskud, hvis arealet i forvejen har et pløje- eller omlægningsforbud. </a:t>
            </a:r>
          </a:p>
          <a:p>
            <a:pPr>
              <a:lnSpc>
                <a:spcPct val="100000"/>
              </a:lnSpc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Det gælder:</a:t>
            </a: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§ 3-arealer</a:t>
            </a:r>
            <a:r>
              <a:rPr lang="da-DK" sz="2000" b="0" dirty="0">
                <a:solidFill>
                  <a:schemeClr val="accent1"/>
                </a:solidFill>
              </a:rPr>
              <a:t>. </a:t>
            </a: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Fredede områder. </a:t>
            </a: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3-metersbræmmer (GLM 4). </a:t>
            </a: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Ikke-produktive områder eller landskabstræk under GLM 8</a:t>
            </a:r>
            <a:r>
              <a:rPr lang="da-DK" sz="2000" b="0" dirty="0">
                <a:solidFill>
                  <a:schemeClr val="accent1"/>
                </a:solidFill>
              </a:rPr>
              <a:t>. 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Permanente græsarealer </a:t>
            </a:r>
            <a:r>
              <a:rPr lang="da-DK" sz="2000" b="0" dirty="0">
                <a:solidFill>
                  <a:schemeClr val="accent1"/>
                </a:solidFill>
              </a:rPr>
              <a:t>i Natura </a:t>
            </a:r>
            <a:r>
              <a:rPr lang="da-DK" sz="2000" b="0" dirty="0" smtClean="0">
                <a:solidFill>
                  <a:schemeClr val="accent1"/>
                </a:solidFill>
              </a:rPr>
              <a:t>2000 </a:t>
            </a:r>
            <a:r>
              <a:rPr lang="da-DK" sz="2000" b="0" dirty="0">
                <a:solidFill>
                  <a:schemeClr val="accent1"/>
                </a:solidFill>
              </a:rPr>
              <a:t>omfattet af </a:t>
            </a:r>
            <a:r>
              <a:rPr lang="da-DK" sz="2000" b="0" dirty="0" smtClean="0">
                <a:solidFill>
                  <a:schemeClr val="accent1"/>
                </a:solidFill>
              </a:rPr>
              <a:t>GLM 9.</a:t>
            </a:r>
            <a:r>
              <a:rPr lang="da-DK" sz="2000" b="0" dirty="0">
                <a:solidFill>
                  <a:schemeClr val="accent1"/>
                </a:solidFill>
              </a:rPr>
              <a:t> 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Ordningen sammenhængende </a:t>
            </a:r>
            <a:r>
              <a:rPr lang="da-DK" sz="2000" b="0" dirty="0">
                <a:solidFill>
                  <a:schemeClr val="accent1"/>
                </a:solidFill>
              </a:rPr>
              <a:t>arealer i Natura </a:t>
            </a:r>
            <a:r>
              <a:rPr lang="da-DK" sz="2000" b="0" dirty="0" smtClean="0">
                <a:solidFill>
                  <a:schemeClr val="accent1"/>
                </a:solidFill>
              </a:rPr>
              <a:t>2000.</a:t>
            </a:r>
            <a:r>
              <a:rPr lang="da-DK" sz="2000" b="0" dirty="0">
                <a:solidFill>
                  <a:schemeClr val="accent1"/>
                </a:solidFill>
              </a:rPr>
              <a:t> 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Vådområde- eller lavbundsprojekter</a:t>
            </a:r>
            <a:r>
              <a:rPr lang="da-DK" sz="2000" b="0" dirty="0">
                <a:solidFill>
                  <a:schemeClr val="accent1"/>
                </a:solidFill>
              </a:rPr>
              <a:t>. </a:t>
            </a:r>
            <a:endParaRPr lang="da-DK" sz="2000" b="0" dirty="0" smtClean="0">
              <a:solidFill>
                <a:schemeClr val="accent1"/>
              </a:solidFill>
            </a:endParaRP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 smtClean="0">
                <a:solidFill>
                  <a:schemeClr val="accent1"/>
                </a:solidFill>
              </a:rPr>
              <a:t>Tilsagn om MVJ, Pleje </a:t>
            </a:r>
            <a:r>
              <a:rPr lang="da-DK" sz="2000" b="0" dirty="0">
                <a:solidFill>
                  <a:schemeClr val="accent1"/>
                </a:solidFill>
              </a:rPr>
              <a:t>af natur- og græsarealer</a:t>
            </a:r>
            <a:r>
              <a:rPr lang="da-DK" sz="2000" b="0" dirty="0" smtClean="0">
                <a:solidFill>
                  <a:schemeClr val="accent1"/>
                </a:solidFill>
              </a:rPr>
              <a:t>, </a:t>
            </a:r>
            <a:r>
              <a:rPr lang="da-DK" sz="2000" b="0" dirty="0">
                <a:solidFill>
                  <a:schemeClr val="accent1"/>
                </a:solidFill>
              </a:rPr>
              <a:t/>
            </a:r>
            <a:br>
              <a:rPr lang="da-DK" sz="2000" b="0" dirty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>Fastholdelse af vådområder/ lavbund, eller Engangskompensation. </a:t>
            </a:r>
          </a:p>
          <a:p>
            <a:pPr marL="501750" lvl="1" indent="-285750">
              <a:lnSpc>
                <a:spcPct val="100000"/>
              </a:lnSpc>
            </a:pPr>
            <a:r>
              <a:rPr lang="da-DK" sz="2000" b="0" dirty="0">
                <a:solidFill>
                  <a:schemeClr val="accent1"/>
                </a:solidFill>
              </a:rPr>
              <a:t>Anden lovgivning, </a:t>
            </a:r>
            <a:r>
              <a:rPr lang="da-DK" sz="2000" b="0" dirty="0" smtClean="0">
                <a:solidFill>
                  <a:schemeClr val="accent1"/>
                </a:solidFill>
              </a:rPr>
              <a:t>aftaler mod betaling </a:t>
            </a:r>
            <a:r>
              <a:rPr lang="da-DK" sz="2000" b="0" dirty="0">
                <a:solidFill>
                  <a:schemeClr val="accent1"/>
                </a:solidFill>
              </a:rPr>
              <a:t>eller </a:t>
            </a:r>
            <a:r>
              <a:rPr lang="da-DK" sz="2000" b="0" dirty="0" smtClean="0">
                <a:solidFill>
                  <a:schemeClr val="accent1"/>
                </a:solidFill>
              </a:rPr>
              <a:t>tinglyste servitutter, </a:t>
            </a:r>
            <a:r>
              <a:rPr lang="da-DK" sz="2000" b="0" dirty="0">
                <a:solidFill>
                  <a:schemeClr val="accent1"/>
                </a:solidFill>
              </a:rPr>
              <a:t/>
            </a:r>
            <a:br>
              <a:rPr lang="da-DK" sz="2000" b="0" dirty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>der medfører </a:t>
            </a:r>
            <a:r>
              <a:rPr lang="da-DK" sz="2000" b="0" dirty="0">
                <a:solidFill>
                  <a:schemeClr val="accent1"/>
                </a:solidFill>
              </a:rPr>
              <a:t>et pløje- eller omlægningsforbud</a:t>
            </a:r>
            <a:r>
              <a:rPr lang="da-DK" sz="2000" b="0" dirty="0" smtClean="0">
                <a:solidFill>
                  <a:schemeClr val="accent1"/>
                </a:solidFill>
              </a:rPr>
              <a:t>. </a:t>
            </a:r>
          </a:p>
          <a:p>
            <a:pPr>
              <a:lnSpc>
                <a:spcPct val="100000"/>
              </a:lnSpc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Miljø- og klimavenligt græs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87" y="5381233"/>
            <a:ext cx="1719411" cy="17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11407</TotalTime>
  <Words>1232</Words>
  <Application>Microsoft Office PowerPoint</Application>
  <PresentationFormat>Brugerdefineret</PresentationFormat>
  <Paragraphs>288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NaturErhvervstyrelsen PowerPoint Skabelon 16:9</vt:lpstr>
      <vt:lpstr>PowerPoint-præsentation</vt:lpstr>
      <vt:lpstr>Kort om Miljø- og klimavenligt græs</vt:lpstr>
      <vt:lpstr>PowerPoint-præsentation</vt:lpstr>
      <vt:lpstr>Adgangskrav – grundlæggende</vt:lpstr>
      <vt:lpstr>Adgangskrav: græs-afgrødekoder, grundbetaling, ingen jordbearbejdning</vt:lpstr>
      <vt:lpstr>Græsafgrødekoder de to foregående år:</vt:lpstr>
      <vt:lpstr>Adgangskrav: forårsetablering af græs to år før ansøgningsåret</vt:lpstr>
      <vt:lpstr>PowerPoint-præsentation</vt:lpstr>
      <vt:lpstr>Adgangskrav: ikke pløjeforbud, natur og tilsagn</vt:lpstr>
      <vt:lpstr>PowerPoint-præsentation</vt:lpstr>
      <vt:lpstr>PowerPoint-præsentation</vt:lpstr>
      <vt:lpstr>Sådan søger du – fradrag af ikke-tilskudsberettiget areal 1)</vt:lpstr>
      <vt:lpstr>Sådan søger du – fradrag af ikke-tilskudsberettiget areal 2)</vt:lpstr>
      <vt:lpstr>Kontrol</vt:lpstr>
      <vt:lpstr>Opsamling – Bio-ordning Miljø- og klimavenligt græs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– Siden skal slettes</dc:title>
  <dc:creator>Ditte Dyrby (LFST)</dc:creator>
  <cp:lastModifiedBy>Heidi Majgaard Bechmann Pedersen (LBST)</cp:lastModifiedBy>
  <cp:revision>279</cp:revision>
  <cp:lastPrinted>2023-01-16T13:59:18Z</cp:lastPrinted>
  <dcterms:created xsi:type="dcterms:W3CDTF">2021-10-28T13:19:52Z</dcterms:created>
  <dcterms:modified xsi:type="dcterms:W3CDTF">2023-01-30T12:18:37Z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