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88825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32221" autoAdjust="0"/>
  </p:normalViewPr>
  <p:slideViewPr>
    <p:cSldViewPr showGuides="1">
      <p:cViewPr varScale="1">
        <p:scale>
          <a:sx n="37" d="100"/>
          <a:sy n="37" d="100"/>
        </p:scale>
        <p:origin x="3372" y="5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76268-5CE8-436F-8727-6E4791263BAF}" type="datetimeFigureOut">
              <a:rPr lang="da-DK" smtClean="0"/>
              <a:t>30-01-2023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3B4F2-37C6-456F-99B1-74C79381C6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4702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5754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8689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0302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1486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3346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2339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2433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9247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2321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9450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6229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868" indent="17461"/>
            <a:endParaRPr lang="da-DK" b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1897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0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221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100" b="0" i="1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0154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8649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2676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400" b="1" dirty="0">
              <a:solidFill>
                <a:srgbClr val="FF0000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1506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1" dirty="0">
              <a:solidFill>
                <a:srgbClr val="FF0000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3309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1982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0331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3904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790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353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jpe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5195BB7A-1259-4DD7-B435-9EC04C7A882B}" type="datetime2">
              <a:rPr lang="da-DK" smtClean="0"/>
              <a:t>30. januar 2023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2" name="Tekstfelt 1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4F1B78-7DDA-4948-89C5-A6930CD616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15405" y="6004143"/>
            <a:ext cx="1567602" cy="984609"/>
          </a:xfrm>
          <a:prstGeom prst="rect">
            <a:avLst/>
          </a:prstGeom>
        </p:spPr>
      </p:pic>
      <p:sp>
        <p:nvSpPr>
          <p:cNvPr id="27" name="Rectangle 6"/>
          <p:cNvSpPr/>
          <p:nvPr userDrawn="1"/>
        </p:nvSpPr>
        <p:spPr>
          <a:xfrm>
            <a:off x="-1399201" y="6006008"/>
            <a:ext cx="1233601" cy="95138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1E4EEC-566D-43EC-894E-966F8EEFDF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20973" y="0"/>
            <a:ext cx="1376892" cy="1033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4A8B85-B929-4717-8A9C-BFF59E30B6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008" y="340691"/>
            <a:ext cx="2924750" cy="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288" y="332656"/>
            <a:ext cx="10888662" cy="86273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288" y="1628776"/>
            <a:ext cx="10888662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2B0C11E-6355-45DF-AA60-B76A1F6602B9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A3CD9AAA-6439-4AA1-979A-DB0D41E77B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6754" y="6379011"/>
            <a:ext cx="226932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7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00" y="311972"/>
            <a:ext cx="6981229" cy="468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00" y="1195389"/>
            <a:ext cx="6980895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8023223" y="0"/>
            <a:ext cx="4165601" cy="6858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3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5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28" name="Billede 2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9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FC18682-80EB-4189-A900-8D331AAA3BCD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56158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00" y="311972"/>
            <a:ext cx="5351204" cy="8127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00" y="1195389"/>
            <a:ext cx="5350867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362467" y="0"/>
            <a:ext cx="5826358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25" name="Gruppe 24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26" name="Billede 2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D59FC0A-D257-4F5D-9F7C-76921988799D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12465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4054943" y="0"/>
            <a:ext cx="4078938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bg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27888" y="0"/>
            <a:ext cx="4078938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5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40549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8127888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11B1FF6-5A0C-457C-BA70-27EB3D4F72AC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03EE10-8FE2-41FD-8DD3-1CE168F27D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3267" y="0"/>
            <a:ext cx="1382061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76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5128" y="0"/>
            <a:ext cx="8133697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2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4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35919" cy="1033433"/>
          </a:xfrm>
          <a:prstGeom prst="rect">
            <a:avLst/>
          </a:prstGeom>
        </p:spPr>
      </p:pic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9147D66-5DC4-4238-A660-DE5039844B2F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CD8719-DAE2-4D84-96EC-966E9CB437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12647"/>
          <a:stretch/>
        </p:blipFill>
        <p:spPr>
          <a:xfrm>
            <a:off x="-1962102" y="0"/>
            <a:ext cx="495674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2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43" y="0"/>
            <a:ext cx="4078938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bg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43" y="2179638"/>
            <a:ext cx="4078938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5128" y="0"/>
            <a:ext cx="8133697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88825" y="1941319"/>
            <a:ext cx="2032000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/>
          <a:stretch/>
        </p:blipFill>
        <p:spPr>
          <a:xfrm>
            <a:off x="-1826468" y="0"/>
            <a:ext cx="1682387" cy="1033433"/>
          </a:xfrm>
          <a:prstGeom prst="rect">
            <a:avLst/>
          </a:prstGeom>
        </p:spPr>
      </p:pic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700C891-996D-407F-BAA9-6CA12704B03B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4BAC4E-1327-4393-9F1C-2F3C7BFF66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26468" y="0"/>
            <a:ext cx="458677" cy="1030831"/>
          </a:xfrm>
          <a:prstGeom prst="rect">
            <a:avLst/>
          </a:prstGeom>
        </p:spPr>
      </p:pic>
      <p:sp>
        <p:nvSpPr>
          <p:cNvPr id="17" name="Pladsholder logo">
            <a:extLst>
              <a:ext uri="{FF2B5EF4-FFF2-40B4-BE49-F238E27FC236}">
                <a16:creationId xmlns:a16="http://schemas.microsoft.com/office/drawing/2014/main" xmlns="" id="{1D226F10-EEE2-46ED-ABE6-245B9CEAEC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7423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4054944" y="0"/>
            <a:ext cx="813388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600" y="311151"/>
            <a:ext cx="3141468" cy="5770562"/>
          </a:xfrm>
        </p:spPr>
        <p:txBody>
          <a:bodyPr/>
          <a:lstStyle>
            <a:lvl1pPr>
              <a:lnSpc>
                <a:spcPct val="92000"/>
              </a:lnSpc>
              <a:defRPr sz="1800" baseline="0">
                <a:solidFill>
                  <a:schemeClr val="tx1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>
                <a:solidFill>
                  <a:schemeClr val="accent1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4230" y="1195389"/>
            <a:ext cx="683372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76A064D-6B5F-48ED-8DC1-3C729E37ED57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2E7EFB-3D15-42E3-B98F-B53E047A4E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21749" y="5825228"/>
            <a:ext cx="1377668" cy="10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1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600" y="311151"/>
            <a:ext cx="3136418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>
                <a:solidFill>
                  <a:schemeClr val="accent1"/>
                </a:solidFill>
              </a:defRPr>
            </a:lvl2pPr>
            <a:lvl3pPr marL="288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200" y="1195389"/>
            <a:ext cx="68328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8CA9C0A-81F0-4D18-954C-87C09AEC253D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199D9C-0F5F-48B6-9DF0-C24925AB1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24229" y="5824566"/>
            <a:ext cx="1380147" cy="1033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2E4FE88A-4BBC-4FC8-A1E4-B20B5E0675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6754" y="6379011"/>
            <a:ext cx="226932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4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51600" y="311151"/>
            <a:ext cx="3141468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 marL="216000" indent="-216000">
              <a:lnSpc>
                <a:spcPct val="92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432000">
              <a:defRPr>
                <a:solidFill>
                  <a:schemeClr val="bg1"/>
                </a:solidFill>
              </a:defRPr>
            </a:lvl4pPr>
            <a:lvl5pPr marL="648000">
              <a:defRPr>
                <a:solidFill>
                  <a:schemeClr val="bg1"/>
                </a:solidFill>
              </a:defRPr>
            </a:lvl5pPr>
            <a:lvl6pPr marL="648000">
              <a:defRPr>
                <a:solidFill>
                  <a:schemeClr val="bg1"/>
                </a:solidFill>
              </a:defRPr>
            </a:lvl6pPr>
            <a:lvl7pPr marL="648000">
              <a:defRPr>
                <a:solidFill>
                  <a:schemeClr val="bg1"/>
                </a:solidFill>
              </a:defRPr>
            </a:lvl7pPr>
            <a:lvl8pPr marL="648000">
              <a:defRPr>
                <a:solidFill>
                  <a:schemeClr val="bg1"/>
                </a:solidFill>
              </a:defRPr>
            </a:lvl8pPr>
            <a:lvl9pPr marL="64800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200" y="1195389"/>
            <a:ext cx="68328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92000"/>
              </a:lnSpc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26C0AFB-B0F7-433B-9374-36A83C400DD2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7E118B-191F-4DCA-A076-C47876DB59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21750" y="5824030"/>
            <a:ext cx="1377668" cy="103396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207D924F-8A1F-4AE0-B2F8-7775DD4A1E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6754" y="6379011"/>
            <a:ext cx="226932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93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9289" y="311151"/>
            <a:ext cx="4293296" cy="577056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accent1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5806678" y="311151"/>
            <a:ext cx="5731271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BF6328A-8AB7-4598-9191-5ACEA1C55D21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920EAB-35B4-4696-A32D-92CCC346C6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1749" y="0"/>
            <a:ext cx="1377668" cy="103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FAA241A8-C227-4FB3-8192-4208465C60E7}" type="datetime2">
              <a:rPr lang="en-GB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Monday, 30 January 2023</a:t>
            </a:fld>
            <a:endParaRPr lang="en-GB" dirty="0"/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17" name="Pladsholder til sidefod 22" hidden="1">
            <a:extLst>
              <a:ext uri="{FF2B5EF4-FFF2-40B4-BE49-F238E27FC236}">
                <a16:creationId xmlns:a16="http://schemas.microsoft.com/office/drawing/2014/main" xmlns="" id="{4412145B-B87B-4019-AD1F-E9982BDB1D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19" name="Pladsholder til slidenummer 23" hidden="1">
            <a:extLst>
              <a:ext uri="{FF2B5EF4-FFF2-40B4-BE49-F238E27FC236}">
                <a16:creationId xmlns:a16="http://schemas.microsoft.com/office/drawing/2014/main" xmlns="" id="{8C7A26F4-8240-4595-AF0B-DAD6F98445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3" name="Billede 25">
            <a:extLst>
              <a:ext uri="{FF2B5EF4-FFF2-40B4-BE49-F238E27FC236}">
                <a16:creationId xmlns:a16="http://schemas.microsoft.com/office/drawing/2014/main" xmlns="" id="{6D2919DD-CFBE-4659-99A0-FD62EF2D0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D30E1A7-55FB-46DC-A37D-FAD5939C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15405" y="6004143"/>
            <a:ext cx="1567602" cy="984609"/>
          </a:xfrm>
          <a:prstGeom prst="rect">
            <a:avLst/>
          </a:prstGeom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1C16679B-55B2-45F5-A2AD-200ED1CEE6B2}"/>
              </a:ext>
            </a:extLst>
          </p:cNvPr>
          <p:cNvSpPr/>
          <p:nvPr userDrawn="1"/>
        </p:nvSpPr>
        <p:spPr>
          <a:xfrm>
            <a:off x="-1399201" y="6006008"/>
            <a:ext cx="1233601" cy="95138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D9842A4-A96F-4AAA-8FB6-774C0C82AC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4572" y="340691"/>
            <a:ext cx="2753621" cy="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02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6" name="Pladsholder til dato 3" hidden="1">
            <a:extLst>
              <a:ext uri="{FF2B5EF4-FFF2-40B4-BE49-F238E27FC236}">
                <a16:creationId xmlns:a16="http://schemas.microsoft.com/office/drawing/2014/main" xmlns="" id="{7387C4E4-348E-4A05-AB2B-AE486614247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90F97D7-FC65-4263-9F9B-954BE3A886AB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038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5" name="Pladsholder til dato 3" hidden="1">
            <a:extLst>
              <a:ext uri="{FF2B5EF4-FFF2-40B4-BE49-F238E27FC236}">
                <a16:creationId xmlns:a16="http://schemas.microsoft.com/office/drawing/2014/main" xmlns="" id="{0C165B80-131C-47FA-A4CF-3EB1919AA868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B731C92-6772-426C-8CF2-2700360B945E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61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0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1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6581EEEB-BA33-4D75-8D56-709DACD17B4A}" type="datetime2">
              <a:rPr lang="da-DK" smtClean="0"/>
              <a:t>30. januar 2023</a:t>
            </a:fld>
            <a:endParaRPr lang="da-DK" dirty="0"/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8994571" y="340691"/>
            <a:ext cx="2753621" cy="65752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0"/>
            <a:ext cx="1842994" cy="1037416"/>
          </a:xfrm>
          <a:prstGeom prst="rect">
            <a:avLst/>
          </a:prstGeom>
        </p:spPr>
      </p:pic>
      <p:sp>
        <p:nvSpPr>
          <p:cNvPr id="38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1" name="Gruppe 40"/>
          <p:cNvGrpSpPr/>
          <p:nvPr userDrawn="1"/>
        </p:nvGrpSpPr>
        <p:grpSpPr>
          <a:xfrm>
            <a:off x="12188825" y="1941319"/>
            <a:ext cx="2032000" cy="3185487"/>
            <a:chOff x="9150825" y="2171823"/>
            <a:chExt cx="2032000" cy="3185487"/>
          </a:xfrm>
        </p:grpSpPr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6" name="Tekstfelt 25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sp>
        <p:nvSpPr>
          <p:cNvPr id="25" name="Pladsholder til sidefod 22" hidden="1">
            <a:extLst>
              <a:ext uri="{FF2B5EF4-FFF2-40B4-BE49-F238E27FC236}">
                <a16:creationId xmlns:a16="http://schemas.microsoft.com/office/drawing/2014/main" xmlns="" id="{87241225-E08A-4E82-BB6B-5BEF03C126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27" name="Pladsholder til slidenummer 23" hidden="1">
            <a:extLst>
              <a:ext uri="{FF2B5EF4-FFF2-40B4-BE49-F238E27FC236}">
                <a16:creationId xmlns:a16="http://schemas.microsoft.com/office/drawing/2014/main" xmlns="" id="{8FFF6392-DAD1-4FC3-8BDC-AC2FA8DF62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3" name="Billede 25">
            <a:extLst>
              <a:ext uri="{FF2B5EF4-FFF2-40B4-BE49-F238E27FC236}">
                <a16:creationId xmlns:a16="http://schemas.microsoft.com/office/drawing/2014/main" xmlns="" id="{9DBB6DF3-243E-437C-AEC3-268C98AF1B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86F434-0ED5-46D6-B947-68E70F33C2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715405" y="6004143"/>
            <a:ext cx="1567602" cy="984609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xmlns="" id="{61E2ADAC-0DCD-405A-A175-FB07874A4754}"/>
              </a:ext>
            </a:extLst>
          </p:cNvPr>
          <p:cNvSpPr/>
          <p:nvPr userDrawn="1"/>
        </p:nvSpPr>
        <p:spPr>
          <a:xfrm>
            <a:off x="-1399200" y="6006008"/>
            <a:ext cx="463846" cy="95138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68458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120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999" y="1475"/>
            <a:ext cx="1849343" cy="1040990"/>
          </a:xfrm>
          <a:prstGeom prst="rect">
            <a:avLst/>
          </a:prstGeom>
        </p:spPr>
      </p:pic>
      <p:sp>
        <p:nvSpPr>
          <p:cNvPr id="2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78152" y="5229200"/>
            <a:ext cx="2250673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4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78152" y="5961288"/>
            <a:ext cx="2250673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1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0274" y="5780918"/>
            <a:ext cx="2248825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B4369282-78C2-479E-88BF-A682400029CB}" type="datetime2">
              <a:rPr lang="en-GB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Monday, 30 January 2023</a:t>
            </a:fld>
            <a:endParaRPr lang="en-GB" dirty="0"/>
          </a:p>
        </p:txBody>
      </p:sp>
      <p:sp>
        <p:nvSpPr>
          <p:cNvPr id="43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6" name="Gruppe 45"/>
          <p:cNvGrpSpPr/>
          <p:nvPr userDrawn="1"/>
        </p:nvGrpSpPr>
        <p:grpSpPr>
          <a:xfrm>
            <a:off x="12188825" y="1941319"/>
            <a:ext cx="2032000" cy="3185487"/>
            <a:chOff x="9150825" y="2171823"/>
            <a:chExt cx="2032000" cy="3185487"/>
          </a:xfrm>
        </p:grpSpPr>
        <p:sp>
          <p:nvSpPr>
            <p:cNvPr id="47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88825" y="16587"/>
            <a:ext cx="1754459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8" name="Tekstfelt 27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sp>
        <p:nvSpPr>
          <p:cNvPr id="22" name="Pladsholder til sidefod 22" hidden="1">
            <a:extLst>
              <a:ext uri="{FF2B5EF4-FFF2-40B4-BE49-F238E27FC236}">
                <a16:creationId xmlns:a16="http://schemas.microsoft.com/office/drawing/2014/main" xmlns="" id="{5C90748B-C1B9-41C4-B6CD-1C65312808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29" name="Pladsholder til slidenummer 23" hidden="1">
            <a:extLst>
              <a:ext uri="{FF2B5EF4-FFF2-40B4-BE49-F238E27FC236}">
                <a16:creationId xmlns:a16="http://schemas.microsoft.com/office/drawing/2014/main" xmlns="" id="{174B9E5F-3945-4107-ABB7-B70DC68FDA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3" name="Billede 25">
            <a:extLst>
              <a:ext uri="{FF2B5EF4-FFF2-40B4-BE49-F238E27FC236}">
                <a16:creationId xmlns:a16="http://schemas.microsoft.com/office/drawing/2014/main" xmlns="" id="{8786FD83-532B-4112-A35D-201A1C1D9B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F440095-BFB6-4C26-B62B-04BDBF8FBA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15405" y="6004143"/>
            <a:ext cx="1567602" cy="984609"/>
          </a:xfrm>
          <a:prstGeom prst="rect">
            <a:avLst/>
          </a:prstGeom>
        </p:spPr>
      </p:pic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8D4D981F-53E4-4738-9F1F-A9B8A1A0FCCF}"/>
              </a:ext>
            </a:extLst>
          </p:cNvPr>
          <p:cNvSpPr/>
          <p:nvPr userDrawn="1"/>
        </p:nvSpPr>
        <p:spPr>
          <a:xfrm>
            <a:off x="-1399200" y="6006008"/>
            <a:ext cx="463846" cy="95138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sp>
        <p:nvSpPr>
          <p:cNvPr id="30" name="Pladsholder logo">
            <a:extLst>
              <a:ext uri="{FF2B5EF4-FFF2-40B4-BE49-F238E27FC236}">
                <a16:creationId xmlns:a16="http://schemas.microsoft.com/office/drawing/2014/main" xmlns="" id="{68CEB5D6-118D-4869-9A00-DCAD90D9D4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94571" y="340691"/>
            <a:ext cx="2753621" cy="657529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790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8825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 eller indsæt farvet baggrund.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9600" y="5026816"/>
            <a:ext cx="2250000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12197923" y="1941320"/>
            <a:ext cx="2708628" cy="3046988"/>
            <a:chOff x="9150825" y="2171823"/>
            <a:chExt cx="2032000" cy="3046988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000" y="1"/>
            <a:ext cx="1840743" cy="1036149"/>
          </a:xfrm>
          <a:prstGeom prst="rect">
            <a:avLst/>
          </a:prstGeom>
        </p:spPr>
      </p:pic>
      <p:sp>
        <p:nvSpPr>
          <p:cNvPr id="21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670" y="6378872"/>
            <a:ext cx="223200" cy="2016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A7C3D9D-0CDA-4D77-B2CD-B9E988925D44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94035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600" y="2348880"/>
            <a:ext cx="875520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9600" y="5026816"/>
            <a:ext cx="2250000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dato 3" hidden="1">
            <a:extLst>
              <a:ext uri="{FF2B5EF4-FFF2-40B4-BE49-F238E27FC236}">
                <a16:creationId xmlns:a16="http://schemas.microsoft.com/office/drawing/2014/main" xmlns="" id="{7BD3A335-3D2D-4F58-A3D4-31F9BCFC08A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6F42BFE-1785-4E84-AA88-F8E077B52BAD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6651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e 17"/>
          <p:cNvGrpSpPr/>
          <p:nvPr userDrawn="1"/>
        </p:nvGrpSpPr>
        <p:grpSpPr>
          <a:xfrm>
            <a:off x="-2476901" y="3682285"/>
            <a:ext cx="2476901" cy="3200761"/>
            <a:chOff x="-2476901" y="3682285"/>
            <a:chExt cx="2476901" cy="3200761"/>
          </a:xfrm>
        </p:grpSpPr>
        <p:sp>
          <p:nvSpPr>
            <p:cNvPr id="21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3682285"/>
              <a:ext cx="2476901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Tips: </a:t>
              </a:r>
              <a:r>
                <a:rPr lang="da-DK" sz="900" b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Gør det som det sidste før du gemmer filen, så det slår igennem på alle sider </a:t>
              </a:r>
            </a:p>
          </p:txBody>
        </p:sp>
        <p:grpSp>
          <p:nvGrpSpPr>
            <p:cNvPr id="22" name="Gruppe 2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23" name="Billede 22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24" name="Rektangel 23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a-DK" dirty="0" err="1"/>
              </a:p>
            </p:txBody>
          </p:sp>
        </p:grpSp>
      </p:grpSp>
      <p:sp>
        <p:nvSpPr>
          <p:cNvPr id="19" name="Pladsholder til dato 3" hidden="1">
            <a:extLst>
              <a:ext uri="{FF2B5EF4-FFF2-40B4-BE49-F238E27FC236}">
                <a16:creationId xmlns:a16="http://schemas.microsoft.com/office/drawing/2014/main" xmlns="" id="{47EB93D0-5B04-4883-8ECC-F28E92986E7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4CCCFCC-0BEF-4F60-AFE6-3D7D19427963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329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517" y="1196754"/>
            <a:ext cx="10886431" cy="4886325"/>
          </a:xfrm>
        </p:spPr>
        <p:txBody>
          <a:bodyPr numCol="2" spcCol="18000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3" name="Billede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xmlns="" id="{8B779716-A7B8-4D0E-844A-A9AF884E078F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1536538-E171-4718-A475-3F6692F58FB9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5460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651517" y="1196424"/>
            <a:ext cx="5346521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6190398" y="1196424"/>
            <a:ext cx="5347551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2" name="Billede 1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Pladsholder til dato 3" hidden="1">
            <a:extLst>
              <a:ext uri="{FF2B5EF4-FFF2-40B4-BE49-F238E27FC236}">
                <a16:creationId xmlns:a16="http://schemas.microsoft.com/office/drawing/2014/main" xmlns="" id="{FCA21539-1E7A-4C5F-A501-50D56C88D7FF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FCB2B42-362F-41A3-8469-9B7770FD09C0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806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517" y="311972"/>
            <a:ext cx="10886431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516" y="1196753"/>
            <a:ext cx="10886433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148399" y="6398800"/>
            <a:ext cx="5652000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da-DK"/>
              <a:t>/ Ministeriet for Fødevarer, Landbrug og Fiskeri - Landbrugsstyrelsen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17200" y="6398800"/>
            <a:ext cx="298800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100" kern="1200" smtClean="0">
                <a:noFill/>
                <a:latin typeface="+mn-lt"/>
                <a:ea typeface="+mn-ea"/>
                <a:cs typeface="+mn-cs"/>
              </a:defRPr>
            </a:lvl1pPr>
          </a:lstStyle>
          <a:p>
            <a:fld id="{06C38F4E-FD42-4F67-843E-43E2CA4D2578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BEDF92ED-1F03-4F53-BD5A-1017F255EBE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646754" y="6379011"/>
            <a:ext cx="226932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9" r:id="rId3"/>
    <p:sldLayoutId id="2147483660" r:id="rId4"/>
    <p:sldLayoutId id="2147483661" r:id="rId5"/>
    <p:sldLayoutId id="2147483662" r:id="rId6"/>
    <p:sldLayoutId id="2147483650" r:id="rId7"/>
    <p:sldLayoutId id="2147483673" r:id="rId8"/>
    <p:sldLayoutId id="214748365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4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53" userDrawn="1">
          <p15:clr>
            <a:srgbClr val="F26B43"/>
          </p15:clr>
        </p15:guide>
        <p15:guide id="4" orient="horz" pos="3831" userDrawn="1">
          <p15:clr>
            <a:srgbClr val="F26B43"/>
          </p15:clr>
        </p15:guide>
        <p15:guide id="5" orient="horz" pos="195" userDrawn="1">
          <p15:clr>
            <a:srgbClr val="F26B43"/>
          </p15:clr>
        </p15:guide>
        <p15:guide id="6" orient="horz" pos="491" userDrawn="1">
          <p15:clr>
            <a:srgbClr val="F26B43"/>
          </p15:clr>
        </p15:guide>
        <p15:guide id="7" pos="409" userDrawn="1">
          <p15:clr>
            <a:srgbClr val="F26B43"/>
          </p15:clr>
        </p15:guide>
        <p15:guide id="8" pos="72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bst.dk/tvaergaaende/eu-reformer/landbrugsreformen-2023-2027/konditionalitet/webinar-om-konditionalite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lbst.dk/landbrug/krydsoverensstemmelse/vejledning-og-instrukser/#c10463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/>
        </p:nvGrpSpPr>
        <p:grpSpPr>
          <a:xfrm>
            <a:off x="6310436" y="4797152"/>
            <a:ext cx="4202916" cy="2133546"/>
            <a:chOff x="7105139" y="4941168"/>
            <a:chExt cx="3919216" cy="1989530"/>
          </a:xfrm>
        </p:grpSpPr>
        <p:pic>
          <p:nvPicPr>
            <p:cNvPr id="4" name="Billed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139" y="4941168"/>
              <a:ext cx="1990485" cy="1989530"/>
            </a:xfrm>
            <a:prstGeom prst="rect">
              <a:avLst/>
            </a:prstGeom>
          </p:spPr>
        </p:pic>
        <p:pic>
          <p:nvPicPr>
            <p:cNvPr id="9" name="Billed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8628" y="4941168"/>
              <a:ext cx="1990485" cy="1989530"/>
            </a:xfrm>
            <a:prstGeom prst="rect">
              <a:avLst/>
            </a:prstGeom>
          </p:spPr>
        </p:pic>
        <p:pic>
          <p:nvPicPr>
            <p:cNvPr id="12" name="Billed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3870" y="4941168"/>
              <a:ext cx="1990485" cy="1989530"/>
            </a:xfrm>
            <a:prstGeom prst="rect">
              <a:avLst/>
            </a:prstGeom>
          </p:spPr>
        </p:pic>
      </p:grpSp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da-DK" sz="5200" dirty="0" smtClean="0">
                <a:solidFill>
                  <a:schemeClr val="bg1"/>
                </a:solidFill>
              </a:rPr>
              <a:t>Indflyvning til konditionalitet</a:t>
            </a:r>
          </a:p>
        </p:txBody>
      </p:sp>
      <p:sp>
        <p:nvSpPr>
          <p:cNvPr id="14" name="Pladsholder til sidefod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/ Ministeriet for Fødevarer, Landbrug og Fiskeri - Landbrugsstyrelsen / Titel på præsentation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5" name="Pladsholder til slidenumm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chemeClr val="bg1"/>
                </a:solidFill>
              </a:rPr>
              <a:pPr/>
              <a:t>1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477788" y="6237312"/>
            <a:ext cx="16561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24.-26. </a:t>
            </a:r>
            <a:r>
              <a:rPr lang="da-DK" sz="1400" dirty="0">
                <a:solidFill>
                  <a:schemeClr val="bg1"/>
                </a:solidFill>
              </a:rPr>
              <a:t>januar 2023</a:t>
            </a:r>
          </a:p>
        </p:txBody>
      </p:sp>
    </p:spTree>
    <p:extLst>
      <p:ext uri="{BB962C8B-B14F-4D97-AF65-F5344CB8AC3E}">
        <p14:creationId xmlns:p14="http://schemas.microsoft.com/office/powerpoint/2010/main" val="40667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00" y="311972"/>
            <a:ext cx="7243012" cy="468000"/>
          </a:xfrm>
        </p:spPr>
        <p:txBody>
          <a:bodyPr/>
          <a:lstStyle/>
          <a:p>
            <a:r>
              <a:rPr lang="da-DK" sz="2400" dirty="0"/>
              <a:t>GLM </a:t>
            </a:r>
            <a:r>
              <a:rPr lang="da-DK" sz="2400" dirty="0" smtClean="0"/>
              <a:t>3 </a:t>
            </a:r>
            <a:r>
              <a:rPr lang="da-DK" sz="2400" dirty="0"/>
              <a:t>– </a:t>
            </a:r>
            <a:r>
              <a:rPr lang="da-DK" sz="2400" dirty="0">
                <a:solidFill>
                  <a:srgbClr val="007885"/>
                </a:solidFill>
              </a:rPr>
              <a:t>Forbud mod afbrænding af omdriftsstub, undtagen af plantesundhedshensyn</a:t>
            </a:r>
            <a:endParaRPr lang="da-DK" sz="2400" dirty="0"/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r>
              <a:rPr lang="da-DK" sz="1800" dirty="0">
                <a:solidFill>
                  <a:schemeClr val="accent1"/>
                </a:solidFill>
              </a:rPr>
              <a:t>Formål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Bevar organisk materiale i jorden og reducer CO2 udløsning</a:t>
            </a:r>
            <a:r>
              <a:rPr lang="da-DK" sz="1800" b="0" dirty="0" smtClean="0"/>
              <a:t>.</a:t>
            </a:r>
          </a:p>
          <a:p>
            <a:pPr>
              <a:buNone/>
            </a:pPr>
            <a:endParaRPr lang="da-DK" sz="1800" b="0" dirty="0"/>
          </a:p>
          <a:p>
            <a:pPr>
              <a:buNone/>
            </a:pPr>
            <a:endParaRPr lang="da-DK" sz="1800" b="0" dirty="0" smtClean="0"/>
          </a:p>
          <a:p>
            <a:pPr>
              <a:buNone/>
            </a:pPr>
            <a:endParaRPr lang="da-DK" sz="1800" b="0" dirty="0" smtClean="0"/>
          </a:p>
          <a:p>
            <a:pPr>
              <a:buNone/>
            </a:pPr>
            <a:r>
              <a:rPr lang="da-DK" sz="1800" b="0" dirty="0" smtClean="0"/>
              <a:t>GLM </a:t>
            </a:r>
            <a:r>
              <a:rPr lang="da-DK" sz="1800" b="0" dirty="0"/>
              <a:t>3</a:t>
            </a:r>
            <a:r>
              <a:rPr lang="da-DK" sz="1800" b="0" dirty="0" smtClean="0"/>
              <a:t> viderefører delvist et eksisterende</a:t>
            </a:r>
            <a:r>
              <a:rPr lang="da-DK" sz="1800" b="0" u="sng" dirty="0" smtClean="0"/>
              <a:t> </a:t>
            </a:r>
            <a:r>
              <a:rPr lang="da-DK" sz="1800" b="0" dirty="0" smtClean="0"/>
              <a:t>krav.</a:t>
            </a:r>
          </a:p>
          <a:p>
            <a:pPr marL="717750" lvl="2" indent="-285750"/>
            <a:r>
              <a:rPr lang="da-DK" b="0" dirty="0" smtClean="0"/>
              <a:t>KO-krav 1.34 (”Markafbrænding af halm”).</a:t>
            </a:r>
          </a:p>
          <a:p>
            <a:pPr marL="717750" lvl="2" indent="-285750"/>
            <a:r>
              <a:rPr lang="da-DK" b="0" dirty="0" smtClean="0"/>
              <a:t>Lignende nationalt krav.</a:t>
            </a:r>
            <a:endParaRPr lang="da-DK" b="0" dirty="0"/>
          </a:p>
          <a:p>
            <a:pPr>
              <a:buNone/>
            </a:pPr>
            <a:endParaRPr lang="da-DK" sz="1800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da-DK" sz="1800" dirty="0" smtClean="0">
              <a:solidFill>
                <a:schemeClr val="accent1"/>
              </a:solidFill>
            </a:endParaRPr>
          </a:p>
          <a:p>
            <a:r>
              <a:rPr lang="da-DK" sz="1800" dirty="0" smtClean="0">
                <a:solidFill>
                  <a:schemeClr val="accent1"/>
                </a:solidFill>
              </a:rPr>
              <a:t>Krav</a:t>
            </a:r>
            <a:endParaRPr lang="da-DK" sz="1800" dirty="0">
              <a:solidFill>
                <a:schemeClr val="accent1"/>
              </a:solidFill>
            </a:endParaRPr>
          </a:p>
          <a:p>
            <a:pPr lvl="1"/>
            <a:r>
              <a:rPr lang="da-DK" sz="1800" b="0" dirty="0" smtClean="0"/>
              <a:t>Forbud </a:t>
            </a:r>
            <a:r>
              <a:rPr lang="da-DK" sz="1800" b="0" dirty="0"/>
              <a:t>mod afbrænding af omdriftsstub, undtagen af </a:t>
            </a:r>
            <a:r>
              <a:rPr lang="da-DK" sz="1800" b="0" dirty="0" smtClean="0"/>
              <a:t>plantesundhedshensyn.</a:t>
            </a:r>
          </a:p>
          <a:p>
            <a:pPr marL="0" lvl="1" indent="0">
              <a:buNone/>
            </a:pPr>
            <a:endParaRPr lang="da-DK" sz="1800" dirty="0"/>
          </a:p>
          <a:p>
            <a:pPr>
              <a:buNone/>
            </a:pPr>
            <a:endParaRPr lang="da-DK" sz="1800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da-DK" sz="1800" dirty="0" smtClean="0">
                <a:solidFill>
                  <a:schemeClr val="accent1"/>
                </a:solidFill>
              </a:rPr>
              <a:t>Undtagelser</a:t>
            </a:r>
            <a:endParaRPr lang="da-D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Afbrænding af frøgræs er tilladt.</a:t>
            </a:r>
          </a:p>
          <a:p>
            <a:pPr>
              <a:buNone/>
            </a:pPr>
            <a:endParaRPr lang="da-DK" sz="1600" b="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0" dirty="0" smtClean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lvl="4" indent="0">
              <a:buNone/>
            </a:pPr>
            <a:r>
              <a:rPr lang="da-DK" sz="1600" b="0" dirty="0" smtClean="0">
                <a:solidFill>
                  <a:srgbClr val="00B050"/>
                </a:solidFill>
                <a:sym typeface="Wingdings" panose="05000000000000000000" pitchFamily="2" charset="2"/>
              </a:rPr>
              <a:t>	</a:t>
            </a:r>
            <a:endParaRPr lang="da-DK" sz="1600" b="0" dirty="0"/>
          </a:p>
        </p:txBody>
      </p:sp>
      <p:pic>
        <p:nvPicPr>
          <p:cNvPr id="10" name="Pladsholder til billede 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3" r="29753"/>
          <a:stretch>
            <a:fillRect/>
          </a:stretch>
        </p:blipFill>
        <p:spPr>
          <a:xfrm>
            <a:off x="8023223" y="0"/>
            <a:ext cx="4165601" cy="6858000"/>
          </a:xfrm>
        </p:spPr>
      </p:pic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10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0C62D2E-55CB-4951-BF69-F9DF986B6185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5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 smtClean="0"/>
              <a:t>Undtagelser i det nationale krav om halmafbrænding</a:t>
            </a:r>
            <a:endParaRPr lang="da-DK" sz="2400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3"/>
          </p:nvPr>
        </p:nvSpPr>
        <p:spPr/>
        <p:txBody>
          <a:bodyPr numCol="1"/>
          <a:lstStyle/>
          <a:p>
            <a:r>
              <a:rPr lang="da-DK" dirty="0" smtClean="0"/>
              <a:t>Du må fortsat gerne bruge disse undtagelser selvom de ikke står i GLM 3.</a:t>
            </a:r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3550CB3-ACC2-4CB5-93C7-46C585C9EEC0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82" y="2446427"/>
            <a:ext cx="9467899" cy="2386977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2" name="Højrepil 1"/>
          <p:cNvSpPr/>
          <p:nvPr/>
        </p:nvSpPr>
        <p:spPr>
          <a:xfrm>
            <a:off x="426540" y="3068960"/>
            <a:ext cx="1080120" cy="216024"/>
          </a:xfrm>
          <a:prstGeom prst="rightArrow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311324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GLM 4</a:t>
            </a:r>
            <a:r>
              <a:rPr lang="da-DK" sz="2400" dirty="0" smtClean="0"/>
              <a:t> – 3-metersbræmmer </a:t>
            </a:r>
            <a:r>
              <a:rPr lang="da-DK" sz="2400" dirty="0"/>
              <a:t>langs </a:t>
            </a:r>
            <a:r>
              <a:rPr lang="da-DK" sz="2400" dirty="0" smtClean="0"/>
              <a:t>vandløb</a:t>
            </a:r>
            <a:endParaRPr lang="da-DK" sz="2400" dirty="0"/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3"/>
          </p:nvPr>
        </p:nvSpPr>
        <p:spPr>
          <a:xfrm>
            <a:off x="651600" y="1052737"/>
            <a:ext cx="6980895" cy="5028978"/>
          </a:xfrm>
        </p:spPr>
        <p:txBody>
          <a:bodyPr/>
          <a:lstStyle/>
          <a:p>
            <a:pPr>
              <a:buNone/>
            </a:pPr>
            <a:r>
              <a:rPr lang="da-DK" sz="1800" dirty="0">
                <a:solidFill>
                  <a:schemeClr val="accent1"/>
                </a:solidFill>
              </a:rPr>
              <a:t>Formål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Beskyt vandmiljøet mod forurening og udvaskning.</a:t>
            </a:r>
          </a:p>
          <a:p>
            <a:pPr>
              <a:buNone/>
            </a:pPr>
            <a:endParaRPr lang="da-DK" sz="1800" b="0" dirty="0" smtClean="0"/>
          </a:p>
          <a:p>
            <a:pPr>
              <a:buNone/>
            </a:pPr>
            <a:endParaRPr lang="da-DK" sz="1800" b="0" dirty="0"/>
          </a:p>
          <a:p>
            <a:pPr>
              <a:buNone/>
            </a:pPr>
            <a:r>
              <a:rPr lang="da-DK" sz="1800" b="0" dirty="0" smtClean="0"/>
              <a:t>GLM 4 bygger delvist på eksisterende krav:</a:t>
            </a:r>
          </a:p>
          <a:p>
            <a:pPr marL="717750" lvl="2" indent="-285750"/>
            <a:r>
              <a:rPr lang="da-DK" b="0" dirty="0" smtClean="0"/>
              <a:t>KO-krav 1.16 (gødskningsforbud i 2-metersbræmmer).</a:t>
            </a:r>
          </a:p>
          <a:p>
            <a:pPr marL="717750" lvl="2" indent="-285750"/>
            <a:r>
              <a:rPr lang="da-DK" b="0" dirty="0" smtClean="0"/>
              <a:t>Vandløbslovens §69, stk.1 </a:t>
            </a:r>
            <a:r>
              <a:rPr lang="da-DK" b="0" dirty="0"/>
              <a:t>(forbud mod </a:t>
            </a:r>
            <a:r>
              <a:rPr lang="da-DK" b="0" dirty="0" smtClean="0"/>
              <a:t>dyrkning</a:t>
            </a:r>
            <a:r>
              <a:rPr lang="da-DK" b="0" dirty="0"/>
              <a:t>, jordbehandling, </a:t>
            </a:r>
            <a:r>
              <a:rPr lang="da-DK" b="0" dirty="0" smtClean="0"/>
              <a:t>plantning i 2-metersbræmmer).</a:t>
            </a:r>
            <a:endParaRPr lang="da-DK" b="0" dirty="0"/>
          </a:p>
          <a:p>
            <a:pPr>
              <a:buNone/>
            </a:pPr>
            <a:endParaRPr lang="da-DK" sz="1800" b="0" dirty="0" smtClean="0"/>
          </a:p>
          <a:p>
            <a:pPr>
              <a:buNone/>
            </a:pPr>
            <a:endParaRPr lang="da-DK" sz="1800" b="0" dirty="0"/>
          </a:p>
          <a:p>
            <a:r>
              <a:rPr lang="da-DK" sz="1800" dirty="0" smtClean="0">
                <a:solidFill>
                  <a:schemeClr val="accent1"/>
                </a:solidFill>
              </a:rPr>
              <a:t>Krav</a:t>
            </a:r>
            <a:endParaRPr lang="da-DK" sz="1800" dirty="0">
              <a:solidFill>
                <a:schemeClr val="accent1"/>
              </a:solidFill>
            </a:endParaRPr>
          </a:p>
          <a:p>
            <a:pPr lvl="1"/>
            <a:r>
              <a:rPr lang="da-DK" sz="1800" b="0" dirty="0" smtClean="0"/>
              <a:t>Forbud </a:t>
            </a:r>
            <a:r>
              <a:rPr lang="da-DK" sz="1800" b="0" dirty="0"/>
              <a:t>mod </a:t>
            </a:r>
            <a:r>
              <a:rPr lang="da-DK" sz="1800" dirty="0">
                <a:solidFill>
                  <a:schemeClr val="accent2"/>
                </a:solidFill>
              </a:rPr>
              <a:t>gødskning, sprøjtning, jordbearbejdning og dyrkning </a:t>
            </a:r>
            <a:r>
              <a:rPr lang="da-DK" sz="1800" b="0" dirty="0"/>
              <a:t>i </a:t>
            </a:r>
            <a:r>
              <a:rPr lang="da-DK" sz="1800" b="0" dirty="0" smtClean="0"/>
              <a:t>3-metersbræmmer </a:t>
            </a:r>
            <a:r>
              <a:rPr lang="da-DK" sz="1800" b="0" dirty="0"/>
              <a:t>langs </a:t>
            </a:r>
            <a:r>
              <a:rPr lang="da-DK" sz="1800" b="0" dirty="0" smtClean="0"/>
              <a:t>vandløb som har krav om bræmmer.</a:t>
            </a:r>
          </a:p>
          <a:p>
            <a:pPr marL="0" lvl="1" indent="0">
              <a:buNone/>
            </a:pPr>
            <a:endParaRPr lang="da-DK" sz="1800" b="0" dirty="0" smtClean="0">
              <a:solidFill>
                <a:schemeClr val="accent1"/>
              </a:solidFill>
            </a:endParaRPr>
          </a:p>
          <a:p>
            <a:pPr marL="0" lvl="1" indent="0">
              <a:buNone/>
            </a:pPr>
            <a:endParaRPr lang="da-DK" sz="1800" b="0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da-DK" sz="1800" dirty="0" smtClean="0">
                <a:solidFill>
                  <a:schemeClr val="accent1"/>
                </a:solidFill>
              </a:rPr>
              <a:t>Undtagelser</a:t>
            </a:r>
            <a:endParaRPr lang="da-D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Ingen undtagelser – men for landbrug som ikke søger om støtte, er der fortsat blot krav om 2-metersbræmmer.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0" dirty="0"/>
          </a:p>
          <a:p>
            <a:pPr>
              <a:buNone/>
            </a:pPr>
            <a:endParaRPr lang="da-DK" sz="1800" b="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12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3FA2567-4827-44C7-89F2-0F84873E37AD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9" name="Pladsholder til billede 8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4" r="292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162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 smtClean="0"/>
              <a:t>Kontrol af GLM 4</a:t>
            </a:r>
            <a:endParaRPr lang="da-DK" sz="2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51517" y="779972"/>
            <a:ext cx="5658919" cy="5246036"/>
          </a:xfrm>
        </p:spPr>
        <p:txBody>
          <a:bodyPr/>
          <a:lstStyle/>
          <a:p>
            <a:r>
              <a:rPr lang="da-DK" sz="1800" dirty="0" smtClean="0">
                <a:solidFill>
                  <a:schemeClr val="accent1"/>
                </a:solidFill>
              </a:rPr>
              <a:t>Vandløb med krav om bræmmer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Åbne og naturlige vandløb samt søer over 100 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Kunstigt anlagte vandløb og søer som er højt målsatte.</a:t>
            </a:r>
          </a:p>
          <a:p>
            <a:endParaRPr lang="da-DK" sz="1800" dirty="0" smtClean="0">
              <a:solidFill>
                <a:schemeClr val="accent1"/>
              </a:solidFill>
            </a:endParaRPr>
          </a:p>
          <a:p>
            <a:endParaRPr lang="da-DK" sz="1800" dirty="0" smtClean="0">
              <a:solidFill>
                <a:schemeClr val="accent1"/>
              </a:solidFill>
            </a:endParaRPr>
          </a:p>
          <a:p>
            <a:r>
              <a:rPr lang="da-DK" sz="1800" dirty="0" smtClean="0">
                <a:solidFill>
                  <a:schemeClr val="accent1"/>
                </a:solidFill>
              </a:rPr>
              <a:t>Hvordan ved jeg, hvor jeg skal placere 3-metersbræmmerne?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a-DK" b="0" dirty="0" smtClean="0"/>
              <a:t>Kig på kortlag ”3 m bræmmer” i Internet </a:t>
            </a:r>
            <a:r>
              <a:rPr lang="da-DK" b="0" dirty="0"/>
              <a:t>Markkort (IMK</a:t>
            </a:r>
            <a:r>
              <a:rPr lang="da-DK" b="0" dirty="0" smtClean="0"/>
              <a:t>).</a:t>
            </a:r>
          </a:p>
          <a:p>
            <a:pPr marL="216000" lvl="2" indent="0">
              <a:buNone/>
            </a:pPr>
            <a:endParaRPr lang="da-DK" b="0" dirty="0"/>
          </a:p>
          <a:p>
            <a:pPr marL="216000" lvl="2" indent="0">
              <a:buNone/>
            </a:pPr>
            <a:endParaRPr lang="da-DK" b="0" dirty="0"/>
          </a:p>
          <a:p>
            <a:pPr marL="216000" lvl="2" indent="0">
              <a:buNone/>
            </a:pPr>
            <a:endParaRPr lang="da-DK" b="0" dirty="0" smtClean="0"/>
          </a:p>
          <a:p>
            <a:pPr marL="0" lvl="1" indent="0">
              <a:buNone/>
            </a:pPr>
            <a:r>
              <a:rPr lang="da-DK" sz="1800" b="0" dirty="0" smtClean="0"/>
              <a:t>Du behøvede ikke at etablere den ekstra meter 2022. </a:t>
            </a:r>
            <a:endParaRPr lang="da-DK" sz="1600" b="0" dirty="0" smtClean="0"/>
          </a:p>
          <a:p>
            <a:pPr lvl="1"/>
            <a:endParaRPr lang="da-DK" b="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13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EA7CF51-5DCB-4C8D-9349-509CE1F9005B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4676084"/>
            <a:ext cx="2944118" cy="1950000"/>
          </a:xfrm>
          <a:prstGeom prst="rect">
            <a:avLst/>
          </a:prstGeom>
        </p:spPr>
      </p:pic>
      <p:pic>
        <p:nvPicPr>
          <p:cNvPr id="1026" name="Billede 4" descr="image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779972"/>
            <a:ext cx="4873295" cy="338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/>
              <a:t>GLM </a:t>
            </a:r>
            <a:r>
              <a:rPr lang="da-DK" sz="2800" dirty="0" smtClean="0"/>
              <a:t>5 </a:t>
            </a:r>
            <a:r>
              <a:rPr lang="da-DK" sz="2800" dirty="0"/>
              <a:t>– </a:t>
            </a:r>
            <a:r>
              <a:rPr lang="da-DK" sz="2800" dirty="0" smtClean="0"/>
              <a:t>Reducer </a:t>
            </a:r>
            <a:r>
              <a:rPr lang="da-DK" sz="2800" dirty="0"/>
              <a:t>jorderosionsrisiko, under hensyntagen til hældning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3"/>
          </p:nvPr>
        </p:nvSpPr>
        <p:spPr>
          <a:xfrm>
            <a:off x="651934" y="1268760"/>
            <a:ext cx="6980895" cy="4956971"/>
          </a:xfrm>
        </p:spPr>
        <p:txBody>
          <a:bodyPr/>
          <a:lstStyle/>
          <a:p>
            <a:pPr>
              <a:buNone/>
            </a:pPr>
            <a:r>
              <a:rPr lang="da-DK" sz="1800" dirty="0">
                <a:solidFill>
                  <a:schemeClr val="accent1"/>
                </a:solidFill>
              </a:rPr>
              <a:t>Formål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Reducer jorderosion igennem skånsomme jordbearbejdningsmetoder</a:t>
            </a:r>
            <a:r>
              <a:rPr lang="da-DK" sz="1800" b="0" dirty="0" smtClean="0"/>
              <a:t>.</a:t>
            </a:r>
          </a:p>
          <a:p>
            <a:pPr>
              <a:buNone/>
            </a:pPr>
            <a:endParaRPr lang="da-DK" sz="1800" b="0" dirty="0" smtClean="0"/>
          </a:p>
          <a:p>
            <a:pPr>
              <a:buNone/>
            </a:pPr>
            <a:endParaRPr lang="da-DK" sz="1800" b="0" dirty="0"/>
          </a:p>
          <a:p>
            <a:pPr>
              <a:buNone/>
            </a:pPr>
            <a:r>
              <a:rPr lang="da-DK" sz="1800" b="0" dirty="0" smtClean="0"/>
              <a:t>GLM </a:t>
            </a:r>
            <a:r>
              <a:rPr lang="da-DK" sz="1800" b="0" dirty="0"/>
              <a:t>5</a:t>
            </a:r>
            <a:r>
              <a:rPr lang="da-DK" sz="1800" b="0" dirty="0" smtClean="0"/>
              <a:t> viderefører delvist et eksisterende krav.</a:t>
            </a:r>
          </a:p>
          <a:p>
            <a:pPr marL="717750" lvl="2" indent="-285750"/>
            <a:r>
              <a:rPr lang="da-DK" b="0" dirty="0" smtClean="0"/>
              <a:t>KO-krav 1.37 omkring 2.600 ha.</a:t>
            </a:r>
          </a:p>
          <a:p>
            <a:pPr marL="717750" lvl="2" indent="-285750"/>
            <a:r>
              <a:rPr lang="da-DK" b="0" dirty="0" smtClean="0"/>
              <a:t>GLM 5 omfatter omkring 1.700 ha.</a:t>
            </a:r>
          </a:p>
          <a:p>
            <a:pPr>
              <a:buNone/>
            </a:pPr>
            <a:endParaRPr lang="da-DK" sz="1800" b="0" dirty="0"/>
          </a:p>
          <a:p>
            <a:r>
              <a:rPr lang="da-DK" sz="1800" dirty="0" smtClean="0">
                <a:solidFill>
                  <a:schemeClr val="accent1"/>
                </a:solidFill>
              </a:rPr>
              <a:t>Krav</a:t>
            </a:r>
            <a:endParaRPr lang="da-DK" sz="1800" dirty="0">
              <a:solidFill>
                <a:schemeClr val="accent1"/>
              </a:solidFill>
            </a:endParaRPr>
          </a:p>
          <a:p>
            <a:pPr lvl="1"/>
            <a:r>
              <a:rPr lang="da-DK" sz="1800" b="0" dirty="0" smtClean="0"/>
              <a:t>Pløjeforbud </a:t>
            </a:r>
            <a:r>
              <a:rPr lang="da-DK" sz="1800" b="0" dirty="0"/>
              <a:t>fra 1. oktober til 15. februar </a:t>
            </a:r>
            <a:r>
              <a:rPr lang="da-DK" sz="1800" b="0" dirty="0" smtClean="0"/>
              <a:t>på arealer med mindst 7,5 tons jorderosionsrisiko/ha/år, som er mindst 0,75 </a:t>
            </a:r>
            <a:r>
              <a:rPr lang="da-DK" sz="1800" b="0" dirty="0"/>
              <a:t>ha </a:t>
            </a:r>
            <a:r>
              <a:rPr lang="da-DK" sz="1800" b="0" dirty="0" smtClean="0"/>
              <a:t>sammenhængende polygon i markblok. </a:t>
            </a:r>
            <a:r>
              <a:rPr lang="da-DK" sz="1800" b="0" dirty="0"/>
              <a:t>Lettere jordbearbejdning som harvning er fortsat tilladt</a:t>
            </a:r>
            <a:r>
              <a:rPr lang="da-DK" sz="1800" b="0" dirty="0" smtClean="0"/>
              <a:t>.</a:t>
            </a:r>
          </a:p>
          <a:p>
            <a:pPr lvl="1"/>
            <a:r>
              <a:rPr lang="da-DK" sz="1800" b="0" dirty="0" smtClean="0"/>
              <a:t>Pløjeforbud gælder kun i den erosionsfølsomme polygon.</a:t>
            </a:r>
            <a:endParaRPr lang="da-DK" sz="1800" b="0" dirty="0"/>
          </a:p>
          <a:p>
            <a:pPr marL="0" lvl="1" indent="0">
              <a:buNone/>
            </a:pPr>
            <a:endParaRPr lang="da-DK" sz="1800" b="0" dirty="0" smtClean="0">
              <a:solidFill>
                <a:schemeClr val="accent1"/>
              </a:solidFill>
            </a:endParaRPr>
          </a:p>
          <a:p>
            <a:pPr marL="0" lvl="1" indent="0">
              <a:buNone/>
            </a:pPr>
            <a:endParaRPr lang="da-DK" sz="1800" b="0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da-DK" sz="1800" dirty="0" smtClean="0">
                <a:solidFill>
                  <a:schemeClr val="accent1"/>
                </a:solidFill>
              </a:rPr>
              <a:t>Undtagelser</a:t>
            </a:r>
            <a:endParaRPr lang="da-D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Ingen undtagelser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0" dirty="0"/>
          </a:p>
          <a:p>
            <a:pPr>
              <a:buNone/>
            </a:pPr>
            <a:endParaRPr lang="da-DK" sz="1800" b="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14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A36D1C1-2919-40D7-9FA1-4E4E37A4316A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0" t="399" r="8556" b="-399"/>
          <a:stretch/>
        </p:blipFill>
        <p:spPr/>
      </p:pic>
    </p:spTree>
    <p:extLst>
      <p:ext uri="{BB962C8B-B14F-4D97-AF65-F5344CB8AC3E}">
        <p14:creationId xmlns:p14="http://schemas.microsoft.com/office/powerpoint/2010/main" val="282015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Eksempel på GLM 5 jorderosionspolygon m. konturlag</a:t>
            </a:r>
            <a:endParaRPr lang="da-DK" sz="28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15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A97B84F-AD0E-4D0D-B0B5-A5F6328C3C77}" type="datetime2">
              <a:rPr lang="da-DK" smtClean="0"/>
              <a:t>30. januar 2023</a:t>
            </a:fld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51517" y="1022172"/>
            <a:ext cx="4435424" cy="48859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a-DK" sz="1800" dirty="0" smtClean="0"/>
              <a:t>Nyt kortlag lavet i IMK (”GLM jorderosion 2023”).</a:t>
            </a:r>
          </a:p>
          <a:p>
            <a:pPr>
              <a:lnSpc>
                <a:spcPct val="150000"/>
              </a:lnSpc>
            </a:pPr>
            <a:endParaRPr lang="da-DK" sz="1800" dirty="0"/>
          </a:p>
          <a:p>
            <a:pPr>
              <a:lnSpc>
                <a:spcPct val="150000"/>
              </a:lnSpc>
            </a:pPr>
            <a:r>
              <a:rPr lang="da-DK" sz="1800" dirty="0" smtClean="0"/>
              <a:t>Jorderosion er modelleret på bl.a.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800" b="0" dirty="0" smtClean="0"/>
              <a:t>Hældning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800" b="0" dirty="0" smtClean="0"/>
              <a:t>Topografi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800" b="0" dirty="0" smtClean="0"/>
              <a:t>Historisk afgrøde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800" b="0" dirty="0" smtClean="0"/>
              <a:t>Jordtype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1800" b="0" dirty="0" smtClean="0"/>
              <a:t>Nedbør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b="0" dirty="0"/>
          </a:p>
        </p:txBody>
      </p:sp>
      <p:pic>
        <p:nvPicPr>
          <p:cNvPr id="1026" name="Billed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16" y="892682"/>
            <a:ext cx="6667032" cy="534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67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/>
              <a:t>GLM 6 – Minimum jorddække i efterår/vinterperioderne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3"/>
          </p:nvPr>
        </p:nvSpPr>
        <p:spPr>
          <a:xfrm>
            <a:off x="549796" y="1268760"/>
            <a:ext cx="6980895" cy="4956971"/>
          </a:xfrm>
        </p:spPr>
        <p:txBody>
          <a:bodyPr/>
          <a:lstStyle/>
          <a:p>
            <a:pPr>
              <a:buNone/>
            </a:pPr>
            <a:r>
              <a:rPr lang="da-DK" sz="1800" dirty="0">
                <a:solidFill>
                  <a:schemeClr val="accent1"/>
                </a:solidFill>
              </a:rPr>
              <a:t>Formål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Beskytte jord i den mest sårbare periode så jordens fortsatte dyrkningspotentiale er bevaret igennem, bl.a. fysisk struktur, indhold af organisk materiale og reduceret udvaskning</a:t>
            </a:r>
            <a:r>
              <a:rPr lang="da-DK" sz="1800" b="0" dirty="0" smtClean="0"/>
              <a:t>.</a:t>
            </a:r>
          </a:p>
          <a:p>
            <a:pPr>
              <a:buNone/>
            </a:pPr>
            <a:endParaRPr lang="da-DK" sz="1800" b="0" dirty="0" smtClean="0"/>
          </a:p>
          <a:p>
            <a:pPr>
              <a:buNone/>
            </a:pPr>
            <a:r>
              <a:rPr lang="da-DK" sz="1800" b="0" dirty="0" smtClean="0"/>
              <a:t>GLM 6 viderefører delvist dette tidligere krav.</a:t>
            </a:r>
          </a:p>
          <a:p>
            <a:pPr marL="717750" lvl="2" indent="-285750"/>
            <a:r>
              <a:rPr lang="da-DK" b="0" dirty="0" smtClean="0"/>
              <a:t>KO-krav 1.33 om plantedække på brakarealer.</a:t>
            </a:r>
            <a:endParaRPr lang="da-DK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da-DK" sz="1800" b="0" dirty="0"/>
          </a:p>
          <a:p>
            <a:r>
              <a:rPr lang="da-DK" sz="1800" dirty="0" smtClean="0">
                <a:solidFill>
                  <a:schemeClr val="accent1"/>
                </a:solidFill>
              </a:rPr>
              <a:t>Krav</a:t>
            </a:r>
            <a:endParaRPr lang="da-DK" sz="1800" dirty="0">
              <a:solidFill>
                <a:schemeClr val="accent1"/>
              </a:solidFill>
            </a:endParaRPr>
          </a:p>
          <a:p>
            <a:pPr lvl="1"/>
            <a:r>
              <a:rPr lang="da-DK" sz="1800" b="0" dirty="0" smtClean="0"/>
              <a:t>Krav om jorddække i 3 perioder på omdriftsarealer og permanente afgrødearealer.</a:t>
            </a:r>
          </a:p>
          <a:p>
            <a:pPr lvl="2"/>
            <a:r>
              <a:rPr lang="da-DK" b="0" dirty="0" smtClean="0"/>
              <a:t>Omdriftsgræs og permanent græs er ikke pålagt GLM 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Jorddække kan bestå af planterester, stub og/eller plantedække (dvs. vintersæd, efterafgrøder, brak).</a:t>
            </a:r>
            <a:endParaRPr lang="da-DK" sz="1800" b="0" dirty="0" smtClean="0">
              <a:solidFill>
                <a:schemeClr val="accent1"/>
              </a:solidFill>
            </a:endParaRPr>
          </a:p>
          <a:p>
            <a:pPr marL="0" lvl="1" indent="0">
              <a:buNone/>
            </a:pPr>
            <a:endParaRPr lang="da-DK" sz="1800" b="0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da-DK" sz="1800" dirty="0" smtClean="0">
                <a:solidFill>
                  <a:schemeClr val="accent1"/>
                </a:solidFill>
              </a:rPr>
              <a:t>Undtagelser</a:t>
            </a:r>
            <a:endParaRPr lang="da-D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Kartofler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Planteskoler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Ukrudtsbekæmpelse på arealer dyrket efter </a:t>
            </a:r>
            <a:r>
              <a:rPr lang="da-DK" sz="1800" b="0" i="1" dirty="0" smtClean="0"/>
              <a:t>økologisk praksis</a:t>
            </a:r>
          </a:p>
          <a:p>
            <a:pPr marL="501750" lvl="1" indent="-285750"/>
            <a:r>
              <a:rPr lang="da-DK" sz="1800" b="0" i="1" dirty="0"/>
              <a:t>Ingen sprøjtning til bekæmpelse af ukrudt efter høst</a:t>
            </a:r>
            <a:r>
              <a:rPr lang="da-DK" sz="1800" b="0" i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0" dirty="0"/>
          </a:p>
          <a:p>
            <a:pPr>
              <a:buNone/>
            </a:pPr>
            <a:endParaRPr lang="da-DK" sz="1800" b="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16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98D47A4-4A00-461F-9EE9-E2691EDCC86E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9" name="Pladsholder til billede 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r="310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438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Hvad skal du overholde i GLM 6?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51516" y="908720"/>
            <a:ext cx="3282655" cy="4885996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a-DK" sz="1800" dirty="0" smtClean="0"/>
              <a:t>Bemærk </a:t>
            </a:r>
            <a:r>
              <a:rPr lang="da-DK" sz="1800" b="0" dirty="0" smtClean="0"/>
              <a:t>at du altid gerne må omlægge til en anden afgrøde inden for de følsomme perioder, så længe du sår nyt plantedække </a:t>
            </a:r>
            <a:r>
              <a:rPr lang="da-DK" sz="1800" dirty="0" smtClean="0"/>
              <a:t>senest 4 uger efter jordbearbejdning</a:t>
            </a:r>
            <a:r>
              <a:rPr lang="da-DK" sz="1800" b="0" dirty="0" smtClean="0"/>
              <a:t>.</a:t>
            </a:r>
            <a:endParaRPr lang="da-DK" sz="1800" dirty="0" smtClean="0"/>
          </a:p>
          <a:p>
            <a:pPr>
              <a:lnSpc>
                <a:spcPct val="150000"/>
              </a:lnSpc>
            </a:pPr>
            <a:endParaRPr lang="da-DK" sz="1800" dirty="0" smtClean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17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FB8441D-8519-4612-A8EB-F112115A990C}" type="datetime2">
              <a:rPr lang="da-DK" smtClean="0"/>
              <a:t>30. januar 2023</a:t>
            </a:fld>
            <a:endParaRPr lang="da-DK" dirty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/>
          </p:nvPr>
        </p:nvGraphicFramePr>
        <p:xfrm>
          <a:off x="4654252" y="779973"/>
          <a:ext cx="6564682" cy="5395629"/>
        </p:xfrm>
        <a:graphic>
          <a:graphicData uri="http://schemas.openxmlformats.org/drawingml/2006/table">
            <a:tbl>
              <a:tblPr/>
              <a:tblGrid>
                <a:gridCol w="2613130"/>
                <a:gridCol w="3951552"/>
              </a:tblGrid>
              <a:tr h="936452">
                <a:tc>
                  <a:txBody>
                    <a:bodyPr/>
                    <a:lstStyle/>
                    <a:p>
                      <a:pPr algn="l" fontAlgn="t"/>
                      <a:r>
                        <a:rPr lang="da-DK" sz="1800" b="1" dirty="0">
                          <a:solidFill>
                            <a:srgbClr val="000000"/>
                          </a:solidFill>
                          <a:effectLst/>
                        </a:rPr>
                        <a:t>Periode</a:t>
                      </a:r>
                      <a:endParaRPr lang="da-DK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717" marR="25717" marT="25717" marB="25717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6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800" b="1" dirty="0">
                          <a:solidFill>
                            <a:srgbClr val="000000"/>
                          </a:solidFill>
                          <a:effectLst/>
                        </a:rPr>
                        <a:t>Her er der krav om jorddække i perioden*</a:t>
                      </a:r>
                      <a:endParaRPr lang="da-DK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717" marR="25717" marT="25717" marB="25717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6ED"/>
                    </a:solidFill>
                  </a:tcPr>
                </a:tc>
              </a:tr>
              <a:tr h="872116">
                <a:tc>
                  <a:txBody>
                    <a:bodyPr/>
                    <a:lstStyle/>
                    <a:p>
                      <a:pPr algn="l" fontAlgn="t"/>
                      <a:r>
                        <a:rPr lang="nb-NO" sz="1800" dirty="0">
                          <a:solidFill>
                            <a:srgbClr val="000000"/>
                          </a:solidFill>
                          <a:effectLst/>
                        </a:rPr>
                        <a:t>Fra høst til 1. oktober</a:t>
                      </a:r>
                    </a:p>
                  </a:txBody>
                  <a:tcPr marL="25717" marR="25717" marT="25717" marB="25717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</a:rPr>
                        <a:t>Arealer, hvor der senest er høstet</a:t>
                      </a:r>
                      <a:r>
                        <a:rPr lang="da-DK" sz="1800" baseline="0" dirty="0" smtClean="0">
                          <a:solidFill>
                            <a:srgbClr val="000000"/>
                          </a:solidFill>
                          <a:effectLst/>
                        </a:rPr>
                        <a:t> roer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da-DK" sz="1800" baseline="0" dirty="0" smtClean="0">
                          <a:solidFill>
                            <a:srgbClr val="000000"/>
                          </a:solidFill>
                          <a:effectLst/>
                        </a:rPr>
                        <a:t>Lerholdige jorder (JB 7-9)</a:t>
                      </a:r>
                      <a:endParaRPr lang="da-DK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717" marR="25717" marT="25717" marB="25717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2849">
                <a:tc>
                  <a:txBody>
                    <a:bodyPr/>
                    <a:lstStyle/>
                    <a:p>
                      <a:pPr algn="l" fontAlgn="t"/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</a:rPr>
                        <a:t>Fra 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</a:rPr>
                        <a:t>høst til 20</a:t>
                      </a:r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</a:rPr>
                        <a:t>. oktober</a:t>
                      </a:r>
                    </a:p>
                  </a:txBody>
                  <a:tcPr marL="25717" marR="25717" marT="25717" marB="25717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</a:rPr>
                        <a:t>Lettere </a:t>
                      </a:r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</a:rPr>
                        <a:t>lerjorder (JB 5–6, 10, 11)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</a:rPr>
                        <a:t>Gartneriafgrøder</a:t>
                      </a:r>
                      <a:endParaRPr lang="da-DK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717" marR="25717" marT="25717" marB="25717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7540">
                <a:tc>
                  <a:txBody>
                    <a:bodyPr/>
                    <a:lstStyle/>
                    <a:p>
                      <a:pPr algn="l" fontAlgn="t"/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</a:rPr>
                        <a:t>Fra 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</a:rPr>
                        <a:t>høst til</a:t>
                      </a:r>
                      <a:r>
                        <a:rPr lang="da-DK" sz="1800" baseline="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</a:rPr>
                        <a:t>. februar</a:t>
                      </a:r>
                    </a:p>
                  </a:txBody>
                  <a:tcPr marL="25717" marR="25717" marT="25717" marB="25717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</a:rPr>
                        <a:t>Alle </a:t>
                      </a:r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</a:rPr>
                        <a:t>sandjorde (JB 1 –4)</a:t>
                      </a:r>
                    </a:p>
                    <a:p>
                      <a:pPr marL="742950" marR="0" lvl="1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</a:rPr>
                        <a:t>Inklusiv</a:t>
                      </a:r>
                      <a:r>
                        <a:rPr lang="da-DK" sz="1800" baseline="0" dirty="0" smtClean="0">
                          <a:solidFill>
                            <a:srgbClr val="000000"/>
                          </a:solidFill>
                          <a:effectLst/>
                        </a:rPr>
                        <a:t> e</a:t>
                      </a:r>
                      <a:r>
                        <a:rPr lang="da-DK" sz="1800" dirty="0" smtClean="0">
                          <a:solidFill>
                            <a:srgbClr val="000000"/>
                          </a:solidFill>
                          <a:effectLst/>
                        </a:rPr>
                        <a:t>fterafgrøder på sandjorder</a:t>
                      </a:r>
                    </a:p>
                  </a:txBody>
                  <a:tcPr marL="25717" marR="25717" marT="25717" marB="25717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116">
                <a:tc gridSpan="2">
                  <a:txBody>
                    <a:bodyPr/>
                    <a:lstStyle/>
                    <a:p>
                      <a:pPr algn="l" fontAlgn="t"/>
                      <a:r>
                        <a:rPr lang="da-DK" sz="1800" dirty="0">
                          <a:solidFill>
                            <a:srgbClr val="000000"/>
                          </a:solidFill>
                          <a:effectLst/>
                        </a:rPr>
                        <a:t>*Kravet gælder ikke: planteskoler og arealer, hvor der er høstet kartofler det seneste år samt ved ukrudtsbekæmpelse på arealer dyrket efter økologisk praksis.</a:t>
                      </a:r>
                    </a:p>
                  </a:txBody>
                  <a:tcPr marL="25717" marR="25717" marT="25717" marB="25717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3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GLM 7 – Krav om årlig afgrøderotation på </a:t>
            </a:r>
            <a:r>
              <a:rPr lang="da-DK" sz="2400" dirty="0" smtClean="0"/>
              <a:t>omdriftsmarker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r>
              <a:rPr lang="da-DK" sz="1800" dirty="0">
                <a:solidFill>
                  <a:schemeClr val="accent1"/>
                </a:solidFill>
              </a:rPr>
              <a:t>Formål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GLM 7 kravet går ud på at bevare omdriftsarealets dyrkbare stand.</a:t>
            </a:r>
          </a:p>
          <a:p>
            <a:pPr>
              <a:buNone/>
            </a:pPr>
            <a:endParaRPr lang="da-DK" sz="1800" b="0" dirty="0"/>
          </a:p>
          <a:p>
            <a:pPr>
              <a:buNone/>
            </a:pPr>
            <a:r>
              <a:rPr lang="da-DK" sz="1800" b="0" dirty="0" smtClean="0"/>
              <a:t>GLM 7 afløser det tidligere grønne krav om flere afgrødekategorier (KFA).</a:t>
            </a:r>
            <a:endParaRPr lang="da-DK" sz="1800" dirty="0" smtClean="0">
              <a:solidFill>
                <a:schemeClr val="accent1"/>
              </a:solidFill>
            </a:endParaRPr>
          </a:p>
          <a:p>
            <a:pPr lvl="0">
              <a:buNone/>
            </a:pPr>
            <a:endParaRPr lang="da-DK" sz="1800" b="0" dirty="0" smtClean="0"/>
          </a:p>
          <a:p>
            <a:pPr lvl="0">
              <a:buNone/>
            </a:pPr>
            <a:endParaRPr lang="da-DK" sz="1800" b="0" dirty="0"/>
          </a:p>
          <a:p>
            <a:r>
              <a:rPr lang="da-DK" sz="1800" dirty="0" smtClean="0">
                <a:solidFill>
                  <a:schemeClr val="accent1"/>
                </a:solidFill>
              </a:rPr>
              <a:t>Krav</a:t>
            </a:r>
            <a:endParaRPr lang="da-DK" sz="18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På mindst 35% omdriftsareal ny afgrøde ift. sidste år.</a:t>
            </a:r>
          </a:p>
          <a:p>
            <a:pPr>
              <a:buNone/>
            </a:pPr>
            <a:endParaRPr lang="da-DK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Maks samme afgrøde på samme areal i 3 år i træk*.</a:t>
            </a:r>
            <a:endParaRPr lang="da-DK" sz="1800" b="0" dirty="0"/>
          </a:p>
          <a:p>
            <a:pPr lvl="2" indent="0">
              <a:buNone/>
            </a:pPr>
            <a:r>
              <a:rPr lang="da-DK" b="0" dirty="0" smtClean="0"/>
              <a:t>*Hvis du laver græsudlæg i majs indtil 1. februar tæller græs som en ny afgrøde, og du kan derfor have majs i mere end 3 år.</a:t>
            </a:r>
          </a:p>
          <a:p>
            <a:pPr lvl="2" indent="0">
              <a:buNone/>
            </a:pPr>
            <a:r>
              <a:rPr lang="da-DK" b="0" dirty="0" smtClean="0"/>
              <a:t>*Hvis du dyrker tidligt høstede spisekartofler med efterafgrøder, tæller efterafgrøder med som en ny afgrøde.</a:t>
            </a:r>
          </a:p>
          <a:p>
            <a:pPr lvl="2" indent="0">
              <a:buNone/>
            </a:pPr>
            <a:endParaRPr lang="da-DK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b="0" dirty="0" smtClean="0"/>
              <a:t>Opgøres på afgrødekategori niveau.</a:t>
            </a:r>
          </a:p>
          <a:p>
            <a:pPr>
              <a:buNone/>
            </a:pPr>
            <a:endParaRPr lang="da-DK" sz="18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b="0" dirty="0" err="1" smtClean="0"/>
              <a:t>Referenceår</a:t>
            </a:r>
            <a:r>
              <a:rPr lang="da-DK" sz="1800" b="0" dirty="0" smtClean="0"/>
              <a:t> er 2022.</a:t>
            </a:r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r="27222"/>
          <a:stretch>
            <a:fillRect/>
          </a:stretch>
        </p:blipFill>
        <p:spPr>
          <a:xfrm rot="10800000">
            <a:off x="8023225" y="0"/>
            <a:ext cx="4165600" cy="6858000"/>
          </a:xfrm>
        </p:spPr>
      </p:pic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18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DCD401F-D50F-4A26-8182-FA8E493C10E2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6224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 smtClean="0"/>
              <a:t>GLM 7 undtagelser</a:t>
            </a:r>
            <a:endParaRPr lang="da-DK" sz="2400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r>
              <a:rPr lang="da-DK" sz="1800" dirty="0" smtClean="0">
                <a:solidFill>
                  <a:schemeClr val="accent1"/>
                </a:solidFill>
              </a:rPr>
              <a:t>Undtagelser</a:t>
            </a:r>
            <a:endParaRPr lang="da-D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Arealer m. flerårige afgrøder, græs og andet grøntfoder, brak</a:t>
            </a:r>
            <a:r>
              <a:rPr lang="da-DK" sz="1800" b="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Bedrifter &lt; 10 ha omdriftsareal</a:t>
            </a:r>
            <a:r>
              <a:rPr lang="da-DK" sz="1800" b="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Bedrifter med mindst 75% omdrift dyrket m. græs, brak, bælgplanter</a:t>
            </a:r>
            <a:r>
              <a:rPr lang="da-DK" sz="1800" b="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Bedrifter med mindst 75% landbrugsareal dyrket m. permanent græs og/eller græs i omdrift</a:t>
            </a:r>
            <a:r>
              <a:rPr lang="da-DK" sz="1800" b="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Derudover har vi nogle særlige afgrøder som der er nationale undtagelser for, som du kan se på vores hjemmeside.</a:t>
            </a:r>
          </a:p>
          <a:p>
            <a:pPr>
              <a:buNone/>
            </a:pPr>
            <a:endParaRPr lang="da-DK" sz="1800" b="0" dirty="0"/>
          </a:p>
          <a:p>
            <a:pPr>
              <a:buNone/>
            </a:pPr>
            <a:endParaRPr lang="da-DK" sz="1800" b="0" dirty="0" smtClean="0"/>
          </a:p>
          <a:p>
            <a:pPr>
              <a:buNone/>
            </a:pPr>
            <a:r>
              <a:rPr lang="da-DK" sz="1800" b="0" dirty="0" smtClean="0"/>
              <a:t>Økologer </a:t>
            </a:r>
            <a:r>
              <a:rPr lang="da-DK" sz="1800" b="0" dirty="0"/>
              <a:t>opfylder GLM 7 automatisk.</a:t>
            </a:r>
          </a:p>
          <a:p>
            <a:endParaRPr lang="da-DK" dirty="0"/>
          </a:p>
        </p:txBody>
      </p:sp>
      <p:pic>
        <p:nvPicPr>
          <p:cNvPr id="12" name="Pladsholder til billede 1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5" r="28525"/>
          <a:stretch>
            <a:fillRect/>
          </a:stretch>
        </p:blipFill>
        <p:spPr/>
      </p:pic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19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A6D8AAE-BD50-44BA-89C8-591EF21A3E21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19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00" y="456102"/>
            <a:ext cx="8007289" cy="452732"/>
          </a:xfrm>
        </p:spPr>
        <p:txBody>
          <a:bodyPr/>
          <a:lstStyle/>
          <a:p>
            <a:r>
              <a:rPr lang="da-DK" sz="2400" dirty="0" smtClean="0"/>
              <a:t>Hvad er konditionalitet?</a:t>
            </a:r>
            <a:endParaRPr lang="da-DK" sz="24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00" y="1195389"/>
            <a:ext cx="8815024" cy="5113931"/>
          </a:xfrm>
        </p:spPr>
        <p:txBody>
          <a:bodyPr/>
          <a:lstStyle/>
          <a:p>
            <a:pPr marL="342900" indent="17463"/>
            <a:r>
              <a:rPr lang="da-DK" sz="1800" dirty="0" err="1" smtClean="0"/>
              <a:t>Konditionalitet</a:t>
            </a:r>
            <a:endParaRPr lang="da-DK" sz="1800" dirty="0"/>
          </a:p>
          <a:p>
            <a:pPr marL="342900" indent="17463"/>
            <a:r>
              <a:rPr lang="da-DK" sz="1800" b="0" dirty="0"/>
              <a:t>Fra 2023 </a:t>
            </a:r>
            <a:r>
              <a:rPr lang="da-DK" sz="1800" b="0" dirty="0" smtClean="0"/>
              <a:t>er </a:t>
            </a:r>
            <a:r>
              <a:rPr lang="da-DK" sz="1800" b="0" dirty="0"/>
              <a:t>krydsoverensstemmelse (KO) ændret </a:t>
            </a:r>
            <a:r>
              <a:rPr lang="da-DK" sz="1800" b="0" dirty="0" smtClean="0"/>
              <a:t>til </a:t>
            </a:r>
            <a:r>
              <a:rPr lang="da-DK" sz="1800" b="0" dirty="0"/>
              <a:t>konditionalitet. </a:t>
            </a:r>
            <a:endParaRPr lang="da-DK" sz="1800" b="0" dirty="0" smtClean="0"/>
          </a:p>
          <a:p>
            <a:pPr marL="342900" indent="17463"/>
            <a:endParaRPr lang="da-DK" sz="1800" b="0" dirty="0"/>
          </a:p>
          <a:p>
            <a:pPr marL="342900" indent="17463"/>
            <a:r>
              <a:rPr lang="da-DK" sz="1800" b="0" dirty="0" smtClean="0"/>
              <a:t>Grundlæggende </a:t>
            </a:r>
            <a:r>
              <a:rPr lang="da-DK" sz="1800" b="0" dirty="0"/>
              <a:t>dækker de to begreber over det </a:t>
            </a:r>
            <a:r>
              <a:rPr lang="da-DK" sz="1800" b="0" dirty="0" smtClean="0"/>
              <a:t>samme: 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da-DK" sz="1800" b="0" dirty="0" smtClean="0"/>
              <a:t>En </a:t>
            </a:r>
            <a:r>
              <a:rPr lang="da-DK" sz="1800" b="0" dirty="0"/>
              <a:t>række </a:t>
            </a:r>
            <a:r>
              <a:rPr lang="da-DK" sz="1800" b="0" dirty="0" smtClean="0"/>
              <a:t>krav der gælder for alle støttemodtagere.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da-DK" sz="1800" b="0" dirty="0" smtClean="0"/>
              <a:t>Du risikerer at blive trukket i støtte</a:t>
            </a:r>
            <a:r>
              <a:rPr lang="da-DK" sz="1800" b="0" dirty="0"/>
              <a:t>, hvis </a:t>
            </a:r>
            <a:r>
              <a:rPr lang="da-DK" sz="1800" b="0" dirty="0" smtClean="0"/>
              <a:t>du </a:t>
            </a:r>
            <a:r>
              <a:rPr lang="da-DK" sz="1800" b="0" dirty="0"/>
              <a:t>ikke overholder </a:t>
            </a:r>
            <a:r>
              <a:rPr lang="da-DK" sz="1800" b="0" dirty="0" smtClean="0"/>
              <a:t>kravene.</a:t>
            </a:r>
          </a:p>
          <a:p>
            <a:pPr marL="342900">
              <a:buNone/>
            </a:pPr>
            <a:endParaRPr lang="da-DK" sz="1800" b="0" dirty="0"/>
          </a:p>
          <a:p>
            <a:pPr marL="342900">
              <a:buNone/>
            </a:pPr>
            <a:r>
              <a:rPr lang="da-DK" sz="1800" u="sng" dirty="0"/>
              <a:t>Konditionalitet er </a:t>
            </a:r>
            <a:r>
              <a:rPr lang="da-DK" sz="1800" u="sng" dirty="0" smtClean="0"/>
              <a:t>ikke støttebetingelser</a:t>
            </a:r>
            <a:endParaRPr lang="da-DK" sz="1800" b="0" dirty="0" smtClean="0"/>
          </a:p>
          <a:p>
            <a:pPr marL="342900">
              <a:buNone/>
            </a:pPr>
            <a:endParaRPr lang="da-DK" sz="1800" b="0" dirty="0" smtClean="0"/>
          </a:p>
          <a:p>
            <a:pPr marL="342900">
              <a:buNone/>
            </a:pPr>
            <a:endParaRPr lang="da-DK" sz="1800" b="0" dirty="0" smtClean="0"/>
          </a:p>
          <a:p>
            <a:pPr marL="342900">
              <a:buNone/>
            </a:pPr>
            <a:r>
              <a:rPr lang="da-DK" sz="1800" dirty="0" smtClean="0"/>
              <a:t>Konditionalitet indeholder to typer krav</a:t>
            </a:r>
            <a:endParaRPr lang="da-DK" sz="1800" b="0" dirty="0" smtClean="0"/>
          </a:p>
          <a:p>
            <a:pPr marL="342900">
              <a:buNone/>
            </a:pPr>
            <a:endParaRPr lang="da-DK" sz="1800" b="0" dirty="0"/>
          </a:p>
          <a:p>
            <a:pPr marL="342900" indent="17463"/>
            <a:r>
              <a:rPr lang="da-DK" sz="1800" dirty="0" smtClean="0"/>
              <a:t>LF-krav</a:t>
            </a:r>
          </a:p>
          <a:p>
            <a:pPr marL="342900" indent="17463"/>
            <a:r>
              <a:rPr lang="da-DK" sz="1800" b="0" dirty="0" smtClean="0"/>
              <a:t>LF står for lovgivningsbestemte forvaltningskrav.</a:t>
            </a:r>
          </a:p>
          <a:p>
            <a:pPr marL="342900" indent="17463"/>
            <a:endParaRPr lang="da-DK" sz="1800" b="0" dirty="0"/>
          </a:p>
          <a:p>
            <a:pPr marL="342900" indent="17463"/>
            <a:endParaRPr lang="da-DK" sz="1800" b="0" dirty="0"/>
          </a:p>
          <a:p>
            <a:pPr marL="342900" indent="17463"/>
            <a:r>
              <a:rPr lang="da-DK" sz="1800" dirty="0"/>
              <a:t>GLM-krav</a:t>
            </a:r>
          </a:p>
          <a:p>
            <a:pPr marL="342900" indent="17463"/>
            <a:r>
              <a:rPr lang="da-DK" sz="1800" b="0" dirty="0" smtClean="0"/>
              <a:t>GLM står </a:t>
            </a:r>
            <a:r>
              <a:rPr lang="da-DK" sz="1800" b="0" dirty="0"/>
              <a:t>for god </a:t>
            </a:r>
            <a:r>
              <a:rPr lang="da-DK" sz="1800" b="0" dirty="0" smtClean="0"/>
              <a:t>landbrugs- og </a:t>
            </a:r>
            <a:r>
              <a:rPr lang="da-DK" sz="1800" b="0" dirty="0"/>
              <a:t>miljømæssig stand af </a:t>
            </a:r>
            <a:r>
              <a:rPr lang="da-DK" sz="1800" b="0" dirty="0" smtClean="0"/>
              <a:t>landbrugsjord. </a:t>
            </a:r>
            <a:r>
              <a:rPr lang="da-DK" sz="1800" b="0" dirty="0"/>
              <a:t> </a:t>
            </a:r>
            <a:endParaRPr lang="da-DK" sz="1800" dirty="0"/>
          </a:p>
          <a:p>
            <a:pPr marL="342900" indent="17463"/>
            <a:endParaRPr lang="da-DK" sz="1800" b="0" dirty="0" smtClean="0"/>
          </a:p>
          <a:p>
            <a:pPr marL="342900">
              <a:buNone/>
            </a:pPr>
            <a:endParaRPr lang="da-DK" sz="1800" b="0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A850F68-6237-42D9-9F9A-0868C83E0257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060328"/>
            <a:ext cx="524244" cy="524244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4093063"/>
            <a:ext cx="524244" cy="524244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5067337"/>
            <a:ext cx="524244" cy="524244"/>
          </a:xfrm>
          <a:prstGeom prst="rect">
            <a:avLst/>
          </a:prstGeom>
        </p:spPr>
      </p:pic>
      <p:sp>
        <p:nvSpPr>
          <p:cNvPr id="8" name="Pladsholder til slide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592" y="5022783"/>
            <a:ext cx="1372328" cy="137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3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Her er afgrødekoderne du kan anvende til græsudlæg i majs</a:t>
            </a:r>
            <a:endParaRPr lang="da-DK" dirty="0"/>
          </a:p>
        </p:txBody>
      </p:sp>
      <p:graphicFrame>
        <p:nvGraphicFramePr>
          <p:cNvPr id="9" name="Pladsholder til indhold 8"/>
          <p:cNvGraphicFramePr>
            <a:graphicFrameLocks noGrp="1"/>
          </p:cNvGraphicFramePr>
          <p:nvPr>
            <p:ph idx="1"/>
            <p:extLst/>
          </p:nvPr>
        </p:nvGraphicFramePr>
        <p:xfrm>
          <a:off x="2277988" y="1412776"/>
          <a:ext cx="7632848" cy="417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976"/>
                <a:gridCol w="4968872"/>
              </a:tblGrid>
              <a:tr h="442335">
                <a:tc>
                  <a:txBody>
                    <a:bodyPr/>
                    <a:lstStyle/>
                    <a:p>
                      <a:r>
                        <a:rPr lang="da-DK" dirty="0" smtClean="0"/>
                        <a:t>Afgrødekode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Navn</a:t>
                      </a:r>
                      <a:endParaRPr lang="da-DK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da-DK" dirty="0" smtClean="0"/>
                        <a:t>5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Majs til</a:t>
                      </a:r>
                      <a:r>
                        <a:rPr lang="da-DK" baseline="0" dirty="0" smtClean="0"/>
                        <a:t> modenhed</a:t>
                      </a:r>
                      <a:endParaRPr lang="da-DK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da-DK" dirty="0" smtClean="0"/>
                        <a:t>19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Majs til modenhed med græsudlæg</a:t>
                      </a:r>
                      <a:endParaRPr lang="da-DK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da-DK" dirty="0" smtClean="0"/>
                        <a:t>216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Silomajs</a:t>
                      </a:r>
                      <a:endParaRPr lang="da-DK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da-DK" dirty="0" smtClean="0"/>
                        <a:t>218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Silomajs med</a:t>
                      </a:r>
                      <a:r>
                        <a:rPr lang="da-DK" baseline="0" dirty="0" smtClean="0"/>
                        <a:t> græsudlæg</a:t>
                      </a:r>
                      <a:endParaRPr lang="da-DK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da-DK" dirty="0" smtClean="0"/>
                        <a:t>423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Sukkermajs</a:t>
                      </a:r>
                      <a:endParaRPr lang="da-DK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da-DK" dirty="0" smtClean="0"/>
                        <a:t>425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Sukkermajs med græsudlæg</a:t>
                      </a:r>
                      <a:endParaRPr lang="da-DK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da-DK" dirty="0" smtClean="0"/>
                        <a:t>152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Kartofler, spise-</a:t>
                      </a:r>
                      <a:r>
                        <a:rPr lang="da-DK" baseline="0" dirty="0" smtClean="0"/>
                        <a:t> (pakkeri, </a:t>
                      </a:r>
                      <a:r>
                        <a:rPr lang="da-DK" baseline="0" dirty="0" err="1" smtClean="0"/>
                        <a:t>vejsalg</a:t>
                      </a:r>
                      <a:r>
                        <a:rPr lang="da-DK" baseline="0" dirty="0" smtClean="0"/>
                        <a:t>)</a:t>
                      </a:r>
                      <a:endParaRPr lang="da-DK" dirty="0"/>
                    </a:p>
                  </a:txBody>
                  <a:tcPr/>
                </a:tc>
              </a:tr>
              <a:tr h="442335">
                <a:tc>
                  <a:txBody>
                    <a:bodyPr/>
                    <a:lstStyle/>
                    <a:p>
                      <a:r>
                        <a:rPr lang="da-DK" dirty="0" smtClean="0"/>
                        <a:t>157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Kartofler,</a:t>
                      </a:r>
                      <a:r>
                        <a:rPr lang="da-DK" baseline="0" dirty="0" smtClean="0"/>
                        <a:t> spise- tidligt høstede med efterafgrøder</a:t>
                      </a:r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A6D8AAE-BD50-44BA-89C8-591EF21A3E21}" type="datetime2">
              <a:rPr lang="da-DK" smtClean="0"/>
              <a:t>30. januar 2023</a:t>
            </a:fld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2205980" y="2276872"/>
            <a:ext cx="7776864" cy="455192"/>
          </a:xfrm>
          <a:prstGeom prst="rect">
            <a:avLst/>
          </a:prstGeom>
          <a:noFill/>
          <a:ln w="38100">
            <a:solidFill>
              <a:srgbClr val="0078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1" name="Rektangel 10"/>
          <p:cNvSpPr/>
          <p:nvPr/>
        </p:nvSpPr>
        <p:spPr>
          <a:xfrm>
            <a:off x="2205980" y="3187259"/>
            <a:ext cx="7776864" cy="432048"/>
          </a:xfrm>
          <a:prstGeom prst="rect">
            <a:avLst/>
          </a:prstGeom>
          <a:noFill/>
          <a:ln w="38100">
            <a:solidFill>
              <a:srgbClr val="00788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2" name="Rektangel 11"/>
          <p:cNvSpPr/>
          <p:nvPr/>
        </p:nvSpPr>
        <p:spPr>
          <a:xfrm>
            <a:off x="2205980" y="4074501"/>
            <a:ext cx="7776864" cy="4320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3" name="Rektangel 12"/>
          <p:cNvSpPr/>
          <p:nvPr/>
        </p:nvSpPr>
        <p:spPr>
          <a:xfrm>
            <a:off x="2210883" y="4923328"/>
            <a:ext cx="7776864" cy="6682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413463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350" dirty="0" smtClean="0"/>
              <a:t>Eksempel på krav om årlig rotation med majs på 35% af omdriftsarealet</a:t>
            </a:r>
            <a:endParaRPr lang="da-DK" sz="235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53364" y="1101803"/>
            <a:ext cx="2844704" cy="488599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21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34E622C-6CA3-4CA6-867B-0C65F4EFFC06}" type="datetime2">
              <a:rPr lang="da-DK" smtClean="0"/>
              <a:t>30. januar 2023</a:t>
            </a:fld>
            <a:endParaRPr lang="da-DK" dirty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/>
          </p:nvPr>
        </p:nvGraphicFramePr>
        <p:xfrm>
          <a:off x="3290367" y="1916832"/>
          <a:ext cx="5608730" cy="2120448"/>
        </p:xfrm>
        <a:graphic>
          <a:graphicData uri="http://schemas.openxmlformats.org/drawingml/2006/table">
            <a:tbl>
              <a:tblPr/>
              <a:tblGrid>
                <a:gridCol w="1108231"/>
                <a:gridCol w="1108231"/>
                <a:gridCol w="1108231"/>
                <a:gridCol w="2284037"/>
              </a:tblGrid>
              <a:tr h="210566">
                <a:tc>
                  <a:txBody>
                    <a:bodyPr/>
                    <a:lstStyle/>
                    <a:p>
                      <a:endParaRPr lang="da-DK" sz="2000" dirty="0"/>
                    </a:p>
                  </a:txBody>
                  <a:tcPr marL="24804" marR="24804" marT="24804" marB="2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Forklaring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83020"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Mark </a:t>
                      </a:r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Majs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Majs med græsudlæg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Rotation</a:t>
                      </a:r>
                      <a:r>
                        <a:rPr lang="da-DK" sz="1600" baseline="0" dirty="0" smtClean="0">
                          <a:solidFill>
                            <a:srgbClr val="000000"/>
                          </a:solidFill>
                          <a:effectLst/>
                        </a:rPr>
                        <a:t> godkendt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883020"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Mark B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Majs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Majs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Rotation afvist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851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350" dirty="0" smtClean="0"/>
              <a:t>Eksempler på, hvornår du må have græsudlæg i majs i mere end 3 år i træk</a:t>
            </a:r>
            <a:endParaRPr lang="da-DK" sz="235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22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780A294-19B2-4063-9BA9-805AC9A9EC25}" type="datetime2">
              <a:rPr lang="da-DK" smtClean="0"/>
              <a:t>30. januar 2023</a:t>
            </a:fld>
            <a:endParaRPr lang="da-DK" dirty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/>
          </p:nvPr>
        </p:nvGraphicFramePr>
        <p:xfrm>
          <a:off x="1509133" y="1916832"/>
          <a:ext cx="8636788" cy="2884953"/>
        </p:xfrm>
        <a:graphic>
          <a:graphicData uri="http://schemas.openxmlformats.org/drawingml/2006/table">
            <a:tbl>
              <a:tblPr/>
              <a:tblGrid>
                <a:gridCol w="1063388"/>
                <a:gridCol w="1063388"/>
                <a:gridCol w="1147620"/>
                <a:gridCol w="1152128"/>
                <a:gridCol w="2018646"/>
                <a:gridCol w="2191618"/>
              </a:tblGrid>
              <a:tr h="368509">
                <a:tc>
                  <a:txBody>
                    <a:bodyPr/>
                    <a:lstStyle/>
                    <a:p>
                      <a:endParaRPr lang="da-DK" sz="2000" dirty="0"/>
                    </a:p>
                  </a:txBody>
                  <a:tcPr marL="24804" marR="24804" marT="24804" marB="2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2024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2025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Forklaring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74611"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>
                          <a:solidFill>
                            <a:srgbClr val="000000"/>
                          </a:solidFill>
                          <a:effectLst/>
                        </a:rPr>
                        <a:t>Mark A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Majs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Majs med græsudlæg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>
                          <a:solidFill>
                            <a:srgbClr val="000000"/>
                          </a:solidFill>
                          <a:effectLst/>
                        </a:rPr>
                        <a:t>Majs med græsudlæg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B050"/>
                          </a:solidFill>
                          <a:effectLst/>
                        </a:rPr>
                        <a:t>Majs med græsudlæg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2025 </a:t>
                      </a:r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Godkendt.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41833"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>
                          <a:solidFill>
                            <a:srgbClr val="000000"/>
                          </a:solidFill>
                          <a:effectLst/>
                        </a:rPr>
                        <a:t>Mark B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Majs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Majs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Majs med græsudlæg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Majs med græsudlæg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Der er krav om anden hovedafgrøde end majs i </a:t>
                      </a:r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2025, </a:t>
                      </a:r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da der ikke har været græsudlæg efter majsen i </a:t>
                      </a:r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2022, 2023 </a:t>
                      </a:r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og </a:t>
                      </a:r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2024.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Rektangel 7"/>
          <p:cNvSpPr/>
          <p:nvPr/>
        </p:nvSpPr>
        <p:spPr>
          <a:xfrm>
            <a:off x="1197867" y="2204864"/>
            <a:ext cx="9259319" cy="936104"/>
          </a:xfrm>
          <a:prstGeom prst="rect">
            <a:avLst/>
          </a:prstGeom>
          <a:noFill/>
          <a:ln w="57150">
            <a:solidFill>
              <a:srgbClr val="00788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404144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350" dirty="0" smtClean="0"/>
              <a:t>Eksempler på, hvornår du må have græsudlæg i majs i mere end 3 år i træk</a:t>
            </a:r>
            <a:endParaRPr lang="da-DK" sz="235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23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780A294-19B2-4063-9BA9-805AC9A9EC25}" type="datetime2">
              <a:rPr lang="da-DK" smtClean="0"/>
              <a:t>30. januar 2023</a:t>
            </a:fld>
            <a:endParaRPr lang="da-DK" dirty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/>
          </p:nvPr>
        </p:nvGraphicFramePr>
        <p:xfrm>
          <a:off x="1509133" y="1916832"/>
          <a:ext cx="8636788" cy="2884953"/>
        </p:xfrm>
        <a:graphic>
          <a:graphicData uri="http://schemas.openxmlformats.org/drawingml/2006/table">
            <a:tbl>
              <a:tblPr/>
              <a:tblGrid>
                <a:gridCol w="1063388"/>
                <a:gridCol w="1063388"/>
                <a:gridCol w="1147620"/>
                <a:gridCol w="1152128"/>
                <a:gridCol w="2018646"/>
                <a:gridCol w="2191618"/>
              </a:tblGrid>
              <a:tr h="368509">
                <a:tc>
                  <a:txBody>
                    <a:bodyPr/>
                    <a:lstStyle/>
                    <a:p>
                      <a:endParaRPr lang="da-DK" sz="2000" dirty="0"/>
                    </a:p>
                  </a:txBody>
                  <a:tcPr marL="24804" marR="24804" marT="24804" marB="2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2024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2025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Forklaring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74611"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>
                          <a:solidFill>
                            <a:srgbClr val="000000"/>
                          </a:solidFill>
                          <a:effectLst/>
                        </a:rPr>
                        <a:t>Mark A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Majs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Majs med græsudlæg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>
                          <a:solidFill>
                            <a:srgbClr val="000000"/>
                          </a:solidFill>
                          <a:effectLst/>
                        </a:rPr>
                        <a:t>Majs med græsudlæg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B050"/>
                          </a:solidFill>
                          <a:effectLst/>
                        </a:rPr>
                        <a:t>Majs med græsudlæg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2025 </a:t>
                      </a:r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Godkendt.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41833"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>
                          <a:solidFill>
                            <a:srgbClr val="000000"/>
                          </a:solidFill>
                          <a:effectLst/>
                        </a:rPr>
                        <a:t>Mark B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Majs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Majs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Majs med græsudlæg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FF0000"/>
                          </a:solidFill>
                          <a:effectLst/>
                        </a:rPr>
                        <a:t>Majs med græsudlæg</a:t>
                      </a: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Der er krav om anden hovedafgrøde end majs i </a:t>
                      </a:r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2025, </a:t>
                      </a:r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da der ikke har været græsudlæg efter majsen i </a:t>
                      </a:r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2022, 2023 </a:t>
                      </a:r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</a:rPr>
                        <a:t>og </a:t>
                      </a:r>
                      <a:r>
                        <a:rPr lang="da-DK" sz="1600" dirty="0" smtClean="0">
                          <a:solidFill>
                            <a:srgbClr val="000000"/>
                          </a:solidFill>
                          <a:effectLst/>
                        </a:rPr>
                        <a:t>2024.</a:t>
                      </a:r>
                      <a:endParaRPr lang="da-DK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4804" marR="24804" marT="24804" marB="24804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Rektangel 7"/>
          <p:cNvSpPr/>
          <p:nvPr/>
        </p:nvSpPr>
        <p:spPr>
          <a:xfrm>
            <a:off x="1197867" y="2996952"/>
            <a:ext cx="9259319" cy="1872208"/>
          </a:xfrm>
          <a:prstGeom prst="rect">
            <a:avLst/>
          </a:prstGeom>
          <a:noFill/>
          <a:ln w="57150">
            <a:solidFill>
              <a:srgbClr val="00788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232429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GLM 8 – Krav om ikke-produktive elementer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3"/>
          </p:nvPr>
        </p:nvSpPr>
        <p:spPr>
          <a:xfrm>
            <a:off x="651600" y="985836"/>
            <a:ext cx="6980895" cy="4886325"/>
          </a:xfrm>
        </p:spPr>
        <p:txBody>
          <a:bodyPr/>
          <a:lstStyle/>
          <a:p>
            <a:pPr>
              <a:buNone/>
            </a:pPr>
            <a:r>
              <a:rPr lang="da-DK" sz="1600" dirty="0">
                <a:solidFill>
                  <a:schemeClr val="accent1"/>
                </a:solidFill>
              </a:rPr>
              <a:t>Formål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b="0" dirty="0"/>
              <a:t>At skabe mere biodiversitet på bedriften i forhold til i dag samt at fastholde GLM-landskabselementer.</a:t>
            </a:r>
          </a:p>
          <a:p>
            <a:pPr>
              <a:buNone/>
            </a:pPr>
            <a:endParaRPr lang="da-DK" sz="1600" b="0" dirty="0" smtClean="0"/>
          </a:p>
          <a:p>
            <a:pPr>
              <a:buNone/>
            </a:pPr>
            <a:endParaRPr lang="da-DK" sz="1600" b="0" dirty="0"/>
          </a:p>
          <a:p>
            <a:pPr>
              <a:buNone/>
            </a:pPr>
            <a:r>
              <a:rPr lang="da-DK" sz="1600" b="0" dirty="0" smtClean="0"/>
              <a:t>GLM 8 viderefører delvist det tidligere grønne krav (MFO) og KO-krav om fastholdelse af GLM-landskabselementer.</a:t>
            </a:r>
            <a:endParaRPr lang="da-DK" sz="1600" b="0" dirty="0"/>
          </a:p>
          <a:p>
            <a:pPr>
              <a:buNone/>
            </a:pPr>
            <a:endParaRPr lang="da-DK" sz="1600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da-DK" sz="1600" dirty="0" smtClean="0">
              <a:solidFill>
                <a:schemeClr val="accent1"/>
              </a:solidFill>
            </a:endParaRPr>
          </a:p>
          <a:p>
            <a:r>
              <a:rPr lang="da-DK" sz="1600" dirty="0" smtClean="0">
                <a:solidFill>
                  <a:schemeClr val="accent1"/>
                </a:solidFill>
              </a:rPr>
              <a:t>Krav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Delkrav </a:t>
            </a:r>
            <a:r>
              <a:rPr lang="da-DK" sz="1600" dirty="0" smtClean="0"/>
              <a:t>1</a:t>
            </a:r>
            <a:r>
              <a:rPr lang="da-DK" sz="1600" b="0" dirty="0" smtClean="0"/>
              <a:t>: </a:t>
            </a:r>
            <a:r>
              <a:rPr lang="da-DK" sz="1600" b="0" dirty="0"/>
              <a:t>GLM-landskabselementerne skal fastholdes og vedligeholdes på din bedrift, dvs. GLM-søer og GLM-fortidsminder.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Delkrav 2</a:t>
            </a:r>
            <a:r>
              <a:rPr lang="da-DK" sz="1600" b="0" dirty="0" smtClean="0"/>
              <a:t>: Mindst 4% af din bedrifts omdriftsarealer skal bestå af ikke-produktive elementer og arealer.</a:t>
            </a:r>
          </a:p>
          <a:p>
            <a:pPr>
              <a:buNone/>
            </a:pPr>
            <a:endParaRPr lang="da-DK" sz="16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Delkrav 3</a:t>
            </a:r>
            <a:r>
              <a:rPr lang="da-DK" sz="1600" b="0" dirty="0" smtClean="0"/>
              <a:t>: Forbud mod beskæring af træer og buske i fuglenes ynglesæson 15. marts til 31. juli.</a:t>
            </a:r>
          </a:p>
          <a:p>
            <a:pPr>
              <a:buNone/>
            </a:pPr>
            <a:endParaRPr lang="da-DK" sz="1600" b="0" dirty="0" smtClean="0"/>
          </a:p>
          <a:p>
            <a:pPr>
              <a:buNone/>
            </a:pPr>
            <a:endParaRPr lang="da-DK" sz="1600" b="0" dirty="0" smtClean="0"/>
          </a:p>
          <a:p>
            <a:pPr>
              <a:buNone/>
            </a:pPr>
            <a:r>
              <a:rPr lang="da-DK" sz="1600" dirty="0" smtClean="0">
                <a:solidFill>
                  <a:schemeClr val="accent1"/>
                </a:solidFill>
              </a:rPr>
              <a:t>Undtagelser</a:t>
            </a:r>
            <a:endParaRPr lang="da-DK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b="0" dirty="0" smtClean="0"/>
              <a:t>Ingen undtagelser - alle landbrug som har omdriftsarealer til rådighed er omfattet.</a:t>
            </a:r>
          </a:p>
          <a:p>
            <a:pPr>
              <a:buNone/>
            </a:pPr>
            <a:endParaRPr lang="da-DK" sz="1600" b="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24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ABD486C-1073-4C9C-9EEE-C337DB49E539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11" name="Pladsholder til billede 10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r="27222"/>
          <a:stretch>
            <a:fillRect/>
          </a:stretch>
        </p:blipFill>
        <p:spPr>
          <a:xfrm rot="10800000">
            <a:off x="8023225" y="0"/>
            <a:ext cx="4165600" cy="6858000"/>
          </a:xfrm>
        </p:spPr>
      </p:pic>
    </p:spTree>
    <p:extLst>
      <p:ext uri="{BB962C8B-B14F-4D97-AF65-F5344CB8AC3E}">
        <p14:creationId xmlns:p14="http://schemas.microsoft.com/office/powerpoint/2010/main" val="92568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GLM 8 delkrav 2 om 4 pct. ikke-produktive elementer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4991" y="1052737"/>
            <a:ext cx="6961589" cy="4968552"/>
          </a:xfrm>
        </p:spPr>
        <p:txBody>
          <a:bodyPr/>
          <a:lstStyle/>
          <a:p>
            <a:pPr>
              <a:buNone/>
            </a:pPr>
            <a:r>
              <a:rPr lang="da-DK" sz="1600" b="0" dirty="0" smtClean="0"/>
              <a:t>Du kan anvende følgende arealer og elementer:</a:t>
            </a:r>
          </a:p>
          <a:p>
            <a:pPr>
              <a:buNone/>
            </a:pPr>
            <a:endParaRPr lang="da-DK" sz="1600" b="0" dirty="0"/>
          </a:p>
          <a:p>
            <a:pPr>
              <a:buNone/>
            </a:pPr>
            <a:endParaRPr lang="da-DK" sz="1600" b="0" dirty="0" smtClean="0"/>
          </a:p>
          <a:p>
            <a:pPr>
              <a:buNone/>
            </a:pPr>
            <a:endParaRPr lang="da-DK" sz="1600" b="0" dirty="0"/>
          </a:p>
          <a:p>
            <a:pPr>
              <a:buNone/>
            </a:pPr>
            <a:endParaRPr lang="da-DK" sz="1600" b="0" dirty="0" smtClean="0"/>
          </a:p>
          <a:p>
            <a:pPr>
              <a:buNone/>
            </a:pPr>
            <a:endParaRPr lang="da-DK" sz="1600" b="0" dirty="0"/>
          </a:p>
          <a:p>
            <a:pPr>
              <a:buNone/>
            </a:pPr>
            <a:endParaRPr lang="da-DK" sz="1600" b="0" dirty="0" smtClean="0"/>
          </a:p>
          <a:p>
            <a:pPr>
              <a:buNone/>
            </a:pPr>
            <a:endParaRPr lang="da-DK" sz="1600" b="0" dirty="0"/>
          </a:p>
          <a:p>
            <a:pPr>
              <a:buNone/>
            </a:pPr>
            <a:endParaRPr lang="da-DK" sz="1600" b="0" dirty="0" smtClean="0"/>
          </a:p>
          <a:p>
            <a:pPr>
              <a:buNone/>
            </a:pPr>
            <a:endParaRPr lang="da-DK" sz="1600" b="0" dirty="0"/>
          </a:p>
          <a:p>
            <a:pPr>
              <a:buNone/>
            </a:pPr>
            <a:endParaRPr lang="da-DK" sz="1600" b="0" dirty="0" smtClean="0"/>
          </a:p>
          <a:p>
            <a:pPr>
              <a:buNone/>
            </a:pPr>
            <a:endParaRPr lang="da-DK" sz="1600" b="0" dirty="0"/>
          </a:p>
          <a:p>
            <a:pPr>
              <a:buNone/>
            </a:pPr>
            <a:endParaRPr lang="da-DK" sz="1600" b="0" dirty="0"/>
          </a:p>
          <a:p>
            <a:pPr>
              <a:buNone/>
            </a:pPr>
            <a:endParaRPr lang="da-DK" sz="1600" b="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a-DK" sz="1600" dirty="0" smtClean="0">
              <a:solidFill>
                <a:schemeClr val="accent1"/>
              </a:solidFill>
            </a:endParaRPr>
          </a:p>
          <a:p>
            <a:pPr lvl="0">
              <a:buNone/>
            </a:pPr>
            <a:r>
              <a:rPr lang="da-DK" sz="1600" dirty="0" smtClean="0">
                <a:solidFill>
                  <a:schemeClr val="accent1"/>
                </a:solidFill>
              </a:rPr>
              <a:t>Hvad betyder </a:t>
            </a:r>
            <a:r>
              <a:rPr lang="da-DK" sz="1600" i="1" dirty="0" smtClean="0">
                <a:solidFill>
                  <a:schemeClr val="accent1"/>
                </a:solidFill>
              </a:rPr>
              <a:t>ikke-produktive</a:t>
            </a:r>
            <a:r>
              <a:rPr lang="da-DK" sz="1600" dirty="0" smtClean="0">
                <a:solidFill>
                  <a:schemeClr val="accent1"/>
                </a:solidFill>
              </a:rPr>
              <a:t> elementer?</a:t>
            </a:r>
          </a:p>
          <a:p>
            <a:pPr marL="501750" lvl="1" indent="-285750"/>
            <a:r>
              <a:rPr lang="da-DK" sz="1600" b="0" i="1" dirty="0" smtClean="0">
                <a:solidFill>
                  <a:srgbClr val="000000"/>
                </a:solidFill>
              </a:rPr>
              <a:t>Ingen</a:t>
            </a:r>
            <a:r>
              <a:rPr lang="da-DK" sz="1600" b="0" dirty="0" smtClean="0">
                <a:solidFill>
                  <a:srgbClr val="000000"/>
                </a:solidFill>
              </a:rPr>
              <a:t> produktion på elementet, heller ikke afgræsning eller slæt – dog enkelte undtagelser for afgræsning på tilgroede elementer.</a:t>
            </a:r>
          </a:p>
          <a:p>
            <a:pPr lvl="1" indent="0">
              <a:buNone/>
            </a:pPr>
            <a:endParaRPr lang="da-DK" sz="1600" b="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da-DK" sz="1600" dirty="0" smtClean="0">
                <a:solidFill>
                  <a:schemeClr val="accent1"/>
                </a:solidFill>
              </a:rPr>
              <a:t>Alle GLM 8 elementer får grundbetaling</a:t>
            </a:r>
          </a:p>
          <a:p>
            <a:pPr marL="501750" lvl="1" indent="-285750"/>
            <a:endParaRPr lang="da-DK" sz="1600" b="0" dirty="0">
              <a:solidFill>
                <a:srgbClr val="000000"/>
              </a:solidFill>
            </a:endParaRPr>
          </a:p>
          <a:p>
            <a:pPr lvl="1" indent="0">
              <a:buNone/>
            </a:pPr>
            <a:endParaRPr lang="da-DK" sz="1800" b="0" dirty="0" smtClean="0">
              <a:solidFill>
                <a:srgbClr val="000000"/>
              </a:solidFill>
            </a:endParaRPr>
          </a:p>
          <a:p>
            <a:pPr lvl="1" indent="0">
              <a:buNone/>
            </a:pPr>
            <a:endParaRPr lang="da-DK" sz="1800" b="0" dirty="0" smtClean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25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236D838-3D65-4DB4-8390-BB102B8C6969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7899" y="188640"/>
            <a:ext cx="2999958" cy="1940509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4652" y="1556792"/>
            <a:ext cx="2999958" cy="181619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29"/>
          <a:stretch/>
        </p:blipFill>
        <p:spPr>
          <a:xfrm>
            <a:off x="9046740" y="2780928"/>
            <a:ext cx="3003349" cy="1481077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2175" y="4188184"/>
            <a:ext cx="3104912" cy="1714977"/>
          </a:xfrm>
          <a:prstGeom prst="rect">
            <a:avLst/>
          </a:prstGeom>
        </p:spPr>
      </p:pic>
      <p:sp>
        <p:nvSpPr>
          <p:cNvPr id="13" name="Tekstfelt 12"/>
          <p:cNvSpPr txBox="1"/>
          <p:nvPr/>
        </p:nvSpPr>
        <p:spPr>
          <a:xfrm>
            <a:off x="11141839" y="426003"/>
            <a:ext cx="11521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b="1" dirty="0" smtClean="0">
                <a:solidFill>
                  <a:schemeClr val="bg1"/>
                </a:solidFill>
              </a:rPr>
              <a:t>Brak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9672262" y="1679449"/>
            <a:ext cx="19039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b="1" dirty="0" smtClean="0">
                <a:solidFill>
                  <a:schemeClr val="bg1"/>
                </a:solidFill>
              </a:rPr>
              <a:t>Blomsterbrak</a:t>
            </a:r>
          </a:p>
        </p:txBody>
      </p:sp>
      <p:sp>
        <p:nvSpPr>
          <p:cNvPr id="16" name="Tekstfelt 15"/>
          <p:cNvSpPr txBox="1"/>
          <p:nvPr/>
        </p:nvSpPr>
        <p:spPr>
          <a:xfrm>
            <a:off x="9262764" y="3818905"/>
            <a:ext cx="31483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 smtClean="0">
                <a:solidFill>
                  <a:schemeClr val="bg1"/>
                </a:solidFill>
              </a:rPr>
              <a:t>Markbræmme med blomster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8297918" y="5537361"/>
            <a:ext cx="16298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b="1" dirty="0" smtClean="0">
                <a:solidFill>
                  <a:schemeClr val="bg1"/>
                </a:solidFill>
              </a:rPr>
              <a:t>Markkrat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618044" y="1443719"/>
          <a:ext cx="6916528" cy="2621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8264"/>
                <a:gridCol w="3458264"/>
              </a:tblGrid>
              <a:tr h="609727"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Elementer</a:t>
                      </a:r>
                      <a:r>
                        <a:rPr lang="da-DK" sz="1600" baseline="0" dirty="0" smtClean="0"/>
                        <a:t> der kan udgøre en hel mark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Elementer der kan udgøre højst</a:t>
                      </a:r>
                      <a:r>
                        <a:rPr lang="da-DK" sz="1600" baseline="0" dirty="0" smtClean="0"/>
                        <a:t> 50% af marken</a:t>
                      </a:r>
                      <a:endParaRPr lang="da-DK" sz="1600" dirty="0"/>
                    </a:p>
                  </a:txBody>
                  <a:tcPr/>
                </a:tc>
              </a:tr>
              <a:tr h="299532"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Brak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Markbræmmer</a:t>
                      </a:r>
                      <a:endParaRPr lang="da-DK" sz="1600" dirty="0"/>
                    </a:p>
                  </a:txBody>
                  <a:tcPr/>
                </a:tc>
              </a:tr>
              <a:tr h="299532"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Blomsterbrak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3-meter</a:t>
                      </a:r>
                      <a:r>
                        <a:rPr lang="da-DK" sz="1600" baseline="0" dirty="0" smtClean="0"/>
                        <a:t>sbræmmer</a:t>
                      </a:r>
                      <a:endParaRPr lang="da-DK" sz="1600" dirty="0"/>
                    </a:p>
                  </a:txBody>
                  <a:tcPr/>
                </a:tc>
              </a:tr>
              <a:tr h="299532">
                <a:tc>
                  <a:txBody>
                    <a:bodyPr/>
                    <a:lstStyle/>
                    <a:p>
                      <a:r>
                        <a:rPr lang="da-DK" sz="1600" dirty="0" err="1" smtClean="0"/>
                        <a:t>Bestøverbrak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Småbiotoper</a:t>
                      </a:r>
                      <a:endParaRPr lang="da-DK" sz="1600" dirty="0"/>
                    </a:p>
                  </a:txBody>
                  <a:tcPr/>
                </a:tc>
              </a:tr>
              <a:tr h="299532">
                <a:tc>
                  <a:txBody>
                    <a:bodyPr/>
                    <a:lstStyle/>
                    <a:p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Markkrat</a:t>
                      </a:r>
                      <a:endParaRPr lang="da-DK" sz="1600" dirty="0"/>
                    </a:p>
                  </a:txBody>
                  <a:tcPr/>
                </a:tc>
              </a:tr>
              <a:tr h="299532">
                <a:tc>
                  <a:txBody>
                    <a:bodyPr/>
                    <a:lstStyle/>
                    <a:p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GLM-søer</a:t>
                      </a:r>
                      <a:endParaRPr lang="da-DK" sz="1600" dirty="0"/>
                    </a:p>
                  </a:txBody>
                  <a:tcPr/>
                </a:tc>
              </a:tr>
              <a:tr h="299532">
                <a:tc>
                  <a:txBody>
                    <a:bodyPr/>
                    <a:lstStyle/>
                    <a:p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600" dirty="0" smtClean="0"/>
                        <a:t>GLM-fortidsminder</a:t>
                      </a:r>
                      <a:endParaRPr lang="da-DK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6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GLM 8 </a:t>
            </a:r>
            <a:r>
              <a:rPr lang="da-DK" dirty="0" smtClean="0"/>
              <a:t>landskabselementer og forbud mod beskæring af træer og buske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01" y="1195389"/>
            <a:ext cx="6594940" cy="4886325"/>
          </a:xfrm>
        </p:spPr>
        <p:txBody>
          <a:bodyPr/>
          <a:lstStyle/>
          <a:p>
            <a:r>
              <a:rPr lang="da-DK" sz="1800" dirty="0" smtClean="0">
                <a:solidFill>
                  <a:schemeClr val="accent1"/>
                </a:solidFill>
              </a:rPr>
              <a:t>Delkrav 1</a:t>
            </a:r>
            <a:endParaRPr lang="da-DK" sz="1800" dirty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da-DK" sz="1800" b="0" dirty="0"/>
              <a:t>Med GLM </a:t>
            </a:r>
            <a:r>
              <a:rPr lang="da-DK" sz="1800" b="0" dirty="0" smtClean="0"/>
              <a:t>8 delkrav 1 </a:t>
            </a:r>
            <a:r>
              <a:rPr lang="da-DK" sz="1800" b="0" dirty="0"/>
              <a:t>skal du </a:t>
            </a:r>
            <a:r>
              <a:rPr lang="da-DK" sz="1800" b="0" dirty="0" smtClean="0"/>
              <a:t>fastholde GLM-landskabselementer på din bedrift</a:t>
            </a:r>
            <a:endParaRPr lang="da-DK" sz="1800" b="0" dirty="0"/>
          </a:p>
          <a:p>
            <a:pPr marL="501750" lvl="1" indent="-285750"/>
            <a:r>
              <a:rPr lang="da-DK" sz="1800" b="0" dirty="0"/>
              <a:t>GLM-søer</a:t>
            </a:r>
          </a:p>
          <a:p>
            <a:pPr marL="501750" lvl="1" indent="-285750"/>
            <a:r>
              <a:rPr lang="da-DK" sz="1800" b="0" dirty="0" smtClean="0"/>
              <a:t>GLM-fortidsminder</a:t>
            </a:r>
            <a:endParaRPr lang="da-DK" sz="1800" b="0" dirty="0"/>
          </a:p>
          <a:p>
            <a:pPr marL="0" lvl="1" indent="0">
              <a:buNone/>
            </a:pPr>
            <a:endParaRPr lang="da-DK" sz="1800" b="0" dirty="0" smtClean="0"/>
          </a:p>
          <a:p>
            <a:pPr marL="0" lvl="1" indent="0">
              <a:buNone/>
            </a:pPr>
            <a:r>
              <a:rPr lang="da-DK" sz="1800" b="0" dirty="0" smtClean="0"/>
              <a:t>OBS: Kravet </a:t>
            </a:r>
            <a:r>
              <a:rPr lang="da-DK" sz="1800" b="0" dirty="0"/>
              <a:t>gælder for alle GLM-elementerne uanset hvilket landbrugsareal de er beliggende </a:t>
            </a:r>
            <a:r>
              <a:rPr lang="da-DK" sz="1800" b="0" dirty="0" smtClean="0"/>
              <a:t>på.</a:t>
            </a:r>
          </a:p>
          <a:p>
            <a:pPr marL="0" lvl="1" indent="0">
              <a:buNone/>
            </a:pPr>
            <a:endParaRPr lang="da-DK" sz="1600" b="0" dirty="0" smtClean="0"/>
          </a:p>
          <a:p>
            <a:pPr marL="0" lvl="1" indent="0">
              <a:buNone/>
            </a:pPr>
            <a:endParaRPr lang="da-DK" sz="1600" b="0" dirty="0"/>
          </a:p>
          <a:p>
            <a:pPr marL="0" lvl="1" indent="0">
              <a:buNone/>
            </a:pPr>
            <a:r>
              <a:rPr lang="da-DK" sz="1800" dirty="0" smtClean="0">
                <a:solidFill>
                  <a:schemeClr val="accent1"/>
                </a:solidFill>
              </a:rPr>
              <a:t>Delkrav 3</a:t>
            </a:r>
            <a:endParaRPr lang="da-DK" sz="1800" dirty="0">
              <a:solidFill>
                <a:schemeClr val="accent1"/>
              </a:solidFill>
            </a:endParaRPr>
          </a:p>
          <a:p>
            <a:pPr marL="0" lvl="1" indent="0">
              <a:buNone/>
            </a:pPr>
            <a:r>
              <a:rPr lang="da-DK" sz="1800" b="0" dirty="0" smtClean="0"/>
              <a:t>Med delkrav 3 må du ikke beskære træer og </a:t>
            </a:r>
            <a:r>
              <a:rPr lang="da-DK" sz="1800" b="0" dirty="0"/>
              <a:t>buske </a:t>
            </a:r>
            <a:r>
              <a:rPr lang="da-DK" sz="1800" b="0" dirty="0" smtClean="0"/>
              <a:t>i </a:t>
            </a:r>
            <a:r>
              <a:rPr lang="da-DK" sz="1800" b="0" dirty="0"/>
              <a:t>fuglenes </a:t>
            </a:r>
            <a:r>
              <a:rPr lang="da-DK" sz="1800" b="0" dirty="0" smtClean="0"/>
              <a:t>ynglesæson fra 15. marts til 31. juli</a:t>
            </a:r>
          </a:p>
          <a:p>
            <a:endParaRPr lang="da-DK" dirty="0" smtClean="0"/>
          </a:p>
          <a:p>
            <a:r>
              <a:rPr lang="da-DK" sz="1800" b="0" dirty="0"/>
              <a:t>Beskæringsforbuddet gælder for alle træer og buske der ikke indgår i produktion</a:t>
            </a:r>
            <a:r>
              <a:rPr lang="da-DK" sz="1800" b="0" dirty="0" smtClean="0"/>
              <a:t>.</a:t>
            </a:r>
            <a:endParaRPr lang="da-DK" sz="1800" b="0" dirty="0"/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r="27222"/>
          <a:stretch>
            <a:fillRect/>
          </a:stretch>
        </p:blipFill>
        <p:spPr/>
      </p:pic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26</a:t>
            </a:fld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2148B52-E59B-4D02-B2FB-9C3505014EF7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080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GLM </a:t>
            </a:r>
            <a:r>
              <a:rPr lang="da-DK" sz="2400" dirty="0" smtClean="0"/>
              <a:t>9 </a:t>
            </a:r>
            <a:r>
              <a:rPr lang="da-DK" sz="2400" dirty="0"/>
              <a:t>– </a:t>
            </a:r>
            <a:r>
              <a:rPr lang="da-DK" sz="2400" dirty="0" smtClean="0"/>
              <a:t>Forbud mod pløjning og omlægning af permanent græs i habitatområder</a:t>
            </a:r>
            <a:endParaRPr lang="da-DK" sz="2400" dirty="0"/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3"/>
          </p:nvPr>
        </p:nvSpPr>
        <p:spPr>
          <a:xfrm>
            <a:off x="651600" y="1124743"/>
            <a:ext cx="6980895" cy="4956971"/>
          </a:xfrm>
        </p:spPr>
        <p:txBody>
          <a:bodyPr/>
          <a:lstStyle/>
          <a:p>
            <a:pPr>
              <a:buNone/>
            </a:pPr>
            <a:r>
              <a:rPr lang="da-DK" sz="1800" dirty="0">
                <a:solidFill>
                  <a:schemeClr val="accent1"/>
                </a:solidFill>
              </a:rPr>
              <a:t>Formål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/>
              <a:t>At fremme biodiversitet og beskytte habitater og dyrearter</a:t>
            </a:r>
          </a:p>
          <a:p>
            <a:pPr>
              <a:buNone/>
            </a:pPr>
            <a:endParaRPr lang="da-DK" sz="1800" b="0" dirty="0" smtClean="0"/>
          </a:p>
          <a:p>
            <a:pPr>
              <a:buNone/>
            </a:pPr>
            <a:endParaRPr lang="da-DK" sz="1800" b="0" dirty="0" smtClean="0"/>
          </a:p>
          <a:p>
            <a:pPr>
              <a:buNone/>
            </a:pPr>
            <a:r>
              <a:rPr lang="da-DK" sz="1800" b="0" dirty="0" smtClean="0"/>
              <a:t>GLM </a:t>
            </a:r>
            <a:r>
              <a:rPr lang="da-DK" sz="1800" b="0" dirty="0"/>
              <a:t>9</a:t>
            </a:r>
            <a:r>
              <a:rPr lang="da-DK" sz="1800" b="0" dirty="0" smtClean="0"/>
              <a:t> viderefører delvist det grønne krav om MSO.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MSO omfattede ca. 11.800 ha.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GLM 9 omfatter ca. 19.400, men omkring 18.810 ligger inden for §3.</a:t>
            </a:r>
          </a:p>
          <a:p>
            <a:pPr>
              <a:buNone/>
            </a:pPr>
            <a:endParaRPr lang="da-DK" sz="1800" b="0" dirty="0"/>
          </a:p>
          <a:p>
            <a:r>
              <a:rPr lang="da-DK" sz="1800" dirty="0" smtClean="0">
                <a:solidFill>
                  <a:schemeClr val="accent1"/>
                </a:solidFill>
              </a:rPr>
              <a:t>Krav</a:t>
            </a:r>
            <a:endParaRPr lang="da-DK" sz="1800" dirty="0">
              <a:solidFill>
                <a:schemeClr val="accent1"/>
              </a:solidFill>
            </a:endParaRPr>
          </a:p>
          <a:p>
            <a:pPr lvl="1"/>
            <a:r>
              <a:rPr lang="da-DK" sz="1800" b="0" dirty="0" smtClean="0"/>
              <a:t>Forbud mod </a:t>
            </a:r>
            <a:r>
              <a:rPr lang="da-DK" sz="1800" b="0" dirty="0"/>
              <a:t>pløjning </a:t>
            </a:r>
            <a:r>
              <a:rPr lang="da-DK" sz="1800" b="0" dirty="0" smtClean="0"/>
              <a:t>og omlægning af permanente græsarealer i lysåbne naturtyper inden for habitatområder.</a:t>
            </a:r>
            <a:endParaRPr lang="da-DK" sz="1800" b="0" dirty="0"/>
          </a:p>
          <a:p>
            <a:pPr marL="0" lvl="1" indent="0">
              <a:buNone/>
            </a:pPr>
            <a:endParaRPr lang="da-DK" sz="1800" b="0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da-DK" sz="1800" dirty="0" smtClean="0">
                <a:solidFill>
                  <a:schemeClr val="accent1"/>
                </a:solidFill>
              </a:rPr>
              <a:t>Undtagelser</a:t>
            </a:r>
            <a:endParaRPr lang="da-D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Ingen undtagelser.</a:t>
            </a:r>
          </a:p>
          <a:p>
            <a:pPr>
              <a:buNone/>
            </a:pPr>
            <a:endParaRPr lang="da-DK" sz="1800" b="0" dirty="0"/>
          </a:p>
          <a:p>
            <a:pPr>
              <a:buNone/>
            </a:pPr>
            <a:r>
              <a:rPr lang="da-DK" sz="1800" dirty="0" smtClean="0">
                <a:solidFill>
                  <a:schemeClr val="accent1"/>
                </a:solidFill>
              </a:rPr>
              <a:t>Hvordan kan jeg se om jeg har et MSO areal på min bedrift?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Kortlag i IMK som </a:t>
            </a:r>
            <a:r>
              <a:rPr lang="da-DK" sz="1800" b="0" dirty="0"/>
              <a:t>hedder </a:t>
            </a:r>
            <a:r>
              <a:rPr lang="da-DK" sz="1800" b="0" dirty="0" smtClean="0"/>
              <a:t>”GLM </a:t>
            </a:r>
            <a:r>
              <a:rPr lang="da-DK" sz="1800" b="0" dirty="0"/>
              <a:t>9 forbud mod pløjning og omlægning</a:t>
            </a:r>
            <a:r>
              <a:rPr lang="da-DK" sz="1800" b="0" dirty="0" smtClean="0"/>
              <a:t>”.</a:t>
            </a:r>
          </a:p>
          <a:p>
            <a:pPr>
              <a:buNone/>
            </a:pPr>
            <a:endParaRPr lang="da-DK" sz="1800" b="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27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8924903-91EA-4B6A-95D9-66A5E9D88A26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r="27222"/>
          <a:stretch>
            <a:fillRect/>
          </a:stretch>
        </p:blipFill>
        <p:spPr>
          <a:xfrm rot="10800000">
            <a:off x="8023225" y="0"/>
            <a:ext cx="4165600" cy="6858000"/>
          </a:xfrm>
        </p:spPr>
      </p:pic>
    </p:spTree>
    <p:extLst>
      <p:ext uri="{BB962C8B-B14F-4D97-AF65-F5344CB8AC3E}">
        <p14:creationId xmlns:p14="http://schemas.microsoft.com/office/powerpoint/2010/main" val="64379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Billedresultat for shee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606580" y="0"/>
            <a:ext cx="4582245" cy="684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17F1789-C262-4CC7-BAA3-208B797FC3F5}" type="datetime2">
              <a:rPr lang="da-DK" smtClean="0"/>
              <a:t>30. januar 2023</a:t>
            </a:fld>
            <a:endParaRPr lang="da-DK" dirty="0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477788" y="511871"/>
            <a:ext cx="10556104" cy="468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/>
              <a:t>Lovgivningsbestemte forvaltningskrav</a:t>
            </a:r>
          </a:p>
        </p:txBody>
      </p:sp>
      <p:sp>
        <p:nvSpPr>
          <p:cNvPr id="9" name="Rektangel 8"/>
          <p:cNvSpPr/>
          <p:nvPr/>
        </p:nvSpPr>
        <p:spPr>
          <a:xfrm>
            <a:off x="986190" y="1844824"/>
            <a:ext cx="6048673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sz="2200" dirty="0" smtClean="0">
                <a:solidFill>
                  <a:schemeClr val="accent1"/>
                </a:solidFill>
              </a:rPr>
              <a:t>LF er </a:t>
            </a:r>
            <a:r>
              <a:rPr lang="da-DK" sz="2200" dirty="0">
                <a:solidFill>
                  <a:schemeClr val="accent1"/>
                </a:solidFill>
              </a:rPr>
              <a:t>en type af </a:t>
            </a:r>
            <a:r>
              <a:rPr lang="da-DK" sz="2200" dirty="0" smtClean="0">
                <a:solidFill>
                  <a:schemeClr val="accent1"/>
                </a:solidFill>
              </a:rPr>
              <a:t>konditionalitetskrav</a:t>
            </a:r>
            <a:r>
              <a:rPr lang="da-DK" sz="2200" dirty="0">
                <a:solidFill>
                  <a:schemeClr val="accent1"/>
                </a:solidFill>
              </a:rPr>
              <a:t>, som samtidig er nationale regler du i forvejen skal leve op til. </a:t>
            </a:r>
          </a:p>
          <a:p>
            <a:pPr>
              <a:buNone/>
            </a:pPr>
            <a:endParaRPr lang="da-DK" sz="22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b="1" dirty="0" smtClean="0">
                <a:solidFill>
                  <a:schemeClr val="accent1"/>
                </a:solidFill>
              </a:rPr>
              <a:t>Overordnet set: </a:t>
            </a:r>
            <a:r>
              <a:rPr lang="da-DK" sz="2200" dirty="0" smtClean="0">
                <a:solidFill>
                  <a:schemeClr val="accent1"/>
                </a:solidFill>
              </a:rPr>
              <a:t>De </a:t>
            </a:r>
            <a:r>
              <a:rPr lang="da-DK" sz="2200" dirty="0">
                <a:solidFill>
                  <a:schemeClr val="accent1"/>
                </a:solidFill>
              </a:rPr>
              <a:t>fleste </a:t>
            </a:r>
            <a:r>
              <a:rPr lang="da-DK" sz="2200" dirty="0" smtClean="0">
                <a:solidFill>
                  <a:schemeClr val="accent1"/>
                </a:solidFill>
              </a:rPr>
              <a:t>KO-krav </a:t>
            </a:r>
            <a:r>
              <a:rPr lang="da-DK" sz="2200" dirty="0">
                <a:solidFill>
                  <a:schemeClr val="accent1"/>
                </a:solidFill>
              </a:rPr>
              <a:t>videreføres under konditionalitet.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chemeClr val="accent1"/>
                </a:solidFill>
              </a:rPr>
              <a:t>KO-krav </a:t>
            </a:r>
            <a:r>
              <a:rPr lang="da-DK" sz="2000" dirty="0">
                <a:solidFill>
                  <a:schemeClr val="accent1"/>
                </a:solidFill>
              </a:rPr>
              <a:t>om </a:t>
            </a:r>
            <a:r>
              <a:rPr lang="da-DK" sz="2000" dirty="0" smtClean="0">
                <a:solidFill>
                  <a:schemeClr val="accent1"/>
                </a:solidFill>
              </a:rPr>
              <a:t>bl.a. mærkning </a:t>
            </a:r>
            <a:r>
              <a:rPr lang="da-DK" sz="2000" dirty="0">
                <a:solidFill>
                  <a:schemeClr val="accent1"/>
                </a:solidFill>
              </a:rPr>
              <a:t>og </a:t>
            </a:r>
            <a:r>
              <a:rPr lang="da-DK" sz="2000" dirty="0" smtClean="0">
                <a:solidFill>
                  <a:schemeClr val="accent1"/>
                </a:solidFill>
              </a:rPr>
              <a:t>registrering, BSE- og TSE-sygdomme </a:t>
            </a:r>
            <a:r>
              <a:rPr lang="da-DK" sz="2000" u="sng" dirty="0" smtClean="0">
                <a:solidFill>
                  <a:schemeClr val="accent1"/>
                </a:solidFill>
              </a:rPr>
              <a:t>udgår</a:t>
            </a:r>
            <a:r>
              <a:rPr lang="da-DK" sz="2000" dirty="0" smtClean="0">
                <a:solidFill>
                  <a:schemeClr val="accent1"/>
                </a:solidFill>
              </a:rPr>
              <a:t> </a:t>
            </a:r>
            <a:r>
              <a:rPr lang="da-DK" sz="2000" dirty="0">
                <a:solidFill>
                  <a:schemeClr val="accent1"/>
                </a:solidFill>
              </a:rPr>
              <a:t>under konditionalitet. 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80207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517" y="592370"/>
            <a:ext cx="10886431" cy="468000"/>
          </a:xfrm>
        </p:spPr>
        <p:txBody>
          <a:bodyPr/>
          <a:lstStyle/>
          <a:p>
            <a:r>
              <a:rPr lang="da-DK" sz="2800" dirty="0"/>
              <a:t>Nye lovgivningsbestemte krav fra </a:t>
            </a:r>
            <a:r>
              <a:rPr lang="da-DK" sz="2800" dirty="0" smtClean="0"/>
              <a:t>2023</a:t>
            </a:r>
            <a:endParaRPr lang="da-DK" sz="2400" dirty="0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95" y="1484784"/>
            <a:ext cx="5631753" cy="3755676"/>
          </a:xfrm>
        </p:spPr>
      </p:pic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177919F-A359-4B71-A9A3-D3C831B13862}" type="datetime2">
              <a:rPr lang="da-DK" smtClean="0"/>
              <a:t>30. januar 2023</a:t>
            </a:fld>
            <a:endParaRPr lang="da-DK" dirty="0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981844" y="311972"/>
            <a:ext cx="10556104" cy="468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sp>
        <p:nvSpPr>
          <p:cNvPr id="9" name="Rektangel 8"/>
          <p:cNvSpPr/>
          <p:nvPr/>
        </p:nvSpPr>
        <p:spPr>
          <a:xfrm>
            <a:off x="651517" y="1412776"/>
            <a:ext cx="515486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200" b="1" dirty="0" smtClean="0">
              <a:solidFill>
                <a:schemeClr val="accent1"/>
              </a:solidFill>
            </a:endParaRPr>
          </a:p>
          <a:p>
            <a:endParaRPr lang="da-DK" sz="2200" b="1" dirty="0" smtClean="0">
              <a:solidFill>
                <a:schemeClr val="accent1"/>
              </a:solidFill>
            </a:endParaRPr>
          </a:p>
          <a:p>
            <a:endParaRPr lang="da-DK" sz="22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smtClean="0">
                <a:solidFill>
                  <a:schemeClr val="accent1"/>
                </a:solidFill>
              </a:rPr>
              <a:t>Vandrammedirektivet (LF 1) </a:t>
            </a:r>
          </a:p>
          <a:p>
            <a:endParaRPr lang="da-DK" sz="22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smtClean="0">
                <a:solidFill>
                  <a:schemeClr val="accent1"/>
                </a:solidFill>
              </a:rPr>
              <a:t>Pesticidrammedirektivet (LF 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dirty="0" smtClean="0">
              <a:solidFill>
                <a:schemeClr val="accent1"/>
              </a:solidFill>
            </a:endParaRPr>
          </a:p>
          <a:p>
            <a:endParaRPr lang="da-DK" i="1" dirty="0" smtClean="0">
              <a:solidFill>
                <a:schemeClr val="accent1"/>
              </a:solidFill>
            </a:endParaRPr>
          </a:p>
          <a:p>
            <a:r>
              <a:rPr lang="da-DK" i="1" dirty="0" smtClean="0">
                <a:solidFill>
                  <a:schemeClr val="accent1"/>
                </a:solidFill>
              </a:rPr>
              <a:t>Se webinar om konditionalitet for mere information </a:t>
            </a:r>
            <a:r>
              <a:rPr lang="da-DK" i="1" dirty="0" smtClean="0">
                <a:solidFill>
                  <a:schemeClr val="accent1"/>
                </a:solidFill>
                <a:hlinkClick r:id="rId4"/>
              </a:rPr>
              <a:t>her:</a:t>
            </a:r>
            <a:endParaRPr lang="da-DK" i="1" dirty="0" smtClean="0">
              <a:solidFill>
                <a:schemeClr val="accent1"/>
              </a:solidFill>
            </a:endParaRPr>
          </a:p>
          <a:p>
            <a:endParaRPr lang="da-DK" i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800" dirty="0" smtClean="0"/>
              <a:t>Læs mere om LF-kravene </a:t>
            </a:r>
            <a:r>
              <a:rPr lang="da-DK" sz="1800" dirty="0"/>
              <a:t>i </a:t>
            </a:r>
            <a:r>
              <a:rPr lang="da-DK" sz="1800" dirty="0" smtClean="0"/>
              <a:t>Vejledningerne </a:t>
            </a:r>
            <a:r>
              <a:rPr lang="da-DK" sz="1800" dirty="0">
                <a:hlinkClick r:id="rId2"/>
              </a:rPr>
              <a:t>her</a:t>
            </a:r>
            <a:r>
              <a:rPr lang="da-DK" sz="1800" dirty="0" smtClean="0">
                <a:hlinkClick r:id="rId2"/>
              </a:rPr>
              <a:t>:</a:t>
            </a:r>
            <a:r>
              <a:rPr lang="da-DK" sz="1800" dirty="0" smtClean="0"/>
              <a:t/>
            </a:r>
            <a:br>
              <a:rPr lang="da-DK" sz="1800" dirty="0" smtClean="0"/>
            </a:br>
            <a:endParaRPr lang="da-DK" sz="18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1209125"/>
            <a:ext cx="3430228" cy="4886325"/>
          </a:xfrm>
        </p:spPr>
      </p:pic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5</a:t>
            </a:fld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3F3409C-0A27-4E65-B367-37AE13D839E6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1194110"/>
            <a:ext cx="3432304" cy="4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er GLM krav?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51516" y="980728"/>
            <a:ext cx="2504729" cy="4885996"/>
          </a:xfrm>
        </p:spPr>
        <p:txBody>
          <a:bodyPr/>
          <a:lstStyle/>
          <a:p>
            <a:r>
              <a:rPr lang="da-DK" b="0" dirty="0" smtClean="0"/>
              <a:t>Der er </a:t>
            </a:r>
            <a:r>
              <a:rPr lang="da-DK" u="sng" dirty="0" smtClean="0"/>
              <a:t>9</a:t>
            </a:r>
            <a:r>
              <a:rPr lang="da-DK" dirty="0" smtClean="0"/>
              <a:t> </a:t>
            </a:r>
            <a:r>
              <a:rPr lang="da-DK" b="0" dirty="0" smtClean="0"/>
              <a:t>GLM krav i CAP2020 reformen.</a:t>
            </a:r>
          </a:p>
          <a:p>
            <a:endParaRPr lang="da-DK" dirty="0"/>
          </a:p>
          <a:p>
            <a:r>
              <a:rPr lang="da-DK" b="0" dirty="0" smtClean="0"/>
              <a:t>Formålene med kravene er vigtige at holde for øje.</a:t>
            </a:r>
          </a:p>
          <a:p>
            <a:endParaRPr lang="da-DK" b="0" dirty="0"/>
          </a:p>
          <a:p>
            <a:r>
              <a:rPr lang="da-DK" b="0" dirty="0" smtClean="0"/>
              <a:t>Grønne krav er blevet til GLM krav.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6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38E64B2-A419-46E5-BA64-3AA68CE604B5}" type="datetime2">
              <a:rPr lang="da-DK" smtClean="0"/>
              <a:t>30. januar 2023</a:t>
            </a:fld>
            <a:endParaRPr lang="da-DK" dirty="0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/>
          </p:nvPr>
        </p:nvGraphicFramePr>
        <p:xfrm>
          <a:off x="3776063" y="980728"/>
          <a:ext cx="6048672" cy="4608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8906"/>
                <a:gridCol w="2424883"/>
                <a:gridCol w="2424883"/>
              </a:tblGrid>
              <a:tr h="389951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a-DK" sz="1400" b="1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Krav oversigt</a:t>
                      </a:r>
                      <a:endParaRPr lang="da-DK" sz="1400" b="1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Hovedgenstandsområde</a:t>
                      </a:r>
                      <a:endParaRPr lang="da-DK" sz="1400" b="1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453454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>
                          <a:effectLst/>
                        </a:rPr>
                        <a:t>GLM 1</a:t>
                      </a: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a-DK" sz="1400" dirty="0" smtClean="0">
                        <a:effectLst/>
                      </a:endParaRP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GLM </a:t>
                      </a:r>
                      <a:r>
                        <a:rPr lang="da-DK" sz="1400" dirty="0">
                          <a:effectLst/>
                        </a:rPr>
                        <a:t>2</a:t>
                      </a: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a-DK" sz="1400" dirty="0" smtClean="0">
                        <a:effectLst/>
                      </a:endParaRP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GLM </a:t>
                      </a:r>
                      <a:r>
                        <a:rPr lang="da-DK" sz="1400" dirty="0">
                          <a:effectLst/>
                        </a:rPr>
                        <a:t>3</a:t>
                      </a:r>
                      <a:endParaRPr lang="da-DK" sz="1400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Permanent </a:t>
                      </a:r>
                      <a:r>
                        <a:rPr lang="da-DK" sz="1400" dirty="0">
                          <a:effectLst/>
                        </a:rPr>
                        <a:t>græs</a:t>
                      </a: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a-DK" sz="1400" dirty="0" smtClean="0">
                        <a:effectLst/>
                      </a:endParaRP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Kulstofholdig </a:t>
                      </a:r>
                      <a:r>
                        <a:rPr lang="da-DK" sz="1400" dirty="0">
                          <a:effectLst/>
                        </a:rPr>
                        <a:t>jord</a:t>
                      </a: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a-DK" sz="1400" dirty="0" smtClean="0">
                        <a:effectLst/>
                      </a:endParaRP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Ingen </a:t>
                      </a:r>
                      <a:r>
                        <a:rPr lang="da-DK" sz="1400" dirty="0">
                          <a:effectLst/>
                        </a:rPr>
                        <a:t>afbrænding af </a:t>
                      </a:r>
                      <a:r>
                        <a:rPr lang="da-DK" sz="1400" dirty="0" smtClean="0">
                          <a:effectLst/>
                        </a:rPr>
                        <a:t>stub</a:t>
                      </a:r>
                      <a:endParaRPr lang="da-DK" sz="1400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Klima</a:t>
                      </a:r>
                      <a:endParaRPr lang="da-DK" sz="1400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9951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>
                          <a:effectLst/>
                        </a:rPr>
                        <a:t>GLM 4</a:t>
                      </a:r>
                      <a:endParaRPr lang="da-DK" sz="1400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>
                          <a:effectLst/>
                        </a:rPr>
                        <a:t>Vandløbsbræmmer</a:t>
                      </a:r>
                      <a:endParaRPr lang="da-DK" sz="1400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>
                          <a:effectLst/>
                        </a:rPr>
                        <a:t>Vand</a:t>
                      </a:r>
                      <a:endParaRPr lang="da-DK" sz="140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453454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>
                          <a:effectLst/>
                        </a:rPr>
                        <a:t>GLM 5</a:t>
                      </a: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a-DK" sz="1400" dirty="0" smtClean="0">
                        <a:effectLst/>
                      </a:endParaRP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GLM </a:t>
                      </a:r>
                      <a:r>
                        <a:rPr lang="da-DK" sz="1400" dirty="0">
                          <a:effectLst/>
                        </a:rPr>
                        <a:t>6</a:t>
                      </a: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a-DK" sz="1400" dirty="0" smtClean="0">
                        <a:effectLst/>
                      </a:endParaRP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GLM </a:t>
                      </a:r>
                      <a:r>
                        <a:rPr lang="da-DK" sz="1400" dirty="0">
                          <a:effectLst/>
                        </a:rPr>
                        <a:t>7</a:t>
                      </a:r>
                      <a:endParaRPr lang="da-DK" sz="1400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>
                          <a:effectLst/>
                        </a:rPr>
                        <a:t>Jorderosion</a:t>
                      </a: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a-DK" sz="1400" dirty="0" smtClean="0">
                        <a:effectLst/>
                      </a:endParaRP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Jorddække </a:t>
                      </a:r>
                      <a:r>
                        <a:rPr lang="da-DK" sz="1400" dirty="0">
                          <a:effectLst/>
                        </a:rPr>
                        <a:t>i efterår/vinter</a:t>
                      </a: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a-DK" sz="1400" dirty="0" smtClean="0">
                        <a:effectLst/>
                      </a:endParaRP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Afgrøderotation</a:t>
                      </a:r>
                      <a:endParaRPr lang="da-DK" sz="1400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Jord</a:t>
                      </a:r>
                      <a:endParaRPr lang="da-DK" sz="1400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921702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>
                          <a:effectLst/>
                        </a:rPr>
                        <a:t>GLM 8</a:t>
                      </a: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a-DK" sz="1400" dirty="0" smtClean="0">
                        <a:effectLst/>
                      </a:endParaRP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GLM </a:t>
                      </a:r>
                      <a:r>
                        <a:rPr lang="da-DK" sz="1400" dirty="0">
                          <a:effectLst/>
                        </a:rPr>
                        <a:t>9</a:t>
                      </a:r>
                      <a:endParaRPr lang="da-DK" sz="1400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>
                          <a:effectLst/>
                        </a:rPr>
                        <a:t>Biodiversitet</a:t>
                      </a: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da-DK" sz="1400" dirty="0" smtClean="0">
                        <a:effectLst/>
                      </a:endParaRPr>
                    </a:p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Miljøsårbare </a:t>
                      </a:r>
                      <a:r>
                        <a:rPr lang="da-DK" sz="1400" dirty="0">
                          <a:effectLst/>
                        </a:rPr>
                        <a:t>områder</a:t>
                      </a:r>
                      <a:endParaRPr lang="da-DK" sz="1400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11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a-DK" sz="1400" dirty="0" smtClean="0">
                          <a:effectLst/>
                        </a:rPr>
                        <a:t>Biodiversitet</a:t>
                      </a:r>
                      <a:endParaRPr lang="da-DK" sz="1400" dirty="0">
                        <a:solidFill>
                          <a:srgbClr val="00A7B5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0" y="3933056"/>
            <a:ext cx="2484276" cy="1656184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3921629" y="4671927"/>
            <a:ext cx="3384376" cy="369269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2" name="Rektangel 11"/>
          <p:cNvSpPr/>
          <p:nvPr/>
        </p:nvSpPr>
        <p:spPr>
          <a:xfrm>
            <a:off x="3921629" y="5103974"/>
            <a:ext cx="3384376" cy="338837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3" name="Rektangel 12"/>
          <p:cNvSpPr/>
          <p:nvPr/>
        </p:nvSpPr>
        <p:spPr>
          <a:xfrm>
            <a:off x="3934172" y="4086635"/>
            <a:ext cx="3384376" cy="369269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4" name="Rektangel 13"/>
          <p:cNvSpPr/>
          <p:nvPr/>
        </p:nvSpPr>
        <p:spPr>
          <a:xfrm>
            <a:off x="3921629" y="1493244"/>
            <a:ext cx="3384376" cy="369269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387423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GLM 1 – Opretholdelse af permanent græs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651600" y="1124745"/>
            <a:ext cx="6980895" cy="4956970"/>
          </a:xfrm>
        </p:spPr>
        <p:txBody>
          <a:bodyPr/>
          <a:lstStyle/>
          <a:p>
            <a:pPr lvl="0">
              <a:buNone/>
            </a:pPr>
            <a:r>
              <a:rPr lang="da-DK" sz="1800" dirty="0">
                <a:solidFill>
                  <a:srgbClr val="007885"/>
                </a:solidFill>
              </a:rPr>
              <a:t>Formål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800" b="0" dirty="0"/>
              <a:t>Bevar kulstof lagret i jorden af græs for at opretholde klimaeffekten</a:t>
            </a:r>
            <a:r>
              <a:rPr lang="da-DK" sz="1800" b="0" dirty="0" smtClean="0"/>
              <a:t>.</a:t>
            </a:r>
          </a:p>
          <a:p>
            <a:pPr lvl="0">
              <a:buNone/>
            </a:pPr>
            <a:endParaRPr lang="da-DK" sz="1800" b="0" dirty="0" smtClean="0"/>
          </a:p>
          <a:p>
            <a:pPr lvl="0">
              <a:buNone/>
            </a:pPr>
            <a:r>
              <a:rPr lang="da-DK" sz="1800" b="0" dirty="0" smtClean="0"/>
              <a:t>GLM 1 viderefører delvist tidligere grønne krav.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Reference år er nu </a:t>
            </a:r>
            <a:r>
              <a:rPr lang="da-DK" sz="1800" u="sng" dirty="0" smtClean="0"/>
              <a:t>2018</a:t>
            </a:r>
            <a:r>
              <a:rPr lang="da-DK" sz="1800" b="0" dirty="0" smtClean="0"/>
              <a:t>.</a:t>
            </a:r>
          </a:p>
          <a:p>
            <a:pPr lvl="0">
              <a:buNone/>
            </a:pPr>
            <a:endParaRPr lang="da-DK" sz="1600" dirty="0" smtClean="0">
              <a:solidFill>
                <a:srgbClr val="007885"/>
              </a:solidFill>
            </a:endParaRPr>
          </a:p>
          <a:p>
            <a:pPr lvl="0">
              <a:buNone/>
            </a:pPr>
            <a:r>
              <a:rPr lang="da-DK" sz="1800" dirty="0" smtClean="0">
                <a:solidFill>
                  <a:srgbClr val="007885"/>
                </a:solidFill>
              </a:rPr>
              <a:t>Krav</a:t>
            </a:r>
            <a:endParaRPr lang="da-DK" sz="1800" dirty="0">
              <a:solidFill>
                <a:srgbClr val="007885"/>
              </a:solidFill>
            </a:endParaRPr>
          </a:p>
          <a:p>
            <a:pPr lvl="1"/>
            <a:r>
              <a:rPr lang="da-DK" sz="1800" dirty="0"/>
              <a:t>Delkrav 1: </a:t>
            </a:r>
            <a:r>
              <a:rPr lang="da-DK" sz="1800" b="0" dirty="0"/>
              <a:t>Hvis andelen af PG falder med mindst 3% ift. 2018, er det forbudt at omlægge PG arealer til anden afgrøde i det, eller de efterfølgende år.</a:t>
            </a:r>
          </a:p>
          <a:p>
            <a:pPr lvl="1"/>
            <a:endParaRPr lang="da-DK" sz="1800" dirty="0"/>
          </a:p>
          <a:p>
            <a:pPr lvl="1"/>
            <a:r>
              <a:rPr lang="da-DK" sz="1800" dirty="0"/>
              <a:t>Delkrav 2: </a:t>
            </a:r>
            <a:r>
              <a:rPr lang="da-DK" sz="1800" b="0" dirty="0"/>
              <a:t>Hvis andelen af PG falder med mindst 5% ift. 2018, skal landbrugere genetablere arealer med græs, der har været omlagt til anden afgrøde inden for de sidste 2 kalenderår.</a:t>
            </a:r>
          </a:p>
          <a:p>
            <a:pPr>
              <a:buNone/>
            </a:pPr>
            <a:endParaRPr lang="da-DK" sz="1800" dirty="0" smtClean="0">
              <a:solidFill>
                <a:schemeClr val="accent1"/>
              </a:solidFill>
            </a:endParaRPr>
          </a:p>
          <a:p>
            <a:pPr lvl="0">
              <a:buNone/>
            </a:pPr>
            <a:r>
              <a:rPr lang="da-DK" sz="1800" dirty="0">
                <a:solidFill>
                  <a:srgbClr val="007885"/>
                </a:solidFill>
              </a:rPr>
              <a:t>Undtagelser</a:t>
            </a:r>
            <a:endParaRPr lang="da-DK" sz="1800" b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Ingen undtagelser</a:t>
            </a:r>
          </a:p>
          <a:p>
            <a:pPr>
              <a:buNone/>
            </a:pPr>
            <a:endParaRPr lang="da-DK" sz="1600" b="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7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B9FE6D-F9B2-4A90-A606-906827D51408}" type="datetime2">
              <a:rPr lang="da-DK" smtClean="0"/>
              <a:t>30. januar 2023</a:t>
            </a:fld>
            <a:endParaRPr lang="da-DK" dirty="0"/>
          </a:p>
        </p:txBody>
      </p:sp>
      <p:pic>
        <p:nvPicPr>
          <p:cNvPr id="3" name="Pladsholder til billede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1" r="27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187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/>
              <a:t>GLM 2 – Beskyttelse af kulstofholdige </a:t>
            </a:r>
            <a:r>
              <a:rPr lang="da-DK" sz="2400" dirty="0" smtClean="0"/>
              <a:t>jorder</a:t>
            </a:r>
            <a:endParaRPr lang="da-DK" sz="2400" dirty="0"/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3"/>
          </p:nvPr>
        </p:nvSpPr>
        <p:spPr>
          <a:xfrm>
            <a:off x="651600" y="1124744"/>
            <a:ext cx="6980895" cy="4956970"/>
          </a:xfrm>
        </p:spPr>
        <p:txBody>
          <a:bodyPr/>
          <a:lstStyle/>
          <a:p>
            <a:pPr>
              <a:buNone/>
            </a:pPr>
            <a:r>
              <a:rPr lang="da-DK" sz="1600" b="0" dirty="0"/>
              <a:t>GLM </a:t>
            </a:r>
            <a:r>
              <a:rPr lang="da-DK" sz="1600" b="0" dirty="0" smtClean="0"/>
              <a:t>2 er et </a:t>
            </a:r>
            <a:r>
              <a:rPr lang="da-DK" sz="1600" u="sng" dirty="0" smtClean="0"/>
              <a:t>nyt</a:t>
            </a:r>
            <a:r>
              <a:rPr lang="da-DK" sz="1600" b="0" dirty="0" smtClean="0"/>
              <a:t> krav.</a:t>
            </a:r>
          </a:p>
          <a:p>
            <a:pPr>
              <a:buNone/>
            </a:pPr>
            <a:endParaRPr lang="da-DK" sz="1600" b="0" dirty="0"/>
          </a:p>
          <a:p>
            <a:pPr>
              <a:buNone/>
            </a:pPr>
            <a:endParaRPr lang="da-DK" sz="1600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da-DK" sz="1800" dirty="0" smtClean="0">
                <a:solidFill>
                  <a:schemeClr val="accent1"/>
                </a:solidFill>
              </a:rPr>
              <a:t>Formål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Beskytte </a:t>
            </a:r>
            <a:r>
              <a:rPr lang="da-DK" sz="1800" b="0" dirty="0"/>
              <a:t>kulstofrige jorder </a:t>
            </a:r>
            <a:r>
              <a:rPr lang="da-DK" sz="1800" b="0" dirty="0" smtClean="0"/>
              <a:t>ved at forebygge yderligere nedbrydning </a:t>
            </a:r>
            <a:r>
              <a:rPr lang="da-DK" sz="1800" b="0" dirty="0"/>
              <a:t>af organisk </a:t>
            </a:r>
            <a:r>
              <a:rPr lang="da-DK" sz="1800" b="0" dirty="0" smtClean="0"/>
              <a:t>kulstof i jorden.</a:t>
            </a:r>
          </a:p>
          <a:p>
            <a:pPr lvl="0">
              <a:buNone/>
            </a:pPr>
            <a:endParaRPr lang="da-DK" sz="1800" b="0" dirty="0"/>
          </a:p>
          <a:p>
            <a:r>
              <a:rPr lang="da-DK" sz="1800" dirty="0" smtClean="0">
                <a:solidFill>
                  <a:schemeClr val="accent1"/>
                </a:solidFill>
              </a:rPr>
              <a:t>Krav</a:t>
            </a:r>
            <a:endParaRPr lang="da-DK" sz="1800" dirty="0">
              <a:solidFill>
                <a:schemeClr val="accent1"/>
              </a:solidFill>
            </a:endParaRPr>
          </a:p>
          <a:p>
            <a:pPr lvl="1"/>
            <a:r>
              <a:rPr lang="da-DK" sz="1800" dirty="0" smtClean="0"/>
              <a:t>Delkrav 1: </a:t>
            </a:r>
            <a:r>
              <a:rPr lang="da-DK" sz="1800" b="0" dirty="0" smtClean="0"/>
              <a:t>Nedsat </a:t>
            </a:r>
            <a:r>
              <a:rPr lang="da-DK" sz="1800" b="0" dirty="0"/>
              <a:t>kvælstofnorm på </a:t>
            </a:r>
            <a:r>
              <a:rPr lang="da-DK" sz="1800" b="0" dirty="0" smtClean="0"/>
              <a:t>jord mellem 6%-12</a:t>
            </a:r>
            <a:r>
              <a:rPr lang="da-DK" sz="1800" b="0" dirty="0"/>
              <a:t>% </a:t>
            </a:r>
            <a:r>
              <a:rPr lang="da-DK" sz="1800" b="0" dirty="0" smtClean="0"/>
              <a:t>kulstofindhold.</a:t>
            </a:r>
            <a:endParaRPr lang="da-DK" sz="1800" b="0" dirty="0"/>
          </a:p>
          <a:p>
            <a:pPr lvl="2"/>
            <a:r>
              <a:rPr lang="da-DK" b="0" dirty="0" smtClean="0"/>
              <a:t>Kvælstofnormen </a:t>
            </a:r>
            <a:r>
              <a:rPr lang="da-DK" b="0" dirty="0"/>
              <a:t>svarer </a:t>
            </a:r>
            <a:r>
              <a:rPr lang="da-DK" b="0" dirty="0" smtClean="0"/>
              <a:t>til </a:t>
            </a:r>
            <a:r>
              <a:rPr lang="da-DK" b="0" dirty="0"/>
              <a:t>den nationale norm for JB11 jorder.</a:t>
            </a:r>
          </a:p>
          <a:p>
            <a:pPr lvl="1"/>
            <a:endParaRPr lang="da-DK" sz="1800" dirty="0"/>
          </a:p>
          <a:p>
            <a:pPr lvl="1"/>
            <a:r>
              <a:rPr lang="da-DK" sz="1800" dirty="0" smtClean="0"/>
              <a:t>Delkrav 2: </a:t>
            </a:r>
            <a:r>
              <a:rPr lang="da-DK" sz="1800" b="0" dirty="0" smtClean="0"/>
              <a:t>Pløjeforbud </a:t>
            </a:r>
            <a:r>
              <a:rPr lang="da-DK" sz="1800" b="0" dirty="0"/>
              <a:t>på </a:t>
            </a:r>
            <a:r>
              <a:rPr lang="da-DK" sz="1800" b="0" dirty="0" smtClean="0"/>
              <a:t>jorde </a:t>
            </a:r>
            <a:r>
              <a:rPr lang="da-DK" sz="1800" b="0" dirty="0"/>
              <a:t>med mere end 12% </a:t>
            </a:r>
            <a:r>
              <a:rPr lang="da-DK" sz="1800" b="0" dirty="0" smtClean="0"/>
              <a:t>kulstofindhold </a:t>
            </a:r>
            <a:r>
              <a:rPr lang="da-DK" sz="1800" b="0" dirty="0"/>
              <a:t>som ligger inden for § 3 arealer.</a:t>
            </a:r>
          </a:p>
          <a:p>
            <a:pPr lvl="2"/>
            <a:r>
              <a:rPr lang="da-DK" b="0" dirty="0" smtClean="0"/>
              <a:t>Arealerne er i </a:t>
            </a:r>
            <a:r>
              <a:rPr lang="da-DK" b="0" dirty="0"/>
              <a:t>forvejen </a:t>
            </a:r>
            <a:r>
              <a:rPr lang="da-DK" b="0" dirty="0" smtClean="0"/>
              <a:t>pålagt </a:t>
            </a:r>
            <a:r>
              <a:rPr lang="da-DK" b="0" dirty="0"/>
              <a:t>et pløjeforbud </a:t>
            </a:r>
            <a:r>
              <a:rPr lang="da-DK" b="0" dirty="0" smtClean="0"/>
              <a:t>pga. §3.</a:t>
            </a:r>
            <a:endParaRPr lang="da-DK" b="0" dirty="0"/>
          </a:p>
          <a:p>
            <a:pPr>
              <a:buNone/>
            </a:pPr>
            <a:endParaRPr lang="da-DK" sz="1800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da-DK" sz="1800" dirty="0" smtClean="0">
                <a:solidFill>
                  <a:schemeClr val="accent1"/>
                </a:solidFill>
              </a:rPr>
              <a:t>Undtagelser</a:t>
            </a:r>
            <a:endParaRPr lang="da-DK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0" dirty="0" smtClean="0"/>
              <a:t>Ingen undtagelser.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0" dirty="0"/>
          </a:p>
          <a:p>
            <a:pPr>
              <a:buNone/>
            </a:pPr>
            <a:endParaRPr lang="da-DK" sz="1800" b="0" dirty="0"/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1" r="31241"/>
          <a:stretch>
            <a:fillRect/>
          </a:stretch>
        </p:blipFill>
        <p:spPr/>
      </p:pic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8</a:t>
            </a:fld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A826E4C-F67F-46EC-B37B-470EB627C8FE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0623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01" y="311972"/>
            <a:ext cx="4650723" cy="468000"/>
          </a:xfrm>
        </p:spPr>
        <p:txBody>
          <a:bodyPr/>
          <a:lstStyle/>
          <a:p>
            <a:r>
              <a:rPr lang="da-DK" sz="2400" dirty="0" smtClean="0"/>
              <a:t>Hvor kan du se om du er pålagt GLM 2?</a:t>
            </a:r>
            <a:endParaRPr lang="da-DK" sz="24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01" y="1268760"/>
            <a:ext cx="4362691" cy="48863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a-DK" dirty="0" smtClean="0"/>
              <a:t>Kortlag i IMK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b="0" dirty="0" smtClean="0"/>
              <a:t>Tænd for ‘Tørveholdige lavbundsarealer’ kortlag, som viser arealer med høj kulstofindhold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b="0" dirty="0" smtClean="0"/>
              <a:t>Tænd for §3-kortaget.</a:t>
            </a:r>
            <a:endParaRPr lang="da-DK" b="0" dirty="0"/>
          </a:p>
          <a:p>
            <a:pPr>
              <a:lnSpc>
                <a:spcPct val="150000"/>
              </a:lnSpc>
              <a:buNone/>
            </a:pPr>
            <a:endParaRPr lang="da-DK" b="0" dirty="0"/>
          </a:p>
          <a:p>
            <a:pPr marL="558900" lvl="1" indent="-342900">
              <a:lnSpc>
                <a:spcPct val="150000"/>
              </a:lnSpc>
            </a:pPr>
            <a:r>
              <a:rPr lang="da-DK" b="0" dirty="0" smtClean="0"/>
              <a:t>GLM 2 delkrav 2 gælder der, hvor der er overlap mellem kortlagene.</a:t>
            </a:r>
            <a:endParaRPr lang="da-DK" b="0" dirty="0"/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7" r="23307"/>
          <a:stretch>
            <a:fillRect/>
          </a:stretch>
        </p:blipFill>
        <p:spPr>
          <a:xfrm>
            <a:off x="5589588" y="0"/>
            <a:ext cx="6599237" cy="6858000"/>
          </a:xfrm>
        </p:spPr>
      </p:pic>
      <p:sp>
        <p:nvSpPr>
          <p:cNvPr id="6" name="Pladsholder til sli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89E6287-9439-44CB-8758-C70E540B66DF}" type="datetime2">
              <a:rPr lang="da-DK" smtClean="0"/>
              <a:t>30. januar 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1054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rhvervstyrelsen PowerPoint Skabelon 16:9">
  <a:themeElements>
    <a:clrScheme name="Landbrugsstyrelsen">
      <a:dk1>
        <a:srgbClr val="000000"/>
      </a:dk1>
      <a:lt1>
        <a:sysClr val="window" lastClr="FFFFFF"/>
      </a:lt1>
      <a:dk2>
        <a:srgbClr val="CCE4E7"/>
      </a:dk2>
      <a:lt2>
        <a:srgbClr val="E5F1F3"/>
      </a:lt2>
      <a:accent1>
        <a:srgbClr val="007885"/>
      </a:accent1>
      <a:accent2>
        <a:srgbClr val="007A6C"/>
      </a:accent2>
      <a:accent3>
        <a:srgbClr val="00587A"/>
      </a:accent3>
      <a:accent4>
        <a:srgbClr val="5C82A5"/>
      </a:accent4>
      <a:accent5>
        <a:srgbClr val="E5C54E"/>
      </a:accent5>
      <a:accent6>
        <a:srgbClr val="A7C671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dbrugsstyrelsen PowerPoint Skabelon 16_9.potx" id="{6CDDCE40-7E29-4C3D-91D3-828D5B1753E8}" vid="{5972286F-6125-48A1-9990-C8E4FB55BC1D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</TotalTime>
  <Words>1959</Words>
  <Application>Microsoft Office PowerPoint</Application>
  <PresentationFormat>Brugerdefineret</PresentationFormat>
  <Paragraphs>482</Paragraphs>
  <Slides>27</Slides>
  <Notes>23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Times New Roman</vt:lpstr>
      <vt:lpstr>Wingdings</vt:lpstr>
      <vt:lpstr>NaturErhvervstyrelsen PowerPoint Skabelon 16:9</vt:lpstr>
      <vt:lpstr>PowerPoint-præsentation</vt:lpstr>
      <vt:lpstr>Hvad er konditionalitet?</vt:lpstr>
      <vt:lpstr>PowerPoint-præsentation</vt:lpstr>
      <vt:lpstr>Nye lovgivningsbestemte krav fra 2023</vt:lpstr>
      <vt:lpstr>Læs mere om LF-kravene i Vejledningerne her: </vt:lpstr>
      <vt:lpstr>Hvad er GLM krav?</vt:lpstr>
      <vt:lpstr>GLM 1 – Opretholdelse af permanent græs</vt:lpstr>
      <vt:lpstr>GLM 2 – Beskyttelse af kulstofholdige jorder</vt:lpstr>
      <vt:lpstr>Hvor kan du se om du er pålagt GLM 2?</vt:lpstr>
      <vt:lpstr>GLM 3 – Forbud mod afbrænding af omdriftsstub, undtagen af plantesundhedshensyn</vt:lpstr>
      <vt:lpstr>Undtagelser i det nationale krav om halmafbrænding</vt:lpstr>
      <vt:lpstr>GLM 4 – 3-metersbræmmer langs vandløb</vt:lpstr>
      <vt:lpstr>Kontrol af GLM 4</vt:lpstr>
      <vt:lpstr>GLM 5 – Reducer jorderosionsrisiko, under hensyntagen til hældning</vt:lpstr>
      <vt:lpstr>Eksempel på GLM 5 jorderosionspolygon m. konturlag</vt:lpstr>
      <vt:lpstr>GLM 6 – Minimum jorddække i efterår/vinterperioderne</vt:lpstr>
      <vt:lpstr>Hvad skal du overholde i GLM 6?</vt:lpstr>
      <vt:lpstr>GLM 7 – Krav om årlig afgrøderotation på omdriftsmarker </vt:lpstr>
      <vt:lpstr>GLM 7 undtagelser</vt:lpstr>
      <vt:lpstr>Her er afgrødekoderne du kan anvende til græsudlæg i majs</vt:lpstr>
      <vt:lpstr>Eksempel på krav om årlig rotation med majs på 35% af omdriftsarealet</vt:lpstr>
      <vt:lpstr>Eksempler på, hvornår du må have græsudlæg i majs i mere end 3 år i træk</vt:lpstr>
      <vt:lpstr>Eksempler på, hvornår du må have græsudlæg i majs i mere end 3 år i træk</vt:lpstr>
      <vt:lpstr>GLM 8 – Krav om ikke-produktive elementer</vt:lpstr>
      <vt:lpstr>GLM 8 delkrav 2 om 4 pct. ikke-produktive elementer</vt:lpstr>
      <vt:lpstr>GLM 8 landskabselementer og forbud mod beskæring af træer og buske</vt:lpstr>
      <vt:lpstr>GLM 9 – Forbud mod pløjning og omlægning af permanent græs i habitatområder</vt:lpstr>
    </vt:vector>
  </TitlesOfParts>
  <Company>NaturErhvervstyrelsen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Heidi Majgaard Bechmann Pedersen (LBST)</dc:creator>
  <cp:lastModifiedBy>Heidi Majgaard Bechmann Pedersen (LBST)</cp:lastModifiedBy>
  <cp:revision>1</cp:revision>
  <dcterms:created xsi:type="dcterms:W3CDTF">2023-01-30T11:42:59Z</dcterms:created>
  <dcterms:modified xsi:type="dcterms:W3CDTF">2023-01-30T11:46:04Z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