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88825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25662" autoAdjust="0"/>
  </p:normalViewPr>
  <p:slideViewPr>
    <p:cSldViewPr showGuides="1">
      <p:cViewPr varScale="1">
        <p:scale>
          <a:sx n="29" d="100"/>
          <a:sy n="29" d="100"/>
        </p:scale>
        <p:origin x="3696" y="60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76268-5CE8-436F-8727-6E4791263BAF}" type="datetimeFigureOut">
              <a:rPr lang="da-DK" smtClean="0"/>
              <a:t>30-01-2023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3B4F2-37C6-456F-99B1-74C79381C6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4702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89289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200" b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052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200" b="1" dirty="0">
              <a:solidFill>
                <a:srgbClr val="007A6C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9698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200" b="1" dirty="0">
              <a:solidFill>
                <a:srgbClr val="007A6C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5231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9922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8920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7196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a-DK" baseline="0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5477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emf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5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emf"/><Relationship Id="rId4" Type="http://schemas.openxmlformats.org/officeDocument/2006/relationships/image" Target="../media/image1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5195BB7A-1259-4DD7-B435-9EC04C7A882B}" type="datetime2">
              <a:rPr lang="da-DK" smtClean="0"/>
              <a:t>30. januar 2023</a:t>
            </a:fld>
            <a:endParaRPr lang="da-DK" dirty="0"/>
          </a:p>
        </p:txBody>
      </p:sp>
      <p:sp>
        <p:nvSpPr>
          <p:cNvPr id="9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sp>
        <p:nvSpPr>
          <p:cNvPr id="21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sp>
        <p:nvSpPr>
          <p:cNvPr id="2" name="Tekstfelt 1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pic>
        <p:nvPicPr>
          <p:cNvPr id="26" name="Billede 2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04F1B78-7DDA-4948-89C5-A6930CD616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15405" y="6004143"/>
            <a:ext cx="1567602" cy="984609"/>
          </a:xfrm>
          <a:prstGeom prst="rect">
            <a:avLst/>
          </a:prstGeom>
        </p:spPr>
      </p:pic>
      <p:sp>
        <p:nvSpPr>
          <p:cNvPr id="27" name="Rectangle 6"/>
          <p:cNvSpPr/>
          <p:nvPr userDrawn="1"/>
        </p:nvSpPr>
        <p:spPr>
          <a:xfrm>
            <a:off x="-1399201" y="6006008"/>
            <a:ext cx="1233601" cy="95138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91E4EEC-566D-43EC-894E-966F8EEFDF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520973" y="0"/>
            <a:ext cx="1376892" cy="10334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24A8B85-B929-4717-8A9C-BFF59E30B6D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008" y="340691"/>
            <a:ext cx="2924750" cy="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40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2 pkt. grøn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9288" y="332656"/>
            <a:ext cx="10888662" cy="862732"/>
          </a:xfrm>
        </p:spPr>
        <p:txBody>
          <a:bodyPr/>
          <a:lstStyle>
            <a:lvl1pPr>
              <a:lnSpc>
                <a:spcPct val="88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49288" y="1628776"/>
            <a:ext cx="10888662" cy="3600425"/>
          </a:xfrm>
        </p:spPr>
        <p:txBody>
          <a:bodyPr/>
          <a:lstStyle>
            <a:lvl1pPr>
              <a:lnSpc>
                <a:spcPct val="88000"/>
              </a:lnSpc>
              <a:buFontTx/>
              <a:buNone/>
              <a:defRPr sz="32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2B0C11E-6355-45DF-AA60-B76A1F6602B9}" type="datetime2">
              <a:rPr lang="da-DK" smtClean="0"/>
              <a:t>30. januar 2023</a:t>
            </a:fld>
            <a:endParaRPr lang="da-DK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A3CD9AAA-6439-4AA1-979A-DB0D41E77B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46754" y="6379011"/>
            <a:ext cx="226932" cy="20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74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600" y="311972"/>
            <a:ext cx="6981229" cy="468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600" y="1195389"/>
            <a:ext cx="6980895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8023223" y="0"/>
            <a:ext cx="4165601" cy="6858000"/>
          </a:xfrm>
        </p:spPr>
        <p:txBody>
          <a:bodyPr tIns="612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21" name="Gruppe 20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2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3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5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grpSp>
        <p:nvGrpSpPr>
          <p:cNvPr id="27" name="Gruppe 26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28" name="Billede 27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29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Billed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FC18682-80EB-4189-A900-8D331AAA3BCD}" type="datetime2">
              <a:rPr lang="da-DK" smtClean="0"/>
              <a:t>30. januar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56158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600" y="311972"/>
            <a:ext cx="5351204" cy="812772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600" y="1195389"/>
            <a:ext cx="5350867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362467" y="0"/>
            <a:ext cx="5826358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grpSp>
        <p:nvGrpSpPr>
          <p:cNvPr id="25" name="Gruppe 24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26" name="Billede 25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2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D59FC0A-D257-4F5D-9F7C-76921988799D}" type="datetime2">
              <a:rPr lang="da-DK" smtClean="0"/>
              <a:t>30. januar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12465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farvet tekst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noFill/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3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4054943" y="0"/>
            <a:ext cx="4078938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4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27888" y="0"/>
            <a:ext cx="4078938" cy="6858000"/>
          </a:xfrm>
          <a:solidFill>
            <a:schemeClr val="accent2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6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7" name="Pladsholder til tekst 5"/>
          <p:cNvSpPr>
            <a:spLocks noGrp="1"/>
          </p:cNvSpPr>
          <p:nvPr>
            <p:ph type="body" sz="quarter" idx="17"/>
          </p:nvPr>
        </p:nvSpPr>
        <p:spPr>
          <a:xfrm>
            <a:off x="40549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8" name="Pladsholder til tekst 6"/>
          <p:cNvSpPr>
            <a:spLocks noGrp="1"/>
          </p:cNvSpPr>
          <p:nvPr>
            <p:ph type="body" sz="quarter" idx="18"/>
          </p:nvPr>
        </p:nvSpPr>
        <p:spPr>
          <a:xfrm>
            <a:off x="8127888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11B1FF6-5A0C-457C-BA70-27EB3D4F72AC}" type="datetime2">
              <a:rPr lang="da-DK" smtClean="0"/>
              <a:t>30. januar 2023</a:t>
            </a:fld>
            <a:endParaRPr lang="da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903EE10-8FE2-41FD-8DD3-1CE168F27D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23267" y="0"/>
            <a:ext cx="1382061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76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noFill/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055128" y="0"/>
            <a:ext cx="8133697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20" name="Gruppe 19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1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2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4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9147D66-5DC4-4238-A660-DE5039844B2F}" type="datetime2">
              <a:rPr lang="da-DK" smtClean="0"/>
              <a:t>30. januar 2023</a:t>
            </a:fld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0CD8719-DAE2-4D84-96EC-966E9CB437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12647"/>
          <a:stretch/>
        </p:blipFill>
        <p:spPr>
          <a:xfrm>
            <a:off x="-1962102" y="0"/>
            <a:ext cx="495674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22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accent5"/>
                </a:solidFill>
              </a:defRPr>
            </a:lvl6pPr>
            <a:lvl7pPr>
              <a:defRPr>
                <a:solidFill>
                  <a:schemeClr val="accent5"/>
                </a:solidFill>
              </a:defRPr>
            </a:lvl7pPr>
            <a:lvl8pPr>
              <a:defRPr>
                <a:solidFill>
                  <a:schemeClr val="accent5"/>
                </a:solidFill>
              </a:defRPr>
            </a:lvl8pPr>
            <a:lvl9pPr>
              <a:defRPr>
                <a:solidFill>
                  <a:schemeClr val="accent5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055128" y="0"/>
            <a:ext cx="8133697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pic>
        <p:nvPicPr>
          <p:cNvPr id="16" name="Billede 1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2"/>
          <a:stretch/>
        </p:blipFill>
        <p:spPr>
          <a:xfrm>
            <a:off x="-1826468" y="0"/>
            <a:ext cx="1682387" cy="1033433"/>
          </a:xfrm>
          <a:prstGeom prst="rect">
            <a:avLst/>
          </a:prstGeom>
        </p:spPr>
      </p:pic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700C891-996D-407F-BAA9-6CA12704B03B}" type="datetime2">
              <a:rPr lang="da-DK" smtClean="0"/>
              <a:t>30. januar 2023</a:t>
            </a:fld>
            <a:endParaRPr lang="da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E4BAC4E-1327-4393-9F1C-2F3C7BFF66B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826468" y="0"/>
            <a:ext cx="458677" cy="1030831"/>
          </a:xfrm>
          <a:prstGeom prst="rect">
            <a:avLst/>
          </a:prstGeom>
        </p:spPr>
      </p:pic>
      <p:sp>
        <p:nvSpPr>
          <p:cNvPr id="17" name="Pladsholder logo">
            <a:extLst>
              <a:ext uri="{FF2B5EF4-FFF2-40B4-BE49-F238E27FC236}">
                <a16:creationId xmlns:a16="http://schemas.microsoft.com/office/drawing/2014/main" xmlns="" id="{1D226F10-EEE2-46ED-ABE6-245B9CEAEC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7423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4054944" y="0"/>
            <a:ext cx="813388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651600" y="311151"/>
            <a:ext cx="3141468" cy="5770562"/>
          </a:xfrm>
        </p:spPr>
        <p:txBody>
          <a:bodyPr/>
          <a:lstStyle>
            <a:lvl1pPr>
              <a:lnSpc>
                <a:spcPct val="92000"/>
              </a:lnSpc>
              <a:defRPr sz="1800" baseline="0">
                <a:solidFill>
                  <a:schemeClr val="tx1"/>
                </a:solidFill>
              </a:defRPr>
            </a:lvl1pPr>
            <a:lvl2pPr marL="0" indent="0">
              <a:lnSpc>
                <a:spcPct val="92000"/>
              </a:lnSpc>
              <a:buFont typeface="Arial" panose="020B0604020202020204" pitchFamily="34" charset="0"/>
              <a:buChar char="​"/>
              <a:defRPr sz="1800">
                <a:solidFill>
                  <a:schemeClr val="accent1"/>
                </a:solidFill>
              </a:defRPr>
            </a:lvl2pPr>
            <a:lvl3pPr marL="216000" indent="-216000">
              <a:buFont typeface="Arial" panose="020B0604020202020204" pitchFamily="34" charset="0"/>
              <a:buChar char="•"/>
              <a:defRPr/>
            </a:lvl3pPr>
            <a:lvl4pPr marL="432000">
              <a:defRPr/>
            </a:lvl4pPr>
            <a:lvl5pPr marL="648000">
              <a:defRPr/>
            </a:lvl5pPr>
            <a:lvl6pPr marL="648000">
              <a:defRPr/>
            </a:lvl6pPr>
            <a:lvl7pPr marL="648000">
              <a:defRPr/>
            </a:lvl7pPr>
            <a:lvl8pPr marL="648000">
              <a:defRPr/>
            </a:lvl8pPr>
            <a:lvl9pPr marL="648000">
              <a:defRPr/>
            </a:lvl9pPr>
          </a:lstStyle>
          <a:p>
            <a:pPr lvl="0"/>
            <a:r>
              <a:rPr lang="da-DK" dirty="0"/>
              <a:t>Klik for at tilføje tekst - Grøn tekst får du ved at bruge TAB-knappen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4230" y="1195389"/>
            <a:ext cx="683372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/>
            </a:lvl1pPr>
            <a:lvl2pPr>
              <a:lnSpc>
                <a:spcPct val="92000"/>
              </a:lnSpc>
              <a:defRPr sz="1800"/>
            </a:lvl2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7" name="Billede 16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8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sort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Tekst grøn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76A064D-6B5F-48ED-8DC1-3C729E37ED57}" type="datetime2">
              <a:rPr lang="da-DK" smtClean="0"/>
              <a:t>30. januar 2023</a:t>
            </a:fld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52E7EFB-3D15-42E3-B98F-B53E047A4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21749" y="5825228"/>
            <a:ext cx="1377668" cy="103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51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651600" y="311151"/>
            <a:ext cx="3136418" cy="5770562"/>
          </a:xfrm>
        </p:spPr>
        <p:txBody>
          <a:bodyPr/>
          <a:lstStyle>
            <a:lvl1pPr>
              <a:lnSpc>
                <a:spcPct val="92000"/>
              </a:lnSpc>
              <a:defRPr sz="1800">
                <a:solidFill>
                  <a:schemeClr val="tx1"/>
                </a:solidFill>
              </a:defRPr>
            </a:lvl1pPr>
            <a:lvl2pPr marL="0" indent="0">
              <a:lnSpc>
                <a:spcPct val="92000"/>
              </a:lnSpc>
              <a:buFont typeface="Arial" panose="020B0604020202020204" pitchFamily="34" charset="0"/>
              <a:buChar char="​"/>
              <a:defRPr sz="1800">
                <a:solidFill>
                  <a:schemeClr val="accent1"/>
                </a:solidFill>
              </a:defRPr>
            </a:lvl2pPr>
            <a:lvl3pPr marL="288000" indent="-216000">
              <a:buFont typeface="Arial" panose="020B0604020202020204" pitchFamily="34" charset="0"/>
              <a:buChar char="•"/>
              <a:defRPr/>
            </a:lvl3pPr>
            <a:lvl4pPr marL="432000">
              <a:defRPr/>
            </a:lvl4pPr>
            <a:lvl5pPr marL="648000">
              <a:defRPr/>
            </a:lvl5pPr>
            <a:lvl6pPr marL="648000">
              <a:defRPr/>
            </a:lvl6pPr>
            <a:lvl7pPr marL="648000">
              <a:defRPr/>
            </a:lvl7pPr>
            <a:lvl8pPr marL="648000">
              <a:defRPr/>
            </a:lvl8pPr>
            <a:lvl9pPr marL="648000">
              <a:defRPr/>
            </a:lvl9pPr>
          </a:lstStyle>
          <a:p>
            <a:pPr lvl="0"/>
            <a:r>
              <a:rPr lang="da-DK" dirty="0"/>
              <a:t>Klik for at tilføje tekst - Grøn tekst får du ved at bruge TAB-knappen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  <a:p>
            <a:pPr lvl="4"/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5200" y="1195389"/>
            <a:ext cx="683280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/>
            </a:lvl1pPr>
            <a:lvl2pPr>
              <a:lnSpc>
                <a:spcPct val="92000"/>
              </a:lnSpc>
              <a:defRPr sz="1800"/>
            </a:lvl2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4" name="Gruppe 13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5" name="Billede 14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6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sort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Tekst grøn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8CA9C0A-81F0-4D18-954C-87C09AEC253D}" type="datetime2">
              <a:rPr lang="da-DK" smtClean="0"/>
              <a:t>30. januar 2023</a:t>
            </a:fld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A199D9C-0F5F-48B6-9DF0-C24925AB1E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24229" y="5824566"/>
            <a:ext cx="1380147" cy="103343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2E4FE88A-4BBC-4FC8-A1E4-B20B5E0675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46754" y="6379011"/>
            <a:ext cx="226932" cy="20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41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651600" y="311151"/>
            <a:ext cx="3141468" cy="5770562"/>
          </a:xfrm>
        </p:spPr>
        <p:txBody>
          <a:bodyPr/>
          <a:lstStyle>
            <a:lvl1pPr>
              <a:lnSpc>
                <a:spcPct val="92000"/>
              </a:lnSpc>
              <a:defRPr sz="1800">
                <a:solidFill>
                  <a:schemeClr val="bg1"/>
                </a:solidFill>
              </a:defRPr>
            </a:lvl1pPr>
            <a:lvl2pPr marL="216000" indent="-216000">
              <a:lnSpc>
                <a:spcPct val="92000"/>
              </a:lnSpc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216000" indent="-216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432000">
              <a:defRPr>
                <a:solidFill>
                  <a:schemeClr val="bg1"/>
                </a:solidFill>
              </a:defRPr>
            </a:lvl4pPr>
            <a:lvl5pPr marL="648000">
              <a:defRPr>
                <a:solidFill>
                  <a:schemeClr val="bg1"/>
                </a:solidFill>
              </a:defRPr>
            </a:lvl5pPr>
            <a:lvl6pPr marL="648000">
              <a:defRPr>
                <a:solidFill>
                  <a:schemeClr val="bg1"/>
                </a:solidFill>
              </a:defRPr>
            </a:lvl6pPr>
            <a:lvl7pPr marL="648000">
              <a:defRPr>
                <a:solidFill>
                  <a:schemeClr val="bg1"/>
                </a:solidFill>
              </a:defRPr>
            </a:lvl7pPr>
            <a:lvl8pPr marL="648000">
              <a:defRPr>
                <a:solidFill>
                  <a:schemeClr val="bg1"/>
                </a:solidFill>
              </a:defRPr>
            </a:lvl8pPr>
            <a:lvl9pPr marL="6480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5200" y="1195389"/>
            <a:ext cx="683280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92000"/>
              </a:lnSpc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3" name="Gruppe 12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9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hvid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indryk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26C0AFB-B0F7-433B-9374-36A83C400DD2}" type="datetime2">
              <a:rPr lang="da-DK" smtClean="0"/>
              <a:t>30. januar 2023</a:t>
            </a:fld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17E118B-191F-4DCA-A076-C47876DB59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21750" y="5824030"/>
            <a:ext cx="1377668" cy="103396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xmlns="" id="{207D924F-8A1F-4AE0-B2F8-7775DD4A1E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46754" y="6379011"/>
            <a:ext cx="226932" cy="20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93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649289" y="311151"/>
            <a:ext cx="4293296" cy="5770562"/>
          </a:xfrm>
        </p:spPr>
        <p:txBody>
          <a:bodyPr/>
          <a:lstStyle>
            <a:lvl1pPr>
              <a:lnSpc>
                <a:spcPct val="88000"/>
              </a:lnSpc>
              <a:defRPr sz="3200">
                <a:solidFill>
                  <a:schemeClr val="accent1"/>
                </a:solidFill>
              </a:defRPr>
            </a:lvl1pPr>
            <a:lvl2pPr marL="0" indent="0">
              <a:lnSpc>
                <a:spcPct val="94000"/>
              </a:lnSpc>
              <a:buFont typeface="Arial" panose="020B0604020202020204" pitchFamily="34" charset="0"/>
              <a:buChar char="​"/>
              <a:defRPr sz="1500"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5806678" y="311151"/>
            <a:ext cx="5731271" cy="5770563"/>
          </a:xfrm>
          <a:noFill/>
        </p:spPr>
        <p:txBody>
          <a:bodyPr lIns="0" tIns="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BF6328A-8AB7-4598-9191-5ACEA1C55D21}" type="datetime2">
              <a:rPr lang="da-DK" smtClean="0"/>
              <a:t>30. januar 2023</a:t>
            </a:fld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C920EAB-35B4-4696-A32D-92CCC346C6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21749" y="0"/>
            <a:ext cx="1377668" cy="103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98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FAA241A8-C227-4FB3-8192-4208465C60E7}" type="datetime2">
              <a:rPr lang="en-GB" smtClean="0"/>
              <a:pPr marL="0" indent="0">
                <a:lnSpc>
                  <a:spcPct val="93000"/>
                </a:lnSpc>
                <a:buFont typeface="Arial" panose="020B0604020202020204" pitchFamily="34" charset="0"/>
                <a:buChar char="​"/>
              </a:pPr>
              <a:t>Monday, 30 January 2023</a:t>
            </a:fld>
            <a:endParaRPr lang="en-GB" dirty="0"/>
          </a:p>
        </p:txBody>
      </p:sp>
      <p:sp>
        <p:nvSpPr>
          <p:cNvPr id="21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sp>
        <p:nvSpPr>
          <p:cNvPr id="17" name="Pladsholder til sidefod 22" hidden="1">
            <a:extLst>
              <a:ext uri="{FF2B5EF4-FFF2-40B4-BE49-F238E27FC236}">
                <a16:creationId xmlns:a16="http://schemas.microsoft.com/office/drawing/2014/main" xmlns="" id="{4412145B-B87B-4019-AD1F-E9982BDB1D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19" name="Pladsholder til slidenummer 23" hidden="1">
            <a:extLst>
              <a:ext uri="{FF2B5EF4-FFF2-40B4-BE49-F238E27FC236}">
                <a16:creationId xmlns:a16="http://schemas.microsoft.com/office/drawing/2014/main" xmlns="" id="{8C7A26F4-8240-4595-AF0B-DAD6F98445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3" name="Billede 25">
            <a:extLst>
              <a:ext uri="{FF2B5EF4-FFF2-40B4-BE49-F238E27FC236}">
                <a16:creationId xmlns:a16="http://schemas.microsoft.com/office/drawing/2014/main" xmlns="" id="{6D2919DD-CFBE-4659-99A0-FD62EF2D05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D30E1A7-55FB-46DC-A37D-FAD5939C56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15405" y="6004143"/>
            <a:ext cx="1567602" cy="984609"/>
          </a:xfrm>
          <a:prstGeom prst="rect">
            <a:avLst/>
          </a:prstGeom>
        </p:spPr>
      </p:pic>
      <p:sp>
        <p:nvSpPr>
          <p:cNvPr id="23" name="Rectangle 6">
            <a:extLst>
              <a:ext uri="{FF2B5EF4-FFF2-40B4-BE49-F238E27FC236}">
                <a16:creationId xmlns:a16="http://schemas.microsoft.com/office/drawing/2014/main" xmlns="" id="{1C16679B-55B2-45F5-A2AD-200ED1CEE6B2}"/>
              </a:ext>
            </a:extLst>
          </p:cNvPr>
          <p:cNvSpPr/>
          <p:nvPr userDrawn="1"/>
        </p:nvSpPr>
        <p:spPr>
          <a:xfrm>
            <a:off x="-1399201" y="6006008"/>
            <a:ext cx="1233601" cy="95138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1D9842A4-A96F-4AAA-8FB6-774C0C82ACA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4572" y="340691"/>
            <a:ext cx="2753621" cy="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02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6" name="Pladsholder til dato 3" hidden="1">
            <a:extLst>
              <a:ext uri="{FF2B5EF4-FFF2-40B4-BE49-F238E27FC236}">
                <a16:creationId xmlns:a16="http://schemas.microsoft.com/office/drawing/2014/main" xmlns="" id="{7387C4E4-348E-4A05-AB2B-AE486614247D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890F97D7-FC65-4263-9F9B-954BE3A886AB}" type="datetime2">
              <a:rPr lang="da-DK" smtClean="0"/>
              <a:t>30. januar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40384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5" name="Pladsholder til dato 3" hidden="1">
            <a:extLst>
              <a:ext uri="{FF2B5EF4-FFF2-40B4-BE49-F238E27FC236}">
                <a16:creationId xmlns:a16="http://schemas.microsoft.com/office/drawing/2014/main" xmlns="" id="{0C165B80-131C-47FA-A4CF-3EB1919AA868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B731C92-6772-426C-8CF2-2700360B945E}" type="datetime2">
              <a:rPr lang="da-DK" smtClean="0"/>
              <a:t>30. januar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8619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mørk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mørkt billede, via fanen Indsæt, Billeder</a:t>
            </a: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0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31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3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6581EEEB-BA33-4D75-8D56-709DACD17B4A}" type="datetime2">
              <a:rPr lang="da-DK" smtClean="0"/>
              <a:t>30. januar 2023</a:t>
            </a:fld>
            <a:endParaRPr lang="da-DK" dirty="0"/>
          </a:p>
        </p:txBody>
      </p:sp>
      <p:sp>
        <p:nvSpPr>
          <p:cNvPr id="3" name="Pladsholder logo"/>
          <p:cNvSpPr>
            <a:spLocks noGrp="1"/>
          </p:cNvSpPr>
          <p:nvPr>
            <p:ph type="body" sz="quarter" idx="18" hasCustomPrompt="1"/>
          </p:nvPr>
        </p:nvSpPr>
        <p:spPr>
          <a:xfrm>
            <a:off x="8994571" y="340691"/>
            <a:ext cx="2753621" cy="657529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42994" cy="1037416"/>
          </a:xfrm>
          <a:prstGeom prst="rect">
            <a:avLst/>
          </a:prstGeom>
        </p:spPr>
      </p:pic>
      <p:sp>
        <p:nvSpPr>
          <p:cNvPr id="38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grpSp>
        <p:nvGrpSpPr>
          <p:cNvPr id="41" name="Gruppe 40"/>
          <p:cNvGrpSpPr/>
          <p:nvPr userDrawn="1"/>
        </p:nvGrpSpPr>
        <p:grpSpPr>
          <a:xfrm>
            <a:off x="12188825" y="1941319"/>
            <a:ext cx="2032000" cy="3185487"/>
            <a:chOff x="9150825" y="2171823"/>
            <a:chExt cx="2032000" cy="3185487"/>
          </a:xfrm>
        </p:grpSpPr>
        <p:sp>
          <p:nvSpPr>
            <p:cNvPr id="42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3" name="Billede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50" name="Billede 7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52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sp>
        <p:nvSpPr>
          <p:cNvPr id="26" name="Tekstfelt 25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sp>
        <p:nvSpPr>
          <p:cNvPr id="25" name="Pladsholder til sidefod 22" hidden="1">
            <a:extLst>
              <a:ext uri="{FF2B5EF4-FFF2-40B4-BE49-F238E27FC236}">
                <a16:creationId xmlns:a16="http://schemas.microsoft.com/office/drawing/2014/main" xmlns="" id="{87241225-E08A-4E82-BB6B-5BEF03C126C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27" name="Pladsholder til slidenummer 23" hidden="1">
            <a:extLst>
              <a:ext uri="{FF2B5EF4-FFF2-40B4-BE49-F238E27FC236}">
                <a16:creationId xmlns:a16="http://schemas.microsoft.com/office/drawing/2014/main" xmlns="" id="{8FFF6392-DAD1-4FC3-8BDC-AC2FA8DF629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3" name="Billede 25">
            <a:extLst>
              <a:ext uri="{FF2B5EF4-FFF2-40B4-BE49-F238E27FC236}">
                <a16:creationId xmlns:a16="http://schemas.microsoft.com/office/drawing/2014/main" xmlns="" id="{9DBB6DF3-243E-437C-AEC3-268C98AF1BF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F486F434-0ED5-46D6-B947-68E70F33C28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1715405" y="6004143"/>
            <a:ext cx="1567602" cy="984609"/>
          </a:xfrm>
          <a:prstGeom prst="rect">
            <a:avLst/>
          </a:prstGeom>
        </p:spPr>
      </p:pic>
      <p:sp>
        <p:nvSpPr>
          <p:cNvPr id="33" name="Rectangle 6">
            <a:extLst>
              <a:ext uri="{FF2B5EF4-FFF2-40B4-BE49-F238E27FC236}">
                <a16:creationId xmlns:a16="http://schemas.microsoft.com/office/drawing/2014/main" xmlns="" id="{61E2ADAC-0DCD-405A-A175-FB07874A4754}"/>
              </a:ext>
            </a:extLst>
          </p:cNvPr>
          <p:cNvSpPr/>
          <p:nvPr userDrawn="1"/>
        </p:nvSpPr>
        <p:spPr>
          <a:xfrm>
            <a:off x="-1399200" y="6006008"/>
            <a:ext cx="463846" cy="95138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3684587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lys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lyst billede, via fanen Indsæt, Billeder</a:t>
            </a: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120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pic>
        <p:nvPicPr>
          <p:cNvPr id="25" name="Billed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9999" y="1475"/>
            <a:ext cx="1849343" cy="1040990"/>
          </a:xfrm>
          <a:prstGeom prst="rect">
            <a:avLst/>
          </a:prstGeom>
        </p:spPr>
      </p:pic>
      <p:sp>
        <p:nvSpPr>
          <p:cNvPr id="27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34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41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B4369282-78C2-479E-88BF-A682400029CB}" type="datetime2">
              <a:rPr lang="en-GB" smtClean="0"/>
              <a:pPr marL="0" indent="0">
                <a:lnSpc>
                  <a:spcPct val="93000"/>
                </a:lnSpc>
                <a:buFont typeface="Arial" panose="020B0604020202020204" pitchFamily="34" charset="0"/>
                <a:buChar char="​"/>
              </a:pPr>
              <a:t>Monday, 30 January 2023</a:t>
            </a:fld>
            <a:endParaRPr lang="en-GB" dirty="0"/>
          </a:p>
        </p:txBody>
      </p:sp>
      <p:sp>
        <p:nvSpPr>
          <p:cNvPr id="43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grpSp>
        <p:nvGrpSpPr>
          <p:cNvPr id="46" name="Gruppe 45"/>
          <p:cNvGrpSpPr/>
          <p:nvPr userDrawn="1"/>
        </p:nvGrpSpPr>
        <p:grpSpPr>
          <a:xfrm>
            <a:off x="12188825" y="1941319"/>
            <a:ext cx="2032000" cy="3185487"/>
            <a:chOff x="9150825" y="2171823"/>
            <a:chExt cx="2032000" cy="3185487"/>
          </a:xfrm>
        </p:grpSpPr>
        <p:sp>
          <p:nvSpPr>
            <p:cNvPr id="47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Billede 7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50" name="Billede 7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52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sp>
        <p:nvSpPr>
          <p:cNvPr id="28" name="Tekstfelt 27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sp>
        <p:nvSpPr>
          <p:cNvPr id="22" name="Pladsholder til sidefod 22" hidden="1">
            <a:extLst>
              <a:ext uri="{FF2B5EF4-FFF2-40B4-BE49-F238E27FC236}">
                <a16:creationId xmlns:a16="http://schemas.microsoft.com/office/drawing/2014/main" xmlns="" id="{5C90748B-C1B9-41C4-B6CD-1C65312808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29" name="Pladsholder til slidenummer 23" hidden="1">
            <a:extLst>
              <a:ext uri="{FF2B5EF4-FFF2-40B4-BE49-F238E27FC236}">
                <a16:creationId xmlns:a16="http://schemas.microsoft.com/office/drawing/2014/main" xmlns="" id="{174B9E5F-3945-4107-ABB7-B70DC68FDAC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3" name="Billede 25">
            <a:extLst>
              <a:ext uri="{FF2B5EF4-FFF2-40B4-BE49-F238E27FC236}">
                <a16:creationId xmlns:a16="http://schemas.microsoft.com/office/drawing/2014/main" xmlns="" id="{8786FD83-532B-4112-A35D-201A1C1D9BE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F440095-BFB6-4C26-B62B-04BDBF8FBAE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715405" y="6004143"/>
            <a:ext cx="1567602" cy="984609"/>
          </a:xfrm>
          <a:prstGeom prst="rect">
            <a:avLst/>
          </a:prstGeom>
        </p:spPr>
      </p:pic>
      <p:sp>
        <p:nvSpPr>
          <p:cNvPr id="32" name="Rectangle 6">
            <a:extLst>
              <a:ext uri="{FF2B5EF4-FFF2-40B4-BE49-F238E27FC236}">
                <a16:creationId xmlns:a16="http://schemas.microsoft.com/office/drawing/2014/main" xmlns="" id="{8D4D981F-53E4-4738-9F1F-A9B8A1A0FCCF}"/>
              </a:ext>
            </a:extLst>
          </p:cNvPr>
          <p:cNvSpPr/>
          <p:nvPr userDrawn="1"/>
        </p:nvSpPr>
        <p:spPr>
          <a:xfrm>
            <a:off x="-1399200" y="6006008"/>
            <a:ext cx="463846" cy="95138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  <p:sp>
        <p:nvSpPr>
          <p:cNvPr id="30" name="Pladsholder logo">
            <a:extLst>
              <a:ext uri="{FF2B5EF4-FFF2-40B4-BE49-F238E27FC236}">
                <a16:creationId xmlns:a16="http://schemas.microsoft.com/office/drawing/2014/main" xmlns="" id="{68CEB5D6-118D-4869-9A00-DCAD90D9D4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94571" y="340691"/>
            <a:ext cx="2753621" cy="657529"/>
          </a:xfrm>
          <a:blipFill>
            <a:blip r:embed="rId7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7900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6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lyst billede, via fanen Indsæt, Billeder eller indsæt farvet baggrund.</a:t>
            </a:r>
          </a:p>
        </p:txBody>
      </p:sp>
      <p:sp>
        <p:nvSpPr>
          <p:cNvPr id="11" name="Pladsholder til tekst 1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9600" y="5026816"/>
            <a:ext cx="2250000" cy="576000"/>
          </a:xfrm>
        </p:spPr>
        <p:txBody>
          <a:bodyPr/>
          <a:lstStyle>
            <a:lvl1pPr>
              <a:defRPr lang="da-DK" sz="17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24" name="Gruppe 23"/>
          <p:cNvGrpSpPr/>
          <p:nvPr userDrawn="1"/>
        </p:nvGrpSpPr>
        <p:grpSpPr>
          <a:xfrm>
            <a:off x="12197923" y="1941320"/>
            <a:ext cx="2708628" cy="3046988"/>
            <a:chOff x="9150825" y="2171823"/>
            <a:chExt cx="2032000" cy="3046988"/>
          </a:xfrm>
        </p:grpSpPr>
        <p:sp>
          <p:nvSpPr>
            <p:cNvPr id="25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04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8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1"/>
            <a:ext cx="1840743" cy="1036149"/>
          </a:xfrm>
          <a:prstGeom prst="rect">
            <a:avLst/>
          </a:prstGeom>
        </p:spPr>
      </p:pic>
      <p:sp>
        <p:nvSpPr>
          <p:cNvPr id="21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A7C3D9D-0CDA-4D77-B2CD-B9E988925D44}" type="datetime2">
              <a:rPr lang="da-DK" smtClean="0"/>
              <a:t>30. januar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94035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9600" y="5026816"/>
            <a:ext cx="2250000" cy="576000"/>
          </a:xfrm>
        </p:spPr>
        <p:txBody>
          <a:bodyPr/>
          <a:lstStyle>
            <a:lvl1pPr>
              <a:defRPr lang="da-DK" sz="17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Pladsholder til dato 3" hidden="1">
            <a:extLst>
              <a:ext uri="{FF2B5EF4-FFF2-40B4-BE49-F238E27FC236}">
                <a16:creationId xmlns:a16="http://schemas.microsoft.com/office/drawing/2014/main" xmlns="" id="{7BD3A335-3D2D-4F58-A3D4-31F9BCFC08AD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96F42BFE-1785-4E84-AA88-F8E077B52BAD}" type="datetime2">
              <a:rPr lang="da-DK" smtClean="0"/>
              <a:t>30. januar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66515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5" name="Gruppe 14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6" name="Billede 15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uppe 17"/>
          <p:cNvGrpSpPr/>
          <p:nvPr userDrawn="1"/>
        </p:nvGrpSpPr>
        <p:grpSpPr>
          <a:xfrm>
            <a:off x="-2476901" y="3682285"/>
            <a:ext cx="2476901" cy="3200761"/>
            <a:chOff x="-2476901" y="3682285"/>
            <a:chExt cx="2476901" cy="3200761"/>
          </a:xfrm>
        </p:grpSpPr>
        <p:sp>
          <p:nvSpPr>
            <p:cNvPr id="21" name="Text Box 48"/>
            <p:cNvSpPr txBox="1">
              <a:spLocks noChangeArrowheads="1"/>
            </p:cNvSpPr>
            <p:nvPr userDrawn="1"/>
          </p:nvSpPr>
          <p:spPr bwMode="auto">
            <a:xfrm>
              <a:off x="-2476901" y="3682285"/>
              <a:ext cx="2476901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b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indsætte Sidehoved og 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 topmenuen 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Sidehoved og 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Sæt hak i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Slidenummer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 ønsket indhold i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Anvend på alle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Tips: </a:t>
              </a:r>
              <a:r>
                <a:rPr lang="da-DK" sz="900" b="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Gør det som det sidste før du gemmer filen, så det slår igennem på alle sider </a:t>
              </a:r>
            </a:p>
          </p:txBody>
        </p:sp>
        <p:grpSp>
          <p:nvGrpSpPr>
            <p:cNvPr id="22" name="Gruppe 21"/>
            <p:cNvGrpSpPr/>
            <p:nvPr userDrawn="1"/>
          </p:nvGrpSpPr>
          <p:grpSpPr>
            <a:xfrm>
              <a:off x="-2461135" y="5229519"/>
              <a:ext cx="2312988" cy="1653527"/>
              <a:chOff x="-2461135" y="5229519"/>
              <a:chExt cx="2312988" cy="1653527"/>
            </a:xfrm>
          </p:grpSpPr>
          <p:pic>
            <p:nvPicPr>
              <p:cNvPr id="23" name="Billede 22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-2461135" y="5229519"/>
                <a:ext cx="2312988" cy="1653527"/>
              </a:xfrm>
              <a:prstGeom prst="rect">
                <a:avLst/>
              </a:prstGeom>
            </p:spPr>
          </p:pic>
          <p:sp>
            <p:nvSpPr>
              <p:cNvPr id="24" name="Rektangel 23"/>
              <p:cNvSpPr/>
              <p:nvPr userDrawn="1"/>
            </p:nvSpPr>
            <p:spPr>
              <a:xfrm>
                <a:off x="-2340768" y="6165304"/>
                <a:ext cx="1656184" cy="28803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da-DK" dirty="0" err="1"/>
              </a:p>
            </p:txBody>
          </p:sp>
        </p:grpSp>
      </p:grpSp>
      <p:sp>
        <p:nvSpPr>
          <p:cNvPr id="19" name="Pladsholder til dato 3" hidden="1">
            <a:extLst>
              <a:ext uri="{FF2B5EF4-FFF2-40B4-BE49-F238E27FC236}">
                <a16:creationId xmlns:a16="http://schemas.microsoft.com/office/drawing/2014/main" xmlns="" id="{47EB93D0-5B04-4883-8ECC-F28E92986E7B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74CCCFCC-0BEF-4F60-AFE6-3D7D19427963}" type="datetime2">
              <a:rPr lang="da-DK" smtClean="0"/>
              <a:t>30. januar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2329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517" y="1196754"/>
            <a:ext cx="10886431" cy="4886325"/>
          </a:xfrm>
        </p:spPr>
        <p:txBody>
          <a:bodyPr numCol="2" spcCol="18000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3" name="Billede 1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Pladsholder til dato 3" hidden="1">
            <a:extLst>
              <a:ext uri="{FF2B5EF4-FFF2-40B4-BE49-F238E27FC236}">
                <a16:creationId xmlns:a16="http://schemas.microsoft.com/office/drawing/2014/main" xmlns="" id="{8B779716-A7B8-4D0E-844A-A9AF884E078F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1536538-E171-4718-A475-3F6692F58FB9}" type="datetime2">
              <a:rPr lang="da-DK" smtClean="0"/>
              <a:t>30. januar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54603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4" name="Pladsholder til indhold 2"/>
          <p:cNvSpPr>
            <a:spLocks noGrp="1"/>
          </p:cNvSpPr>
          <p:nvPr>
            <p:ph sz="quarter" idx="13"/>
          </p:nvPr>
        </p:nvSpPr>
        <p:spPr>
          <a:xfrm>
            <a:off x="651517" y="1196424"/>
            <a:ext cx="5346521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6" name="Pladsholder til indhold 3"/>
          <p:cNvSpPr>
            <a:spLocks noGrp="1"/>
          </p:cNvSpPr>
          <p:nvPr>
            <p:ph sz="quarter" idx="14"/>
          </p:nvPr>
        </p:nvSpPr>
        <p:spPr>
          <a:xfrm>
            <a:off x="6190398" y="1196424"/>
            <a:ext cx="5347551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1" name="Gruppe 10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2" name="Billede 1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3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Pladsholder til dato 3" hidden="1">
            <a:extLst>
              <a:ext uri="{FF2B5EF4-FFF2-40B4-BE49-F238E27FC236}">
                <a16:creationId xmlns:a16="http://schemas.microsoft.com/office/drawing/2014/main" xmlns="" id="{FCA21539-1E7A-4C5F-A501-50D56C88D7FF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AFCB2B42-362F-41A3-8469-9B7770FD09C0}" type="datetime2">
              <a:rPr lang="da-DK" smtClean="0"/>
              <a:t>30. januar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48065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51517" y="311972"/>
            <a:ext cx="10886431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51516" y="1196753"/>
            <a:ext cx="10886433" cy="48859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148399" y="6398800"/>
            <a:ext cx="56520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17200" y="6398800"/>
            <a:ext cx="2988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Pladsholder til dato 11" hidden="1"/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a-DK" sz="100" kern="1200" smtClean="0">
                <a:noFill/>
                <a:latin typeface="+mn-lt"/>
                <a:ea typeface="+mn-ea"/>
                <a:cs typeface="+mn-cs"/>
              </a:defRPr>
            </a:lvl1pPr>
          </a:lstStyle>
          <a:p>
            <a:fld id="{06C38F4E-FD42-4F67-843E-43E2CA4D2578}" type="datetime2">
              <a:rPr lang="da-DK" smtClean="0"/>
              <a:t>30. januar 2023</a:t>
            </a:fld>
            <a:endParaRPr lang="da-DK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BEDF92ED-1F03-4F53-BD5A-1017F255EBE3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>
            <a:off x="646754" y="6379011"/>
            <a:ext cx="226932" cy="20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0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59" r:id="rId3"/>
    <p:sldLayoutId id="2147483660" r:id="rId4"/>
    <p:sldLayoutId id="2147483661" r:id="rId5"/>
    <p:sldLayoutId id="2147483662" r:id="rId6"/>
    <p:sldLayoutId id="2147483650" r:id="rId7"/>
    <p:sldLayoutId id="2147483673" r:id="rId8"/>
    <p:sldLayoutId id="214748365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54" r:id="rId20"/>
    <p:sldLayoutId id="2147483655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3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​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7pPr>
      <a:lvl8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753" userDrawn="1">
          <p15:clr>
            <a:srgbClr val="F26B43"/>
          </p15:clr>
        </p15:guide>
        <p15:guide id="4" orient="horz" pos="3831" userDrawn="1">
          <p15:clr>
            <a:srgbClr val="F26B43"/>
          </p15:clr>
        </p15:guide>
        <p15:guide id="5" orient="horz" pos="195" userDrawn="1">
          <p15:clr>
            <a:srgbClr val="F26B43"/>
          </p15:clr>
        </p15:guide>
        <p15:guide id="6" orient="horz" pos="491" userDrawn="1">
          <p15:clr>
            <a:srgbClr val="F26B43"/>
          </p15:clr>
        </p15:guide>
        <p15:guide id="7" pos="409" userDrawn="1">
          <p15:clr>
            <a:srgbClr val="F26B43"/>
          </p15:clr>
        </p15:guide>
        <p15:guide id="8" pos="72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pPr algn="l"/>
            <a:r>
              <a:rPr lang="da-DK" dirty="0" smtClean="0">
                <a:solidFill>
                  <a:schemeClr val="bg1"/>
                </a:solidFill>
              </a:rPr>
              <a:t>Etableringsstøtte til unge landbrugere og gartnere</a:t>
            </a:r>
          </a:p>
        </p:txBody>
      </p:sp>
      <p:sp>
        <p:nvSpPr>
          <p:cNvPr id="14" name="Pladsholder til sidefod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bg1"/>
                </a:solidFill>
              </a:rPr>
              <a:t>/ Ministeriet for Fødevarer, Landbrug og Fiskeri - Landbrugsstyrelsen / Titel på præsentation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5" name="Pladsholder til slidenumm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chemeClr val="bg1"/>
                </a:solidFill>
              </a:rPr>
              <a:pPr/>
              <a:t>1</a:t>
            </a:fld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588" y="4293096"/>
            <a:ext cx="2490176" cy="249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65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indhold 7"/>
          <p:cNvSpPr>
            <a:spLocks noGrp="1"/>
          </p:cNvSpPr>
          <p:nvPr>
            <p:ph type="body" sz="quarter" idx="13"/>
          </p:nvPr>
        </p:nvSpPr>
        <p:spPr>
          <a:xfrm>
            <a:off x="7392818" y="1988840"/>
            <a:ext cx="4248472" cy="3664858"/>
          </a:xfrm>
        </p:spPr>
        <p:txBody>
          <a:bodyPr/>
          <a:lstStyle/>
          <a:p>
            <a:r>
              <a:rPr lang="da-DK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Nye </a:t>
            </a:r>
            <a:r>
              <a:rPr lang="da-DK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ordning</a:t>
            </a:r>
          </a:p>
          <a:p>
            <a:endParaRPr lang="da-DK" sz="2000" dirty="0"/>
          </a:p>
          <a:p>
            <a:pPr>
              <a:buNone/>
            </a:pPr>
            <a:r>
              <a:rPr lang="da-DK" sz="2000" dirty="0" smtClean="0">
                <a:solidFill>
                  <a:schemeClr val="accent2"/>
                </a:solidFill>
              </a:rPr>
              <a:t>$  Et engangsbeløb til etablering</a:t>
            </a:r>
          </a:p>
          <a:p>
            <a:pPr>
              <a:buNone/>
            </a:pPr>
            <a:endParaRPr lang="da-DK" sz="2000" dirty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  <a:buNone/>
            </a:pPr>
            <a:r>
              <a:rPr lang="da-DK" sz="2000" dirty="0" smtClean="0">
                <a:solidFill>
                  <a:schemeClr val="accent2"/>
                </a:solidFill>
              </a:rPr>
              <a:t>$  Tilskud:</a:t>
            </a:r>
            <a:br>
              <a:rPr lang="da-DK" sz="2000" dirty="0" smtClean="0">
                <a:solidFill>
                  <a:schemeClr val="accent2"/>
                </a:solidFill>
              </a:rPr>
            </a:br>
            <a:r>
              <a:rPr lang="da-DK" sz="2000" dirty="0" smtClean="0">
                <a:solidFill>
                  <a:schemeClr val="accent2"/>
                </a:solidFill>
              </a:rPr>
              <a:t>    Heltidsbedrift ca. 745.000 kr.</a:t>
            </a:r>
          </a:p>
          <a:p>
            <a:pPr>
              <a:spcBef>
                <a:spcPts val="600"/>
              </a:spcBef>
              <a:buNone/>
            </a:pPr>
            <a:r>
              <a:rPr lang="da-DK" sz="2000" dirty="0">
                <a:solidFill>
                  <a:schemeClr val="accent2"/>
                </a:solidFill>
              </a:rPr>
              <a:t> </a:t>
            </a:r>
            <a:r>
              <a:rPr lang="da-DK" sz="2000" dirty="0" smtClean="0">
                <a:solidFill>
                  <a:schemeClr val="accent2"/>
                </a:solidFill>
              </a:rPr>
              <a:t>   Deltidsbedrift ca. 372.500 kr. </a:t>
            </a:r>
            <a:endParaRPr lang="da-DK" sz="2000" dirty="0"/>
          </a:p>
        </p:txBody>
      </p:sp>
      <p:sp>
        <p:nvSpPr>
          <p:cNvPr id="10" name="Pladsholder til indhold 9"/>
          <p:cNvSpPr>
            <a:spLocks noGrp="1"/>
          </p:cNvSpPr>
          <p:nvPr>
            <p:ph sz="quarter" idx="14"/>
          </p:nvPr>
        </p:nvSpPr>
        <p:spPr>
          <a:xfrm>
            <a:off x="588062" y="1988840"/>
            <a:ext cx="4464496" cy="3113587"/>
          </a:xfrm>
        </p:spPr>
        <p:txBody>
          <a:bodyPr/>
          <a:lstStyle/>
          <a:p>
            <a:r>
              <a:rPr lang="da-DK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Tidligere ordning</a:t>
            </a:r>
          </a:p>
          <a:p>
            <a:endParaRPr lang="da-DK" sz="2000" dirty="0"/>
          </a:p>
          <a:p>
            <a:r>
              <a:rPr lang="da-DK" sz="2000" dirty="0" smtClean="0">
                <a:solidFill>
                  <a:schemeClr val="accent2"/>
                </a:solidFill>
              </a:rPr>
              <a:t>$  Et </a:t>
            </a:r>
            <a:r>
              <a:rPr lang="da-DK" sz="2000" dirty="0">
                <a:solidFill>
                  <a:schemeClr val="accent2"/>
                </a:solidFill>
              </a:rPr>
              <a:t>årligt driftstilskud i fem </a:t>
            </a:r>
            <a:r>
              <a:rPr lang="da-DK" sz="2000" dirty="0" smtClean="0">
                <a:solidFill>
                  <a:schemeClr val="accent2"/>
                </a:solidFill>
              </a:rPr>
              <a:t>år</a:t>
            </a:r>
          </a:p>
          <a:p>
            <a:endParaRPr lang="da-DK" sz="28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ts val="600"/>
              </a:spcBef>
            </a:pPr>
            <a:r>
              <a:rPr lang="da-DK" sz="2000" dirty="0" smtClean="0">
                <a:solidFill>
                  <a:schemeClr val="accent2"/>
                </a:solidFill>
              </a:rPr>
              <a:t>$  Årligt tillæg til hektarstøtten</a:t>
            </a:r>
          </a:p>
          <a:p>
            <a:r>
              <a:rPr lang="da-DK" sz="2000" dirty="0" smtClean="0">
                <a:solidFill>
                  <a:schemeClr val="accent2"/>
                </a:solidFill>
              </a:rPr>
              <a:t>    I alt maksimalt ca. 500.000 kr.</a:t>
            </a:r>
            <a:endParaRPr lang="da-DK" sz="2000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1220628" y="6398800"/>
            <a:ext cx="5652000" cy="201461"/>
          </a:xfrm>
        </p:spPr>
        <p:txBody>
          <a:bodyPr/>
          <a:lstStyle/>
          <a:p>
            <a:r>
              <a:rPr lang="da-DK" dirty="0" smtClean="0">
                <a:solidFill>
                  <a:srgbClr val="007A6C"/>
                </a:solidFill>
              </a:rPr>
              <a:t>/ Ministeriet for Fødevarer, Landbrug og Fiskeri - Landbrugsstyrelsen / </a:t>
            </a:r>
            <a:r>
              <a:rPr lang="da-DK" dirty="0"/>
              <a:t>Etableringsstøtte til unge landbrugere 2023-2027</a:t>
            </a: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2</a:t>
            </a:fld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2720DA0-9EF5-4BCA-B462-DFB331E1D505}" type="datetime2">
              <a:rPr lang="da-DK" smtClean="0"/>
              <a:pPr/>
              <a:t>30. januar 2023</a:t>
            </a:fld>
            <a:endParaRPr dirty="0"/>
          </a:p>
        </p:txBody>
      </p:sp>
      <p:sp>
        <p:nvSpPr>
          <p:cNvPr id="7" name="Titel 6"/>
          <p:cNvSpPr>
            <a:spLocks noGrp="1"/>
          </p:cNvSpPr>
          <p:nvPr>
            <p:ph type="title" idx="4294967295"/>
          </p:nvPr>
        </p:nvSpPr>
        <p:spPr>
          <a:xfrm>
            <a:off x="1565500" y="463782"/>
            <a:ext cx="8798293" cy="466725"/>
          </a:xfrm>
        </p:spPr>
        <p:txBody>
          <a:bodyPr/>
          <a:lstStyle/>
          <a:p>
            <a:r>
              <a:rPr lang="da-DK" sz="2800" dirty="0" smtClean="0"/>
              <a:t>Forskellen på den tidligere og nye ordning </a:t>
            </a:r>
            <a:endParaRPr lang="da-DK" sz="2800" dirty="0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558" y="2069371"/>
            <a:ext cx="1824178" cy="1488851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3659317" y="4697086"/>
            <a:ext cx="4670756" cy="129614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92000"/>
              </a:lnSpc>
              <a:buFont typeface="Arial" panose="020B0604020202020204" pitchFamily="34" charset="0"/>
              <a:buChar char="​"/>
            </a:pPr>
            <a:r>
              <a:rPr lang="da-DK" sz="2000" dirty="0">
                <a:solidFill>
                  <a:schemeClr val="tx1"/>
                </a:solidFill>
              </a:rPr>
              <a:t>OBS du er ikke diskvalificeret til den nye ordning, selvom du fik </a:t>
            </a:r>
            <a:r>
              <a:rPr lang="da-DK" sz="2000" dirty="0" smtClean="0">
                <a:solidFill>
                  <a:schemeClr val="tx1"/>
                </a:solidFill>
              </a:rPr>
              <a:t>tilskud under en </a:t>
            </a:r>
            <a:r>
              <a:rPr lang="da-DK" sz="2000" dirty="0">
                <a:solidFill>
                  <a:schemeClr val="tx1"/>
                </a:solidFill>
              </a:rPr>
              <a:t>tidligere ordning – men du er heller ikke kvalificeret</a:t>
            </a:r>
          </a:p>
        </p:txBody>
      </p:sp>
    </p:spTree>
    <p:extLst>
      <p:ext uri="{BB962C8B-B14F-4D97-AF65-F5344CB8AC3E}">
        <p14:creationId xmlns:p14="http://schemas.microsoft.com/office/powerpoint/2010/main" val="27478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1148399" y="6282143"/>
            <a:ext cx="5652000" cy="201461"/>
          </a:xfrm>
        </p:spPr>
        <p:txBody>
          <a:bodyPr/>
          <a:lstStyle/>
          <a:p>
            <a:r>
              <a:rPr lang="da-DK" dirty="0" smtClean="0">
                <a:solidFill>
                  <a:srgbClr val="007A6C"/>
                </a:solidFill>
              </a:rPr>
              <a:t>/ Ministeriet for Fødevarer, Landbrug og Fiskeri - Landbrugsstyrelsen / </a:t>
            </a:r>
            <a:r>
              <a:rPr lang="da-DK" dirty="0"/>
              <a:t>Etableringsstøtte til unge landbrugere 2023-2027</a:t>
            </a: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>
          <a:xfrm>
            <a:off x="817200" y="6282143"/>
            <a:ext cx="298800" cy="201461"/>
          </a:xfrm>
        </p:spPr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3</a:t>
            </a:fld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2"/>
          </p:nvPr>
        </p:nvSpPr>
        <p:spPr>
          <a:xfrm>
            <a:off x="0" y="6741343"/>
            <a:ext cx="0" cy="0"/>
          </a:xfrm>
        </p:spPr>
        <p:txBody>
          <a:bodyPr/>
          <a:lstStyle/>
          <a:p>
            <a:fld id="{92720DA0-9EF5-4BCA-B462-DFB331E1D505}" type="datetime2">
              <a:rPr lang="da-DK" smtClean="0"/>
              <a:pPr/>
              <a:t>30. januar 2023</a:t>
            </a:fld>
            <a:endParaRPr dirty="0"/>
          </a:p>
        </p:txBody>
      </p:sp>
      <p:sp>
        <p:nvSpPr>
          <p:cNvPr id="7" name="Titel 6"/>
          <p:cNvSpPr>
            <a:spLocks noGrp="1"/>
          </p:cNvSpPr>
          <p:nvPr>
            <p:ph type="title" idx="4294967295"/>
          </p:nvPr>
        </p:nvSpPr>
        <p:spPr>
          <a:xfrm>
            <a:off x="216218" y="234523"/>
            <a:ext cx="10885487" cy="468313"/>
          </a:xfrm>
        </p:spPr>
        <p:txBody>
          <a:bodyPr/>
          <a:lstStyle/>
          <a:p>
            <a:r>
              <a:rPr lang="da-DK" sz="2800" dirty="0"/>
              <a:t>Kravene til dig som ung </a:t>
            </a:r>
            <a:r>
              <a:rPr lang="da-DK" sz="2800" dirty="0" smtClean="0"/>
              <a:t>ansøger, </a:t>
            </a:r>
            <a:r>
              <a:rPr lang="da-DK" sz="2800" dirty="0"/>
              <a:t>der vil søge om </a:t>
            </a:r>
            <a:r>
              <a:rPr lang="da-DK" sz="2800" dirty="0" smtClean="0"/>
              <a:t>tilsagn</a:t>
            </a:r>
            <a:endParaRPr lang="da-DK" sz="2800" dirty="0"/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76" y="0"/>
            <a:ext cx="1626080" cy="1626080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1104520" y="1559904"/>
            <a:ext cx="3405004" cy="28083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 smtClean="0"/>
          </a:p>
        </p:txBody>
      </p:sp>
      <p:sp>
        <p:nvSpPr>
          <p:cNvPr id="13" name="Ellipse 12"/>
          <p:cNvSpPr/>
          <p:nvPr/>
        </p:nvSpPr>
        <p:spPr>
          <a:xfrm>
            <a:off x="6643316" y="3450228"/>
            <a:ext cx="3260988" cy="252028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/>
              <a:t>11 </a:t>
            </a:r>
            <a:endParaRPr lang="da-DK" dirty="0" err="1" smtClean="0"/>
          </a:p>
        </p:txBody>
      </p:sp>
      <p:sp>
        <p:nvSpPr>
          <p:cNvPr id="14" name="Ellipse 13"/>
          <p:cNvSpPr/>
          <p:nvPr/>
        </p:nvSpPr>
        <p:spPr>
          <a:xfrm>
            <a:off x="4365508" y="596441"/>
            <a:ext cx="3206748" cy="256429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 smtClean="0"/>
          </a:p>
        </p:txBody>
      </p:sp>
      <p:pic>
        <p:nvPicPr>
          <p:cNvPr id="17" name="Billede 16" descr="Alder: 10.225.996 billeder, stock-fotos og -vektorer | Shutterstock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0" t="15868" r="14052" b="21351"/>
          <a:stretch/>
        </p:blipFill>
        <p:spPr bwMode="auto">
          <a:xfrm>
            <a:off x="1629205" y="2135968"/>
            <a:ext cx="2376264" cy="16561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kstfelt 2"/>
          <p:cNvSpPr txBox="1">
            <a:spLocks noChangeArrowheads="1"/>
          </p:cNvSpPr>
          <p:nvPr/>
        </p:nvSpPr>
        <p:spPr bwMode="auto">
          <a:xfrm>
            <a:off x="2290151" y="2623368"/>
            <a:ext cx="1852694" cy="53736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 41 år</a:t>
            </a:r>
            <a:endParaRPr lang="da-DK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Billede 18" descr="Graduation cap and diploma 1270981 Vector Art at Vecteezy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5" t="16957" r="9222" b="20287"/>
          <a:stretch/>
        </p:blipFill>
        <p:spPr bwMode="auto">
          <a:xfrm>
            <a:off x="5301612" y="983840"/>
            <a:ext cx="1635557" cy="16395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kstfelt 9"/>
          <p:cNvSpPr txBox="1"/>
          <p:nvPr/>
        </p:nvSpPr>
        <p:spPr>
          <a:xfrm>
            <a:off x="7121682" y="3965130"/>
            <a:ext cx="258436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3600" b="1" dirty="0" smtClean="0"/>
              <a:t>830 timer / 1.665 timer</a:t>
            </a:r>
          </a:p>
        </p:txBody>
      </p:sp>
      <p:sp>
        <p:nvSpPr>
          <p:cNvPr id="20" name="Ellipse 19"/>
          <p:cNvSpPr/>
          <p:nvPr/>
        </p:nvSpPr>
        <p:spPr>
          <a:xfrm>
            <a:off x="3313586" y="3761863"/>
            <a:ext cx="3260988" cy="252028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 smtClean="0"/>
          </a:p>
        </p:txBody>
      </p:sp>
      <p:sp>
        <p:nvSpPr>
          <p:cNvPr id="12" name="Tekstfelt 11"/>
          <p:cNvSpPr txBox="1"/>
          <p:nvPr/>
        </p:nvSpPr>
        <p:spPr>
          <a:xfrm>
            <a:off x="3685037" y="4767136"/>
            <a:ext cx="282079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3200" b="1" dirty="0" smtClean="0"/>
              <a:t>+</a:t>
            </a:r>
            <a:r>
              <a:rPr lang="da-DK" sz="2400" b="1" dirty="0" smtClean="0"/>
              <a:t> det med småt </a:t>
            </a:r>
            <a:r>
              <a:rPr lang="da-DK" sz="2400" b="1" dirty="0" smtClean="0">
                <a:sym typeface="Wingdings" panose="05000000000000000000" pitchFamily="2" charset="2"/>
              </a:rPr>
              <a:t></a:t>
            </a:r>
            <a:endParaRPr lang="da-DK" sz="2400" b="1" dirty="0" smtClean="0"/>
          </a:p>
        </p:txBody>
      </p:sp>
      <p:sp>
        <p:nvSpPr>
          <p:cNvPr id="16" name="Ellipse 15"/>
          <p:cNvSpPr/>
          <p:nvPr/>
        </p:nvSpPr>
        <p:spPr>
          <a:xfrm>
            <a:off x="7626965" y="983840"/>
            <a:ext cx="3260988" cy="252028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dirty="0" smtClean="0"/>
              <a:t>11 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4666" y="1177866"/>
            <a:ext cx="1625585" cy="20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1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dirty="0"/>
              <a:t>Kravene til dig som ung </a:t>
            </a:r>
            <a:r>
              <a:rPr lang="da-DK" sz="2800" dirty="0" smtClean="0"/>
              <a:t>ansøger, </a:t>
            </a:r>
            <a:r>
              <a:rPr lang="da-DK" sz="2800" dirty="0"/>
              <a:t>der vil søge om </a:t>
            </a:r>
            <a:r>
              <a:rPr lang="da-DK" sz="2800" dirty="0" smtClean="0"/>
              <a:t>udbetaling</a:t>
            </a:r>
            <a:endParaRPr lang="da-DK" sz="2800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007A6C"/>
                </a:solidFill>
              </a:rPr>
              <a:t>/ Ministeriet for Fødevarer, Landbrug og Fiskeri - Landbrugsstyrelsen / </a:t>
            </a:r>
            <a:r>
              <a:rPr lang="da-DK" dirty="0"/>
              <a:t>Etableringsstøtte til unge landbrugere 2023-2027</a:t>
            </a: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4</a:t>
            </a:fld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2720DA0-9EF5-4BCA-B462-DFB331E1D505}" type="datetime2">
              <a:rPr lang="da-DK" smtClean="0"/>
              <a:pPr/>
              <a:t>30. januar 2023</a:t>
            </a:fld>
            <a:endParaRPr dirty="0"/>
          </a:p>
        </p:txBody>
      </p:sp>
      <p:sp>
        <p:nvSpPr>
          <p:cNvPr id="16" name="Tekstfelt 15"/>
          <p:cNvSpPr txBox="1"/>
          <p:nvPr/>
        </p:nvSpPr>
        <p:spPr>
          <a:xfrm>
            <a:off x="699949" y="972415"/>
            <a:ext cx="465080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b="1" dirty="0" smtClean="0">
                <a:solidFill>
                  <a:srgbClr val="007A6C"/>
                </a:solidFill>
              </a:rPr>
              <a:t>Du skal opfylde alle tilsagnskriterierne…..</a:t>
            </a:r>
            <a:endParaRPr lang="da-DK" sz="2000" b="1" dirty="0">
              <a:solidFill>
                <a:srgbClr val="007A6C"/>
              </a:solidFill>
            </a:endParaRPr>
          </a:p>
        </p:txBody>
      </p:sp>
      <p:pic>
        <p:nvPicPr>
          <p:cNvPr id="14" name="Billede 13" descr="5,207 50% Chart Images, Stock Photos &amp; Vectors | Shutterstock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4" t="14927" r="34052" b="21775"/>
          <a:stretch/>
        </p:blipFill>
        <p:spPr bwMode="auto">
          <a:xfrm>
            <a:off x="6666610" y="2352157"/>
            <a:ext cx="2808312" cy="27330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Billed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83"/>
          <a:stretch/>
        </p:blipFill>
        <p:spPr>
          <a:xfrm>
            <a:off x="692207" y="1700808"/>
            <a:ext cx="1164002" cy="4237989"/>
          </a:xfrm>
          <a:prstGeom prst="rect">
            <a:avLst/>
          </a:prstGeom>
        </p:spPr>
      </p:pic>
      <p:pic>
        <p:nvPicPr>
          <p:cNvPr id="18" name="Billed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4852" y="1700808"/>
            <a:ext cx="1249204" cy="4280145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5909" y="2352157"/>
            <a:ext cx="2698601" cy="264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4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/>
        </p:nvSpPr>
        <p:spPr>
          <a:xfrm>
            <a:off x="7750596" y="0"/>
            <a:ext cx="4438229" cy="685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 smtClean="0"/>
          </a:p>
        </p:txBody>
      </p:sp>
      <p:sp>
        <p:nvSpPr>
          <p:cNvPr id="8" name="Pladsholder til indhold 7"/>
          <p:cNvSpPr>
            <a:spLocks noGrp="1"/>
          </p:cNvSpPr>
          <p:nvPr>
            <p:ph sz="quarter" idx="14"/>
          </p:nvPr>
        </p:nvSpPr>
        <p:spPr>
          <a:xfrm>
            <a:off x="1116000" y="1179339"/>
            <a:ext cx="6274556" cy="4886325"/>
          </a:xfrm>
        </p:spPr>
        <p:txBody>
          <a:bodyPr/>
          <a:lstStyle/>
          <a:p>
            <a:r>
              <a:rPr lang="da-DK" sz="2400" dirty="0" smtClean="0"/>
              <a:t>Inden vi udbetaler dit tilskud, vil vi kontrollerer administrativt om alt er ok.</a:t>
            </a:r>
            <a:br>
              <a:rPr lang="da-DK" sz="2400" dirty="0" smtClean="0"/>
            </a:br>
            <a:endParaRPr lang="da-DK" sz="2400" dirty="0" smtClean="0"/>
          </a:p>
          <a:p>
            <a:r>
              <a:rPr lang="da-DK" sz="2400" b="0" dirty="0" smtClean="0"/>
              <a:t>Eksempelvis: </a:t>
            </a:r>
          </a:p>
          <a:p>
            <a:r>
              <a:rPr lang="da-DK" sz="2400" b="0" dirty="0" smtClean="0"/>
              <a:t>Tinglysning</a:t>
            </a:r>
          </a:p>
          <a:p>
            <a:r>
              <a:rPr lang="da-DK" sz="2400" b="0" dirty="0" smtClean="0"/>
              <a:t>CVR-registrering</a:t>
            </a:r>
          </a:p>
          <a:p>
            <a:r>
              <a:rPr lang="da-DK" sz="2400" b="0" dirty="0" smtClean="0"/>
              <a:t>Virksomhedspant</a:t>
            </a:r>
          </a:p>
          <a:p>
            <a:endParaRPr lang="da-DK" sz="2400" dirty="0"/>
          </a:p>
          <a:p>
            <a:endParaRPr lang="da-DK" sz="2400" dirty="0" smtClean="0"/>
          </a:p>
          <a:p>
            <a:r>
              <a:rPr lang="da-DK" sz="2400" dirty="0" smtClean="0"/>
              <a:t>Vi behøver altså ikke normalt at besøge dig…</a:t>
            </a:r>
            <a:endParaRPr lang="da-DK" sz="2400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 smtClean="0"/>
              <a:t>/ Ministeriet for Fødevarer, Landbrug og Fiskeri - Landbrugsstyrelsen / </a:t>
            </a:r>
            <a:r>
              <a:rPr lang="da-DK" dirty="0"/>
              <a:t>Etableringsstøtte til unge landbrugere 2023-2027</a:t>
            </a: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AE9145C-1025-4C89-8E33-75588C902A87}" type="datetime2">
              <a:rPr lang="da-DK" smtClean="0"/>
              <a:t>30. januar 2023</a:t>
            </a:fld>
            <a:endParaRPr lang="da-DK" dirty="0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971" y="2996952"/>
            <a:ext cx="3273766" cy="2520280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7698">
            <a:off x="6961899" y="3735551"/>
            <a:ext cx="2073017" cy="2073017"/>
          </a:xfrm>
          <a:prstGeom prst="rect">
            <a:avLst/>
          </a:prstGeom>
        </p:spPr>
      </p:pic>
      <p:sp>
        <p:nvSpPr>
          <p:cNvPr id="11" name="Titel 6"/>
          <p:cNvSpPr txBox="1">
            <a:spLocks/>
          </p:cNvSpPr>
          <p:nvPr/>
        </p:nvSpPr>
        <p:spPr>
          <a:xfrm>
            <a:off x="966600" y="344952"/>
            <a:ext cx="10886431" cy="468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800" dirty="0" smtClean="0"/>
              <a:t>Kontrol af etableringsstøtte 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305633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549796" y="563053"/>
            <a:ext cx="10886431" cy="468000"/>
          </a:xfrm>
        </p:spPr>
        <p:txBody>
          <a:bodyPr/>
          <a:lstStyle/>
          <a:p>
            <a:r>
              <a:rPr lang="da-DK" sz="2900" dirty="0" smtClean="0"/>
              <a:t>Husk nu skilte på sociale medier og hjemmesider </a:t>
            </a:r>
            <a:br>
              <a:rPr lang="da-DK" sz="2900" dirty="0" smtClean="0"/>
            </a:br>
            <a:r>
              <a:rPr lang="da-DK" sz="2900" dirty="0" smtClean="0"/>
              <a:t>– det siger EU du skal!</a:t>
            </a:r>
            <a:endParaRPr lang="da-DK" sz="2900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007A6C"/>
                </a:solidFill>
              </a:rPr>
              <a:t>/ Ministeriet for Fødevarer, Landbrug og Fiskeri - Landbrugsstyrelsen / </a:t>
            </a:r>
            <a:r>
              <a:rPr lang="da-DK" dirty="0"/>
              <a:t>Etableringsstøtte til unge landbrugere 2023-2027</a:t>
            </a: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6</a:t>
            </a:fld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2720DA0-9EF5-4BCA-B462-DFB331E1D505}" type="datetime2">
              <a:rPr lang="da-DK" smtClean="0"/>
              <a:pPr/>
              <a:t>30. januar 2023</a:t>
            </a:fld>
            <a:endParaRPr dirty="0"/>
          </a:p>
        </p:txBody>
      </p:sp>
      <p:pic>
        <p:nvPicPr>
          <p:cNvPr id="15" name="Billed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83"/>
          <a:stretch/>
        </p:blipFill>
        <p:spPr>
          <a:xfrm>
            <a:off x="7606580" y="1452154"/>
            <a:ext cx="1164002" cy="4237989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0582" y="1531040"/>
            <a:ext cx="1213877" cy="4159103"/>
          </a:xfrm>
          <a:prstGeom prst="rect">
            <a:avLst/>
          </a:prstGeom>
        </p:spPr>
      </p:pic>
      <p:pic>
        <p:nvPicPr>
          <p:cNvPr id="10" name="Pladsholder til indhold 9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399" y="2970621"/>
            <a:ext cx="4228622" cy="1388397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Rektangel 1"/>
          <p:cNvSpPr/>
          <p:nvPr/>
        </p:nvSpPr>
        <p:spPr>
          <a:xfrm>
            <a:off x="991083" y="2721388"/>
            <a:ext cx="6092825" cy="15465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da-DK" sz="2100" b="1" dirty="0" smtClean="0">
                <a:solidFill>
                  <a:srgbClr val="007A6C"/>
                </a:solidFill>
              </a:rPr>
              <a:t>Sanktion:</a:t>
            </a:r>
            <a:br>
              <a:rPr lang="da-DK" sz="2100" b="1" dirty="0" smtClean="0">
                <a:solidFill>
                  <a:srgbClr val="007A6C"/>
                </a:solidFill>
              </a:rPr>
            </a:br>
            <a:r>
              <a:rPr lang="da-DK" sz="2100" b="1" dirty="0" smtClean="0">
                <a:solidFill>
                  <a:srgbClr val="007A6C"/>
                </a:solidFill>
              </a:rPr>
              <a:t>1% af </a:t>
            </a:r>
            <a:r>
              <a:rPr lang="da-DK" sz="2100" b="1" dirty="0">
                <a:solidFill>
                  <a:srgbClr val="007A6C"/>
                </a:solidFill>
              </a:rPr>
              <a:t>tilsagnsbeløbet </a:t>
            </a:r>
            <a:endParaRPr lang="da-DK" sz="2100" b="1" dirty="0" smtClean="0">
              <a:solidFill>
                <a:srgbClr val="007A6C"/>
              </a:solidFill>
            </a:endParaRPr>
          </a:p>
          <a:p>
            <a:pPr>
              <a:lnSpc>
                <a:spcPct val="150000"/>
              </a:lnSpc>
            </a:pPr>
            <a:r>
              <a:rPr lang="da-DK" sz="2100" b="1" dirty="0" smtClean="0">
                <a:solidFill>
                  <a:srgbClr val="007A6C"/>
                </a:solidFill>
              </a:rPr>
              <a:t>dog maksimalt </a:t>
            </a:r>
            <a:r>
              <a:rPr lang="da-DK" sz="2100" b="1" dirty="0" smtClean="0">
                <a:solidFill>
                  <a:srgbClr val="007A6C"/>
                </a:solidFill>
              </a:rPr>
              <a:t>7.450</a:t>
            </a:r>
            <a:r>
              <a:rPr lang="da-DK" sz="2100" b="1" dirty="0" smtClean="0">
                <a:solidFill>
                  <a:srgbClr val="007A6C"/>
                </a:solidFill>
              </a:rPr>
              <a:t> </a:t>
            </a:r>
            <a:r>
              <a:rPr lang="da-DK" sz="2100" b="1" dirty="0" smtClean="0">
                <a:solidFill>
                  <a:srgbClr val="007A6C"/>
                </a:solidFill>
              </a:rPr>
              <a:t>kr.</a:t>
            </a:r>
            <a:endParaRPr lang="da-DK" sz="2100" dirty="0"/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707" y="4365104"/>
            <a:ext cx="1688595" cy="168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7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/>
        </p:nvSpPr>
        <p:spPr>
          <a:xfrm>
            <a:off x="7750596" y="0"/>
            <a:ext cx="4438229" cy="685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 smtClean="0"/>
          </a:p>
        </p:txBody>
      </p:sp>
      <p:sp>
        <p:nvSpPr>
          <p:cNvPr id="8" name="Pladsholder til indhold 7"/>
          <p:cNvSpPr>
            <a:spLocks noGrp="1"/>
          </p:cNvSpPr>
          <p:nvPr>
            <p:ph sz="quarter" idx="14"/>
          </p:nvPr>
        </p:nvSpPr>
        <p:spPr>
          <a:xfrm>
            <a:off x="476434" y="3422995"/>
            <a:ext cx="4859626" cy="1086125"/>
          </a:xfrm>
        </p:spPr>
        <p:txBody>
          <a:bodyPr/>
          <a:lstStyle/>
          <a:p>
            <a:pPr>
              <a:buNone/>
            </a:pPr>
            <a:r>
              <a:rPr lang="da-DK" sz="2000" dirty="0" smtClean="0">
                <a:solidFill>
                  <a:srgbClr val="007A6C"/>
                </a:solidFill>
                <a:sym typeface="Wingdings" panose="05000000000000000000" pitchFamily="2" charset="2"/>
              </a:rPr>
              <a:t></a:t>
            </a:r>
            <a:r>
              <a:rPr lang="da-DK" sz="2000" dirty="0" smtClean="0">
                <a:solidFill>
                  <a:srgbClr val="007A6C"/>
                </a:solidFill>
              </a:rPr>
              <a:t> </a:t>
            </a:r>
            <a:r>
              <a:rPr lang="da-DK" sz="2000" dirty="0">
                <a:solidFill>
                  <a:srgbClr val="007A6C"/>
                </a:solidFill>
              </a:rPr>
              <a:t>D</a:t>
            </a:r>
            <a:r>
              <a:rPr lang="da-DK" sz="2000" dirty="0" smtClean="0">
                <a:solidFill>
                  <a:srgbClr val="007A6C"/>
                </a:solidFill>
              </a:rPr>
              <a:t>et kalder vi opretholdelse af </a:t>
            </a:r>
          </a:p>
          <a:p>
            <a:pPr>
              <a:buNone/>
            </a:pPr>
            <a:r>
              <a:rPr lang="da-DK" sz="2000" dirty="0" smtClean="0">
                <a:solidFill>
                  <a:srgbClr val="007A6C"/>
                </a:solidFill>
              </a:rPr>
              <a:t>    din etablering.</a:t>
            </a:r>
            <a:endParaRPr lang="da-DK" sz="2000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 smtClean="0"/>
              <a:t>/ Ministeriet for Fødevarer, Landbrug og Fiskeri - Landbrugsstyrelsen / Etableringsstøtte til unge landbrugere 2023-2027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7</a:t>
            </a:fld>
            <a:endParaRPr lang="da-DK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2720DA0-9EF5-4BCA-B462-DFB331E1D505}" type="datetime2">
              <a:rPr lang="da-DK" smtClean="0"/>
              <a:t>30. januar 2023</a:t>
            </a:fld>
            <a:endParaRPr lang="da-DK" dirty="0"/>
          </a:p>
        </p:txBody>
      </p:sp>
      <p:sp>
        <p:nvSpPr>
          <p:cNvPr id="7" name="Titel 6"/>
          <p:cNvSpPr>
            <a:spLocks noGrp="1"/>
          </p:cNvSpPr>
          <p:nvPr>
            <p:ph type="title" idx="4294967295"/>
          </p:nvPr>
        </p:nvSpPr>
        <p:spPr>
          <a:xfrm>
            <a:off x="415800" y="1628800"/>
            <a:ext cx="7223190" cy="466725"/>
          </a:xfrm>
        </p:spPr>
        <p:txBody>
          <a:bodyPr/>
          <a:lstStyle/>
          <a:p>
            <a:r>
              <a:rPr lang="da-DK" sz="2800" dirty="0" smtClean="0"/>
              <a:t>I 3 år efter du har fået udbetalt dit tilskud </a:t>
            </a:r>
            <a:br>
              <a:rPr lang="da-DK" sz="2800" dirty="0" smtClean="0"/>
            </a:br>
            <a:r>
              <a:rPr lang="da-DK" sz="2800" dirty="0" smtClean="0"/>
              <a:t>skal du fortsætte med at opfylde betingelserne </a:t>
            </a:r>
            <a:br>
              <a:rPr lang="da-DK" sz="2800" dirty="0" smtClean="0"/>
            </a:br>
            <a:endParaRPr lang="da-DK" sz="2800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517" y="954626"/>
            <a:ext cx="5046702" cy="5444174"/>
          </a:xfrm>
          <a:prstGeom prst="ellipse">
            <a:avLst/>
          </a:prstGeom>
          <a:ln w="63500" cap="rnd">
            <a:solidFill>
              <a:schemeClr val="tx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2147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/>
        </p:nvSpPr>
        <p:spPr>
          <a:xfrm>
            <a:off x="7894612" y="0"/>
            <a:ext cx="4294213" cy="685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 smtClean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dirty="0" smtClean="0"/>
              <a:t>Særligt for projektstøtte</a:t>
            </a:r>
            <a:endParaRPr lang="da-DK" sz="2800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651517" y="1196753"/>
            <a:ext cx="6379000" cy="4885996"/>
          </a:xfrm>
        </p:spPr>
        <p:txBody>
          <a:bodyPr/>
          <a:lstStyle/>
          <a:p>
            <a:pPr marL="514350" indent="-514350">
              <a:buFont typeface="+mj-lt"/>
              <a:buAutoNum type="romanUcPeriod"/>
            </a:pPr>
            <a:endParaRPr lang="da-DK" dirty="0" smtClean="0"/>
          </a:p>
          <a:p>
            <a:pPr marL="514350" indent="-514350">
              <a:buFont typeface="+mj-lt"/>
              <a:buAutoNum type="romanUcPeriod"/>
            </a:pPr>
            <a:r>
              <a:rPr lang="da-DK" dirty="0" smtClean="0"/>
              <a:t>Du skal først søge om tilsagn </a:t>
            </a:r>
            <a:br>
              <a:rPr lang="da-DK" dirty="0" smtClean="0"/>
            </a:br>
            <a:r>
              <a:rPr lang="da-DK" dirty="0" smtClean="0"/>
              <a:t>(1. februar 2023 til den 24. april 2023).</a:t>
            </a:r>
          </a:p>
          <a:p>
            <a:pPr marL="514350" indent="-514350">
              <a:buFont typeface="+mj-lt"/>
              <a:buAutoNum type="romanUcPeriod"/>
            </a:pPr>
            <a:endParaRPr lang="da-DK" dirty="0"/>
          </a:p>
          <a:p>
            <a:pPr marL="514350" indent="-514350">
              <a:buFont typeface="+mj-lt"/>
              <a:buAutoNum type="romanUcPeriod"/>
            </a:pPr>
            <a:r>
              <a:rPr lang="da-DK" dirty="0" smtClean="0"/>
              <a:t>Vi sagsbehandler ansøgningerne og giver tilsagn eller afslag på de enkelte ansøgninger.</a:t>
            </a:r>
          </a:p>
          <a:p>
            <a:pPr marL="514350" indent="-514350">
              <a:buFont typeface="+mj-lt"/>
              <a:buAutoNum type="romanUcPeriod"/>
            </a:pPr>
            <a:endParaRPr lang="da-DK" dirty="0"/>
          </a:p>
          <a:p>
            <a:pPr marL="514350" indent="-514350">
              <a:buFont typeface="+mj-lt"/>
              <a:buAutoNum type="romanUcPeriod"/>
            </a:pPr>
            <a:r>
              <a:rPr lang="da-DK" dirty="0" smtClean="0"/>
              <a:t>Du skal søge om udbetaling af dit tilskud.</a:t>
            </a:r>
          </a:p>
          <a:p>
            <a:pPr marL="514350" indent="-514350">
              <a:buFont typeface="+mj-lt"/>
              <a:buAutoNum type="romanUcPeriod"/>
            </a:pPr>
            <a:endParaRPr lang="da-DK" dirty="0"/>
          </a:p>
          <a:p>
            <a:pPr marL="514350" indent="-514350">
              <a:buFont typeface="+mj-lt"/>
              <a:buAutoNum type="romanUcPeriod"/>
            </a:pPr>
            <a:r>
              <a:rPr lang="da-DK" dirty="0" smtClean="0"/>
              <a:t>Vi sagsbehandler din sag og udbetaler tilskud.</a:t>
            </a:r>
          </a:p>
          <a:p>
            <a:pPr marL="514350" indent="-514350">
              <a:buFont typeface="+mj-lt"/>
              <a:buAutoNum type="romanUcPeriod"/>
            </a:pPr>
            <a:endParaRPr lang="da-DK" dirty="0" smtClean="0"/>
          </a:p>
          <a:p>
            <a:pPr marL="514350" indent="-514350">
              <a:buFont typeface="+mj-lt"/>
              <a:buAutoNum type="romanUcPeriod"/>
            </a:pPr>
            <a:r>
              <a:rPr lang="da-DK" dirty="0" smtClean="0"/>
              <a:t>Du skal opretholde din etablering i 3 år.</a:t>
            </a:r>
          </a:p>
          <a:p>
            <a:endParaRPr lang="da-DK" dirty="0"/>
          </a:p>
          <a:p>
            <a:endParaRPr lang="da-DK" dirty="0" smtClean="0"/>
          </a:p>
          <a:p>
            <a:r>
              <a:rPr lang="da-DK" dirty="0" smtClean="0"/>
              <a:t>OBS: Senest </a:t>
            </a:r>
            <a:r>
              <a:rPr lang="da-DK" dirty="0"/>
              <a:t>12 måneder efter du har søgt om tilsagn skal du søge om at få dit tilskud udbetalt.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/ Ministeriet for Fødevarer, Landbrug og Fiskeri - Landbrugsstyrelsen / </a:t>
            </a:r>
            <a:r>
              <a:rPr lang="da-DK" dirty="0"/>
              <a:t>Etableringsstøtte til unge landbrugere 2023-2027</a:t>
            </a: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2720DA0-9EF5-4BCA-B462-DFB331E1D505}" type="datetime2">
              <a:rPr lang="da-DK" smtClean="0"/>
              <a:t>30. januar 2023</a:t>
            </a:fld>
            <a:endParaRPr lang="da-DK" dirty="0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353" y="4131012"/>
            <a:ext cx="1688595" cy="1688595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88" y="2493676"/>
            <a:ext cx="1584175" cy="1870647"/>
          </a:xfrm>
          <a:prstGeom prst="rect">
            <a:avLst/>
          </a:prstGeom>
        </p:spPr>
      </p:pic>
      <p:pic>
        <p:nvPicPr>
          <p:cNvPr id="15" name="Billed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812" y="1082265"/>
            <a:ext cx="1449678" cy="111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4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rhvervstyrelsen PowerPoint Skabelon 16:9">
  <a:themeElements>
    <a:clrScheme name="Landbrugsstyrelsen">
      <a:dk1>
        <a:srgbClr val="000000"/>
      </a:dk1>
      <a:lt1>
        <a:sysClr val="window" lastClr="FFFFFF"/>
      </a:lt1>
      <a:dk2>
        <a:srgbClr val="CCE4E7"/>
      </a:dk2>
      <a:lt2>
        <a:srgbClr val="E5F1F3"/>
      </a:lt2>
      <a:accent1>
        <a:srgbClr val="007885"/>
      </a:accent1>
      <a:accent2>
        <a:srgbClr val="007A6C"/>
      </a:accent2>
      <a:accent3>
        <a:srgbClr val="00587A"/>
      </a:accent3>
      <a:accent4>
        <a:srgbClr val="5C82A5"/>
      </a:accent4>
      <a:accent5>
        <a:srgbClr val="E5C54E"/>
      </a:accent5>
      <a:accent6>
        <a:srgbClr val="A7C671"/>
      </a:accent6>
      <a:hlink>
        <a:srgbClr val="0000FF"/>
      </a:hlink>
      <a:folHlink>
        <a:srgbClr val="800080"/>
      </a:folHlink>
    </a:clrScheme>
    <a:fontScheme name="Miljø og Fødevareminister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andbrugsstyrelsen PowerPoint Skabelon 16_9.potx" id="{6CDDCE40-7E29-4C3D-91D3-828D5B1753E8}" vid="{5972286F-6125-48A1-9990-C8E4FB55BC1D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</TotalTime>
  <Words>322</Words>
  <Application>Microsoft Office PowerPoint</Application>
  <PresentationFormat>Brugerdefineret</PresentationFormat>
  <Paragraphs>83</Paragraphs>
  <Slides>8</Slides>
  <Notes>8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Times New Roman</vt:lpstr>
      <vt:lpstr>Wingdings</vt:lpstr>
      <vt:lpstr>NaturErhvervstyrelsen PowerPoint Skabelon 16:9</vt:lpstr>
      <vt:lpstr>PowerPoint-præsentation</vt:lpstr>
      <vt:lpstr>Forskellen på den tidligere og nye ordning </vt:lpstr>
      <vt:lpstr>Kravene til dig som ung ansøger, der vil søge om tilsagn</vt:lpstr>
      <vt:lpstr>Kravene til dig som ung ansøger, der vil søge om udbetaling</vt:lpstr>
      <vt:lpstr>PowerPoint-præsentation</vt:lpstr>
      <vt:lpstr>Husk nu skilte på sociale medier og hjemmesider  – det siger EU du skal!</vt:lpstr>
      <vt:lpstr>I 3 år efter du har fået udbetalt dit tilskud  skal du fortsætte med at opfylde betingelserne  </vt:lpstr>
      <vt:lpstr>Særligt for projektstøtte</vt:lpstr>
    </vt:vector>
  </TitlesOfParts>
  <Company>NaturErhvervstyrelsen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Heidi Majgaard Bechmann Pedersen (LBST)</dc:creator>
  <cp:lastModifiedBy>Heidi Majgaard Bechmann Pedersen (LBST)</cp:lastModifiedBy>
  <cp:revision>1</cp:revision>
  <dcterms:created xsi:type="dcterms:W3CDTF">2023-01-30T11:46:41Z</dcterms:created>
  <dcterms:modified xsi:type="dcterms:W3CDTF">2023-01-30T11:51:15Z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www.skabelondesign.dk</vt:lpwstr>
  </property>
</Properties>
</file>