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88825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47066" autoAdjust="0"/>
  </p:normalViewPr>
  <p:slideViewPr>
    <p:cSldViewPr showGuides="1">
      <p:cViewPr varScale="1">
        <p:scale>
          <a:sx n="54" d="100"/>
          <a:sy n="54" d="100"/>
        </p:scale>
        <p:origin x="1872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30-01-2023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 smtClean="0">
              <a:solidFill>
                <a:srgbClr val="FF0000"/>
              </a:solidFill>
            </a:endParaRPr>
          </a:p>
          <a:p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4699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1" dirty="0" smtClean="0"/>
          </a:p>
          <a:p>
            <a:endParaRPr lang="da-DK" b="1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006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54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a-DK" b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10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95">
              <a:defRPr/>
            </a:pPr>
            <a:endParaRPr lang="da-DK" sz="14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939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04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a-DK" sz="1200" dirty="0" smtClean="0">
              <a:solidFill>
                <a:schemeClr val="accent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71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da-DK" sz="1200" dirty="0" smtClean="0">
              <a:solidFill>
                <a:schemeClr val="accent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99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4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sz="1400" dirty="0" smtClean="0">
              <a:solidFill>
                <a:srgbClr val="003127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1438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15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195BB7A-1259-4DD7-B435-9EC04C7A882B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4F1B78-7DDA-4948-89C5-A6930CD61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1E4EEC-566D-43EC-894E-966F8EEFDF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20973" y="0"/>
            <a:ext cx="1376892" cy="103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4A8B85-B929-4717-8A9C-BFF59E30B6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8" y="340691"/>
            <a:ext cx="2924750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B0C11E-6355-45DF-AA60-B76A1F6602B9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A3CD9AAA-6439-4AA1-979A-DB0D41E77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FC18682-80EB-4189-A900-8D331AAA3BCD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D59FC0A-D257-4F5D-9F7C-76921988799D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1B1FF6-5A0C-457C-BA70-27EB3D4F72AC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03EE10-8FE2-41FD-8DD3-1CE168F27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3267" y="0"/>
            <a:ext cx="1382061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147D66-5DC4-4238-A660-DE5039844B2F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0CD8719-DAE2-4D84-96EC-966E9CB437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2647"/>
          <a:stretch/>
        </p:blipFill>
        <p:spPr>
          <a:xfrm>
            <a:off x="-1962102" y="0"/>
            <a:ext cx="495674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/>
          <a:stretch/>
        </p:blipFill>
        <p:spPr>
          <a:xfrm>
            <a:off x="-1826468" y="0"/>
            <a:ext cx="1682387" cy="1033433"/>
          </a:xfrm>
          <a:prstGeom prst="rect">
            <a:avLst/>
          </a:prstGeom>
        </p:spPr>
      </p:pic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00C891-996D-407F-BAA9-6CA12704B03B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E4BAC4E-1327-4393-9F1C-2F3C7BFF6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826468" y="0"/>
            <a:ext cx="458677" cy="1030831"/>
          </a:xfrm>
          <a:prstGeom prst="rect">
            <a:avLst/>
          </a:prstGeom>
        </p:spPr>
      </p:pic>
      <p:sp>
        <p:nvSpPr>
          <p:cNvPr id="17" name="Pladsholder logo">
            <a:extLst>
              <a:ext uri="{FF2B5EF4-FFF2-40B4-BE49-F238E27FC236}">
                <a16:creationId xmlns="" xmlns:a16="http://schemas.microsoft.com/office/drawing/2014/main" id="{1D226F10-EEE2-46ED-ABE6-245B9CEAEC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76A064D-6B5F-48ED-8DC1-3C729E37ED57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2E7EFB-3D15-42E3-B98F-B53E047A4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49" y="5825228"/>
            <a:ext cx="1377668" cy="10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CA9C0A-81F0-4D18-954C-87C09AEC253D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199D9C-0F5F-48B6-9DF0-C24925AB1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4229" y="5824566"/>
            <a:ext cx="1380147" cy="10334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2E4FE88A-4BBC-4FC8-A1E4-B20B5E0675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6C0AFB-B0F7-433B-9374-36A83C400DD2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7E118B-191F-4DCA-A076-C47876DB5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21750" y="5824030"/>
            <a:ext cx="1377668" cy="10339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207D924F-8A1F-4AE0-B2F8-7775DD4A1E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F6328A-8AB7-4598-9191-5ACEA1C55D21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920EAB-35B4-4696-A32D-92CCC346C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1749" y="0"/>
            <a:ext cx="1377668" cy="10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AA241A8-C227-4FB3-8192-4208465C60E7}" type="datetime2">
              <a:rPr lang="en-GB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Monday, 30 January 2023</a:t>
            </a:fld>
            <a:endParaRPr lang="en-GB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17" name="Pladsholder til sidefod 22" hidden="1">
            <a:extLst>
              <a:ext uri="{FF2B5EF4-FFF2-40B4-BE49-F238E27FC236}">
                <a16:creationId xmlns="" xmlns:a16="http://schemas.microsoft.com/office/drawing/2014/main" id="{4412145B-B87B-4019-AD1F-E9982BDB1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19" name="Pladsholder til slidenummer 23" hidden="1">
            <a:extLst>
              <a:ext uri="{FF2B5EF4-FFF2-40B4-BE49-F238E27FC236}">
                <a16:creationId xmlns="" xmlns:a16="http://schemas.microsoft.com/office/drawing/2014/main" id="{8C7A26F4-8240-4595-AF0B-DAD6F98445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25">
            <a:extLst>
              <a:ext uri="{FF2B5EF4-FFF2-40B4-BE49-F238E27FC236}">
                <a16:creationId xmlns="" xmlns:a16="http://schemas.microsoft.com/office/drawing/2014/main" id="{6D2919DD-CFBE-4659-99A0-FD62EF2D0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D30E1A7-55FB-46DC-A37D-FAD5939C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1C16679B-55B2-45F5-A2AD-200ED1CEE6B2}"/>
              </a:ext>
            </a:extLst>
          </p:cNvPr>
          <p:cNvSpPr/>
          <p:nvPr userDrawn="1"/>
        </p:nvSpPr>
        <p:spPr>
          <a:xfrm>
            <a:off x="-1399201" y="6006008"/>
            <a:ext cx="1233601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1D9842A4-A96F-4AAA-8FB6-774C0C82A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4572" y="340691"/>
            <a:ext cx="2753621" cy="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6" name="Pladsholder til dato 3" hidden="1">
            <a:extLst>
              <a:ext uri="{FF2B5EF4-FFF2-40B4-BE49-F238E27FC236}">
                <a16:creationId xmlns="" xmlns:a16="http://schemas.microsoft.com/office/drawing/2014/main" id="{7387C4E4-348E-4A05-AB2B-AE486614247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90F97D7-FC65-4263-9F9B-954BE3A886AB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dato 3" hidden="1">
            <a:extLst>
              <a:ext uri="{FF2B5EF4-FFF2-40B4-BE49-F238E27FC236}">
                <a16:creationId xmlns="" xmlns:a16="http://schemas.microsoft.com/office/drawing/2014/main" id="{0C165B80-131C-47FA-A4CF-3EB1919AA86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B731C92-6772-426C-8CF2-2700360B945E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6581EEEB-BA33-4D75-8D56-709DACD17B4A}" type="datetime2">
              <a:rPr lang="da-DK" smtClean="0"/>
              <a:t>30. januar 2023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5" name="Pladsholder til sidefod 22" hidden="1">
            <a:extLst>
              <a:ext uri="{FF2B5EF4-FFF2-40B4-BE49-F238E27FC236}">
                <a16:creationId xmlns="" xmlns:a16="http://schemas.microsoft.com/office/drawing/2014/main" id="{87241225-E08A-4E82-BB6B-5BEF03C126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7" name="Pladsholder til slidenummer 23" hidden="1">
            <a:extLst>
              <a:ext uri="{FF2B5EF4-FFF2-40B4-BE49-F238E27FC236}">
                <a16:creationId xmlns="" xmlns:a16="http://schemas.microsoft.com/office/drawing/2014/main" id="{8FFF6392-DAD1-4FC3-8BDC-AC2FA8DF62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9DBB6DF3-243E-437C-AEC3-268C98AF1B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486F434-0ED5-46D6-B947-68E70F33C2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="" xmlns:a16="http://schemas.microsoft.com/office/drawing/2014/main" id="{61E2ADAC-0DCD-405A-A175-FB07874A4754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4369282-78C2-479E-88BF-A682400029CB}" type="datetime2">
              <a:rPr lang="en-GB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Monday, 30 January 2023</a:t>
            </a:fld>
            <a:endParaRPr lang="en-GB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2" name="Pladsholder til sidefod 22" hidden="1">
            <a:extLst>
              <a:ext uri="{FF2B5EF4-FFF2-40B4-BE49-F238E27FC236}">
                <a16:creationId xmlns="" xmlns:a16="http://schemas.microsoft.com/office/drawing/2014/main" id="{5C90748B-C1B9-41C4-B6CD-1C6531280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29" name="Pladsholder til slidenummer 23" hidden="1">
            <a:extLst>
              <a:ext uri="{FF2B5EF4-FFF2-40B4-BE49-F238E27FC236}">
                <a16:creationId xmlns="" xmlns:a16="http://schemas.microsoft.com/office/drawing/2014/main" id="{174B9E5F-3945-4107-ABB7-B70DC68F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3" name="Billede 25">
            <a:extLst>
              <a:ext uri="{FF2B5EF4-FFF2-40B4-BE49-F238E27FC236}">
                <a16:creationId xmlns="" xmlns:a16="http://schemas.microsoft.com/office/drawing/2014/main" id="{8786FD83-532B-4112-A35D-201A1C1D9B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F440095-BFB6-4C26-B62B-04BDBF8FBA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5" y="6004143"/>
            <a:ext cx="1567602" cy="984609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="" xmlns:a16="http://schemas.microsoft.com/office/drawing/2014/main" id="{8D4D981F-53E4-4738-9F1F-A9B8A1A0FCCF}"/>
              </a:ext>
            </a:extLst>
          </p:cNvPr>
          <p:cNvSpPr/>
          <p:nvPr userDrawn="1"/>
        </p:nvSpPr>
        <p:spPr>
          <a:xfrm>
            <a:off x="-1399200" y="6006008"/>
            <a:ext cx="463846" cy="9513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sp>
        <p:nvSpPr>
          <p:cNvPr id="30" name="Pladsholder logo">
            <a:extLst>
              <a:ext uri="{FF2B5EF4-FFF2-40B4-BE49-F238E27FC236}">
                <a16:creationId xmlns="" xmlns:a16="http://schemas.microsoft.com/office/drawing/2014/main" id="{68CEB5D6-118D-4869-9A00-DCAD90D9D4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4571" y="340691"/>
            <a:ext cx="2753621" cy="657529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A7C3D9D-0CDA-4D77-B2CD-B9E988925D44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3" hidden="1">
            <a:extLst>
              <a:ext uri="{FF2B5EF4-FFF2-40B4-BE49-F238E27FC236}">
                <a16:creationId xmlns="" xmlns:a16="http://schemas.microsoft.com/office/drawing/2014/main" id="{7BD3A335-3D2D-4F58-A3D4-31F9BCFC08A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6F42BFE-1785-4E84-AA88-F8E077B52BAD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a-DK" dirty="0" err="1"/>
              </a:p>
            </p:txBody>
          </p:sp>
        </p:grpSp>
      </p:grpSp>
      <p:sp>
        <p:nvSpPr>
          <p:cNvPr id="19" name="Pladsholder til dato 3" hidden="1">
            <a:extLst>
              <a:ext uri="{FF2B5EF4-FFF2-40B4-BE49-F238E27FC236}">
                <a16:creationId xmlns="" xmlns:a16="http://schemas.microsoft.com/office/drawing/2014/main" id="{47EB93D0-5B04-4883-8ECC-F28E92986E7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4CCCFCC-0BEF-4F60-AFE6-3D7D19427963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ladsholder til dato 3" hidden="1">
            <a:extLst>
              <a:ext uri="{FF2B5EF4-FFF2-40B4-BE49-F238E27FC236}">
                <a16:creationId xmlns="" xmlns:a16="http://schemas.microsoft.com/office/drawing/2014/main" id="{8B779716-A7B8-4D0E-844A-A9AF884E078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1536538-E171-4718-A475-3F6692F58FB9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ladsholder til dato 3" hidden="1">
            <a:extLst>
              <a:ext uri="{FF2B5EF4-FFF2-40B4-BE49-F238E27FC236}">
                <a16:creationId xmlns="" xmlns:a16="http://schemas.microsoft.com/office/drawing/2014/main" id="{FCA21539-1E7A-4C5F-A501-50D56C88D7F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FCB2B42-362F-41A3-8469-9B7770FD09C0}" type="datetime2">
              <a:rPr lang="da-DK" smtClean="0"/>
              <a:t>30. januar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/>
              <a:t>/ Ministeriet for Fødevarer, Landbrug og Fiskeri -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00" kern="1200" smtClean="0">
                <a:noFill/>
                <a:latin typeface="+mn-lt"/>
                <a:ea typeface="+mn-ea"/>
                <a:cs typeface="+mn-cs"/>
              </a:defRPr>
            </a:lvl1pPr>
          </a:lstStyle>
          <a:p>
            <a:fld id="{06C38F4E-FD42-4F67-843E-43E2CA4D2578}" type="datetime2">
              <a:rPr lang="da-DK" smtClean="0"/>
              <a:t>30. januar 2023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EDF92ED-1F03-4F53-BD5A-1017F255EBE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6754" y="6379011"/>
            <a:ext cx="226932" cy="2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/>
        </p:nvGrpSpPr>
        <p:grpSpPr>
          <a:xfrm>
            <a:off x="6310436" y="4797152"/>
            <a:ext cx="4202916" cy="2133546"/>
            <a:chOff x="7105139" y="4941168"/>
            <a:chExt cx="3919216" cy="1989530"/>
          </a:xfrm>
        </p:grpSpPr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139" y="4941168"/>
              <a:ext cx="1990485" cy="198953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628" y="4941168"/>
              <a:ext cx="1990485" cy="1989530"/>
            </a:xfrm>
            <a:prstGeom prst="rect">
              <a:avLst/>
            </a:prstGeom>
          </p:spPr>
        </p:pic>
        <p:pic>
          <p:nvPicPr>
            <p:cNvPr id="12" name="Billed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870" y="4941168"/>
              <a:ext cx="1990485" cy="1989530"/>
            </a:xfrm>
            <a:prstGeom prst="rect">
              <a:avLst/>
            </a:prstGeom>
          </p:spPr>
        </p:pic>
      </p:grpSp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 smtClean="0"/>
              <a:t>Ekstensivering med slæt</a:t>
            </a:r>
            <a:endParaRPr lang="da-DK" dirty="0" smtClean="0">
              <a:solidFill>
                <a:schemeClr val="bg1"/>
              </a:solidFill>
            </a:endParaRPr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/ Ministeriet for Fødevarer, Landbrug og Fiskeri - Landbrugsstyrelsen / Titel på præsentation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5" name="Pladsholder til slide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chemeClr val="bg1"/>
                </a:solidFill>
              </a:rPr>
              <a:pPr/>
              <a:t>1</a:t>
            </a:fld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651600" y="6237312"/>
            <a:ext cx="16561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</a:rPr>
              <a:t>24.-26. </a:t>
            </a:r>
            <a:r>
              <a:rPr lang="da-DK" sz="1400" dirty="0">
                <a:solidFill>
                  <a:schemeClr val="bg1"/>
                </a:solidFill>
              </a:rPr>
              <a:t>januar 2023</a:t>
            </a:r>
          </a:p>
        </p:txBody>
      </p:sp>
    </p:spTree>
    <p:extLst>
      <p:ext uri="{BB962C8B-B14F-4D97-AF65-F5344CB8AC3E}">
        <p14:creationId xmlns:p14="http://schemas.microsoft.com/office/powerpoint/2010/main" val="13487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dirty="0"/>
              <a:t>8</a:t>
            </a: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7788" y="548680"/>
            <a:ext cx="10887075" cy="468312"/>
          </a:xfrm>
        </p:spPr>
        <p:txBody>
          <a:bodyPr/>
          <a:lstStyle/>
          <a:p>
            <a:r>
              <a:rPr lang="da-DK" sz="2400" dirty="0"/>
              <a:t>Væsentligste ændringer til ekstensivering med slæt til 2023</a:t>
            </a: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170284" y="6398799"/>
            <a:ext cx="5652000" cy="201461"/>
          </a:xfrm>
        </p:spPr>
        <p:txBody>
          <a:bodyPr/>
          <a:lstStyle/>
          <a:p>
            <a:r>
              <a:rPr lang="da-DK" dirty="0" smtClean="0"/>
              <a:t>/ Ministeriet for Fødevarer, Landbrug og Fiskeri - Landbrugsstyrelsen / Ekstensivering med slæt</a:t>
            </a:r>
            <a:endParaRPr lang="en-GB" dirty="0"/>
          </a:p>
        </p:txBody>
      </p:sp>
      <p:graphicFrame>
        <p:nvGraphicFramePr>
          <p:cNvPr id="3" name="Pladsholder til indhold 2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824930" y="1044781"/>
          <a:ext cx="10101748" cy="523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68"/>
                <a:gridCol w="5296483"/>
                <a:gridCol w="4151297"/>
              </a:tblGrid>
              <a:tr h="371006">
                <a:tc>
                  <a:txBody>
                    <a:bodyPr/>
                    <a:lstStyle/>
                    <a:p>
                      <a:pPr algn="ctr"/>
                      <a:endParaRPr lang="da-DK" sz="1400" b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baseline="0" dirty="0" smtClean="0"/>
                        <a:t>Bio-ordning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aseline="0" dirty="0" smtClean="0">
                          <a:solidFill>
                            <a:schemeClr val="bg1"/>
                          </a:solidFill>
                        </a:rPr>
                        <a:t>Landdistriktsordning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821">
                <a:tc>
                  <a:txBody>
                    <a:bodyPr/>
                    <a:lstStyle/>
                    <a:p>
                      <a:pPr algn="ctr"/>
                      <a:endParaRPr lang="da-DK" sz="1400" b="1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>
                          <a:solidFill>
                            <a:schemeClr val="bg1"/>
                          </a:solidFill>
                        </a:rPr>
                        <a:t>Ændring</a:t>
                      </a:r>
                      <a:r>
                        <a:rPr lang="da-DK" sz="1400" b="1" baseline="0" dirty="0" smtClean="0">
                          <a:solidFill>
                            <a:schemeClr val="bg1"/>
                          </a:solidFill>
                        </a:rPr>
                        <a:t> til 2023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>
                          <a:solidFill>
                            <a:schemeClr val="bg1"/>
                          </a:solidFill>
                        </a:rPr>
                        <a:t>Tilsvarende</a:t>
                      </a:r>
                      <a:r>
                        <a:rPr lang="da-DK" sz="1400" b="1" baseline="0" dirty="0" smtClean="0">
                          <a:solidFill>
                            <a:schemeClr val="bg1"/>
                          </a:solidFill>
                        </a:rPr>
                        <a:t> regel i 2022 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69529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/>
                        <a:t>1</a:t>
                      </a:r>
                      <a:endParaRPr lang="da-DK" sz="1400" b="1" dirty="0"/>
                    </a:p>
                  </a:txBody>
                  <a:tcPr marL="108000" marT="72000" marB="72000" anchor="ctr"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/>
                        <a:t>Arealet</a:t>
                      </a:r>
                      <a:r>
                        <a:rPr lang="da-DK" sz="1400" b="1" baseline="0" dirty="0" smtClean="0"/>
                        <a:t> skal være i omdrift eller have fået tilskud under LDP-ordningen ekstensivering med slæt i 2022.</a:t>
                      </a:r>
                      <a:endParaRPr lang="da-DK" sz="1400" b="1" dirty="0"/>
                    </a:p>
                  </a:txBody>
                  <a:tcPr marL="108000" marT="72000" marB="72000"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Arealet</a:t>
                      </a:r>
                      <a:r>
                        <a:rPr lang="da-DK" sz="1400" baseline="0" dirty="0" smtClean="0"/>
                        <a:t> skal være i omdrift det foregående år og i ansøgningsåret </a:t>
                      </a:r>
                      <a:endParaRPr lang="da-DK" sz="1400" dirty="0"/>
                    </a:p>
                  </a:txBody>
                  <a:tcPr marL="108000" marT="72000" marB="72000"/>
                </a:tc>
              </a:tr>
              <a:tr h="614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/>
                        <a:t>2</a:t>
                      </a:r>
                    </a:p>
                  </a:txBody>
                  <a:tcPr marL="108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/>
                        <a:t>Den ansøgte mark skal være mindst 0,01 ha,</a:t>
                      </a:r>
                      <a:r>
                        <a:rPr lang="da-DK" sz="1400" b="1" baseline="0" dirty="0" smtClean="0"/>
                        <a:t> og det samlede areal, der søges tilskud til under ordningen, skal være mindst 0,30 ha.</a:t>
                      </a:r>
                    </a:p>
                  </a:txBody>
                  <a:tcPr marL="108000" marT="72000" marB="72000"/>
                </a:tc>
                <a:tc>
                  <a:txBody>
                    <a:bodyPr/>
                    <a:lstStyle/>
                    <a:p>
                      <a:r>
                        <a:rPr lang="da-DK" sz="1400" b="0" baseline="0" dirty="0" smtClean="0"/>
                        <a:t>Krav om m</a:t>
                      </a:r>
                      <a:r>
                        <a:rPr lang="da-DK" sz="1400" baseline="0" dirty="0" smtClean="0"/>
                        <a:t>in. 0,3 ha. </a:t>
                      </a:r>
                      <a:r>
                        <a:rPr lang="da-DK" sz="1400" b="0" u="sng" baseline="0" dirty="0" smtClean="0"/>
                        <a:t>sammenhængende areal </a:t>
                      </a:r>
                      <a:r>
                        <a:rPr lang="da-DK" sz="1400" baseline="0" dirty="0" smtClean="0"/>
                        <a:t>under ordningen</a:t>
                      </a:r>
                    </a:p>
                  </a:txBody>
                  <a:tcPr marL="108000" marT="72000" marB="72000"/>
                </a:tc>
              </a:tr>
              <a:tr h="576006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/>
                        <a:t>3</a:t>
                      </a:r>
                      <a:endParaRPr lang="da-DK" sz="1400" b="1" dirty="0"/>
                    </a:p>
                  </a:txBody>
                  <a:tcPr marL="108000" marT="72000" marB="72000" anchor="ctr"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/>
                        <a:t>Græsning tilladt efter 15. september.</a:t>
                      </a:r>
                      <a:r>
                        <a:rPr lang="da-DK" sz="1400" b="1" baseline="0" dirty="0" smtClean="0"/>
                        <a:t> </a:t>
                      </a:r>
                    </a:p>
                    <a:p>
                      <a:r>
                        <a:rPr lang="da-DK" sz="1400" b="1" baseline="0" dirty="0" smtClean="0"/>
                        <a:t>Forbud mod tilskudsfodring. </a:t>
                      </a:r>
                      <a:endParaRPr lang="da-DK" sz="1400" b="1" dirty="0"/>
                    </a:p>
                  </a:txBody>
                  <a:tcPr marL="108000" marT="72000" marB="72000"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Ikke</a:t>
                      </a:r>
                      <a:r>
                        <a:rPr lang="da-DK" sz="1400" baseline="0" dirty="0" smtClean="0"/>
                        <a:t> tilladt</a:t>
                      </a:r>
                      <a:endParaRPr lang="da-DK" sz="1400" dirty="0"/>
                    </a:p>
                  </a:txBody>
                  <a:tcPr marL="108000" marT="72000" marB="72000"/>
                </a:tc>
              </a:tr>
              <a:tr h="542841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/>
                        <a:t>4</a:t>
                      </a:r>
                      <a:endParaRPr lang="da-DK" sz="1400" b="1" dirty="0"/>
                    </a:p>
                  </a:txBody>
                  <a:tcPr marL="108000" marT="72000" marB="72000" anchor="ctr"/>
                </a:tc>
                <a:tc>
                  <a:txBody>
                    <a:bodyPr/>
                    <a:lstStyle/>
                    <a:p>
                      <a:r>
                        <a:rPr lang="da-DK" sz="1400" b="1" baseline="0" dirty="0" smtClean="0"/>
                        <a:t>Småbiotoper (max. 20 pct. af marken) kan få tilskud, hvis de ikke anvendes til opfyldelse af GLM 8</a:t>
                      </a:r>
                      <a:endParaRPr lang="da-DK" sz="1400" b="1" dirty="0"/>
                    </a:p>
                  </a:txBody>
                  <a:tcPr marL="108000" marT="72000" marB="72000"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Ikke</a:t>
                      </a:r>
                      <a:r>
                        <a:rPr lang="da-DK" sz="1400" baseline="0" dirty="0" smtClean="0"/>
                        <a:t> eksisterende</a:t>
                      </a:r>
                      <a:endParaRPr lang="da-DK" sz="1400" dirty="0"/>
                    </a:p>
                  </a:txBody>
                  <a:tcPr marL="108000" marT="72000" marB="72000"/>
                </a:tc>
              </a:tr>
              <a:tr h="497782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/>
                        <a:t>5</a:t>
                      </a:r>
                    </a:p>
                  </a:txBody>
                  <a:tcPr marL="108000" marT="72000" marB="72000" anchor="ctr"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/>
                        <a:t>3-metersbræmmer</a:t>
                      </a:r>
                      <a:r>
                        <a:rPr lang="da-DK" sz="1400" b="1" baseline="0" dirty="0" smtClean="0"/>
                        <a:t> kan ikke få tilskud</a:t>
                      </a:r>
                      <a:endParaRPr lang="da-DK" sz="1400" b="1" dirty="0" smtClean="0"/>
                    </a:p>
                  </a:txBody>
                  <a:tcPr marL="108000" marT="72000" marB="72000"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2-metersbræmmer kan ikke få tilskud</a:t>
                      </a:r>
                    </a:p>
                  </a:txBody>
                  <a:tcPr marL="108000" marT="72000" marB="72000"/>
                </a:tc>
              </a:tr>
              <a:tr h="466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/>
                        <a:t>6</a:t>
                      </a:r>
                    </a:p>
                    <a:p>
                      <a:pPr algn="ctr"/>
                      <a:endParaRPr lang="da-DK" sz="1400" b="1" dirty="0" smtClean="0"/>
                    </a:p>
                  </a:txBody>
                  <a:tcPr marL="108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Plantedækket må ikke nedpløjes, nedvisnes eller på anden måde destrueres</a:t>
                      </a:r>
                      <a:r>
                        <a:rPr lang="da-DK" sz="1400" b="1" baseline="0" dirty="0" smtClean="0">
                          <a:solidFill>
                            <a:schemeClr val="tx1"/>
                          </a:solidFill>
                        </a:rPr>
                        <a:t> i ansøgningsåret</a:t>
                      </a:r>
                      <a:endParaRPr lang="da-DK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Plantedækket må tidligst nedpløjes eller på anden måde destrueres 25. oktober</a:t>
                      </a:r>
                    </a:p>
                  </a:txBody>
                  <a:tcPr marL="108000" marT="72000" marB="72000"/>
                </a:tc>
              </a:tr>
              <a:tr h="601457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/>
                        <a:t>7</a:t>
                      </a:r>
                      <a:endParaRPr lang="da-DK" sz="1400" b="1" dirty="0"/>
                    </a:p>
                  </a:txBody>
                  <a:tcPr marL="108000" marT="72000" marB="72000" anchor="ctr"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/>
                        <a:t>Alle ansøgninger, der overholder ordningens støttebetingelser, imødekommes.</a:t>
                      </a:r>
                      <a:r>
                        <a:rPr lang="da-DK" sz="1400" b="1" baseline="0" dirty="0" smtClean="0"/>
                        <a:t> </a:t>
                      </a:r>
                    </a:p>
                    <a:p>
                      <a:r>
                        <a:rPr lang="da-DK" sz="1400" b="1" dirty="0" smtClean="0"/>
                        <a:t>Støtte pr. ha kan variere ved over- eller under- ansøgning. </a:t>
                      </a:r>
                      <a:endParaRPr lang="da-DK" sz="1400" b="1" dirty="0"/>
                    </a:p>
                  </a:txBody>
                  <a:tcPr marL="108000" marT="72000" marB="72000"/>
                </a:tc>
                <a:tc>
                  <a:txBody>
                    <a:bodyPr/>
                    <a:lstStyle/>
                    <a:p>
                      <a:r>
                        <a:rPr lang="da-DK" sz="1400" dirty="0" smtClean="0"/>
                        <a:t>Mulighed for prioritering</a:t>
                      </a:r>
                      <a:r>
                        <a:rPr lang="da-DK" sz="1400" baseline="0" dirty="0" smtClean="0"/>
                        <a:t> mellem ansøgningerne.</a:t>
                      </a:r>
                      <a:endParaRPr lang="da-DK" sz="1400" dirty="0" smtClean="0"/>
                    </a:p>
                  </a:txBody>
                  <a:tcPr marL="108000" marT="72000" marB="72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8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125860" y="548680"/>
            <a:ext cx="8991362" cy="743629"/>
          </a:xfrm>
        </p:spPr>
        <p:txBody>
          <a:bodyPr/>
          <a:lstStyle/>
          <a:p>
            <a:r>
              <a:rPr lang="da-DK" sz="4000" dirty="0">
                <a:solidFill>
                  <a:schemeClr val="tx1"/>
                </a:solidFill>
              </a:rPr>
              <a:t>Du kan læse mere om ordningen her</a:t>
            </a:r>
          </a:p>
        </p:txBody>
      </p:sp>
      <p:sp>
        <p:nvSpPr>
          <p:cNvPr id="8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-170284" y="6401840"/>
            <a:ext cx="5652000" cy="201461"/>
          </a:xfrm>
        </p:spPr>
        <p:txBody>
          <a:bodyPr/>
          <a:lstStyle/>
          <a:p>
            <a:r>
              <a:rPr lang="da-DK" dirty="0" smtClean="0"/>
              <a:t>9 / Ministeriet for Fødevarer, Landbrug og Fiskeri - Landbrugsstyrelsen / Ekstensivering med slæt</a:t>
            </a:r>
            <a:endParaRPr lang="en-GB" dirty="0"/>
          </a:p>
        </p:txBody>
      </p:sp>
      <p:sp>
        <p:nvSpPr>
          <p:cNvPr id="12" name="Pladsholder til indhold 2"/>
          <p:cNvSpPr>
            <a:spLocks noGrp="1"/>
          </p:cNvSpPr>
          <p:nvPr>
            <p:ph sz="quarter" idx="4294967295"/>
          </p:nvPr>
        </p:nvSpPr>
        <p:spPr>
          <a:xfrm>
            <a:off x="817200" y="1865333"/>
            <a:ext cx="6789380" cy="3960440"/>
          </a:xfrm>
        </p:spPr>
        <p:txBody>
          <a:bodyPr/>
          <a:lstStyle/>
          <a:p>
            <a:pPr>
              <a:buNone/>
            </a:pPr>
            <a:r>
              <a:rPr lang="da-DK" sz="2800" dirty="0" smtClean="0">
                <a:solidFill>
                  <a:schemeClr val="accent1"/>
                </a:solidFill>
              </a:rPr>
              <a:t>Læse med om ordningen på Landbrugsstyrelsens hjemmeside:</a:t>
            </a:r>
          </a:p>
          <a:p>
            <a:pPr>
              <a:buNone/>
            </a:pPr>
            <a:r>
              <a:rPr lang="da-DK" sz="2800" u="sng" dirty="0" smtClean="0">
                <a:hlinkClick r:id="" action="ppaction://hlinkfile"/>
              </a:rPr>
              <a:t>lbst.dk/reform2023</a:t>
            </a:r>
            <a:r>
              <a:rPr lang="da-DK" sz="2800" dirty="0" smtClean="0"/>
              <a:t> </a:t>
            </a:r>
            <a:endParaRPr lang="da-DK" sz="2800" dirty="0"/>
          </a:p>
          <a:p>
            <a:pPr>
              <a:buNone/>
            </a:pPr>
            <a:r>
              <a:rPr lang="da-DK" sz="2800" dirty="0" smtClean="0">
                <a:solidFill>
                  <a:schemeClr val="accent1"/>
                </a:solidFill>
              </a:rPr>
              <a:t> </a:t>
            </a:r>
            <a:endParaRPr lang="da-DK" sz="280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buNone/>
            </a:pPr>
            <a:endParaRPr lang="da-DK" sz="28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da-DK" sz="2800" dirty="0" smtClean="0">
                <a:solidFill>
                  <a:schemeClr val="accent1"/>
                </a:solidFill>
              </a:rPr>
              <a:t>Og i udkast til bekendtgørelse og vejledning om ordningen, som har været i ekstern høring.</a:t>
            </a:r>
          </a:p>
          <a:p>
            <a:pPr>
              <a:buNone/>
            </a:pPr>
            <a:endParaRPr lang="da-DK" sz="3200" dirty="0">
              <a:solidFill>
                <a:schemeClr val="accent1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/>
          <a:srcRect l="1480" t="1866" r="1480"/>
          <a:stretch/>
        </p:blipFill>
        <p:spPr>
          <a:xfrm rot="309895">
            <a:off x="8473744" y="1963284"/>
            <a:ext cx="2328274" cy="33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17200" y="512728"/>
            <a:ext cx="10886431" cy="468000"/>
          </a:xfrm>
        </p:spPr>
        <p:txBody>
          <a:bodyPr/>
          <a:lstStyle/>
          <a:p>
            <a:r>
              <a:rPr lang="da-DK" sz="3200" dirty="0" smtClean="0">
                <a:solidFill>
                  <a:schemeClr val="tx1"/>
                </a:solidFill>
              </a:rPr>
              <a:t>Kort om ekstensivering med slæt</a:t>
            </a:r>
            <a:endParaRPr lang="da-DK" sz="3200" dirty="0">
              <a:solidFill>
                <a:schemeClr val="tx1"/>
              </a:solidFill>
            </a:endParaRPr>
          </a:p>
        </p:txBody>
      </p:sp>
      <p:pic>
        <p:nvPicPr>
          <p:cNvPr id="2" name="Pladsholder til indhol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1671" y="4682193"/>
            <a:ext cx="932804" cy="932804"/>
          </a:xfrm>
          <a:prstGeom prst="rect">
            <a:avLst/>
          </a:prstGeom>
        </p:spPr>
      </p:pic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Ekstensivering med slæt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2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pPr/>
              <a:t>30. januar 2023</a:t>
            </a:fld>
            <a:endParaRPr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77" y="2473442"/>
            <a:ext cx="932769" cy="932769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77" y="3585685"/>
            <a:ext cx="932769" cy="932769"/>
          </a:xfrm>
          <a:prstGeom prst="rect">
            <a:avLst/>
          </a:prstGeom>
        </p:spPr>
      </p:pic>
      <p:sp>
        <p:nvSpPr>
          <p:cNvPr id="16" name="Tekstfelt 15"/>
          <p:cNvSpPr txBox="1"/>
          <p:nvPr/>
        </p:nvSpPr>
        <p:spPr>
          <a:xfrm>
            <a:off x="1523378" y="1586722"/>
            <a:ext cx="61552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accent2"/>
                </a:solidFill>
              </a:rPr>
              <a:t>Tilskud til </a:t>
            </a:r>
            <a:r>
              <a:rPr lang="da-DK" sz="2000" b="1" dirty="0">
                <a:solidFill>
                  <a:schemeClr val="accent2"/>
                </a:solidFill>
              </a:rPr>
              <a:t>at udlægge omdriftsarealer til ekstensiv drift med krav </a:t>
            </a:r>
            <a:r>
              <a:rPr lang="da-DK" sz="2000" b="1" dirty="0" smtClean="0">
                <a:solidFill>
                  <a:schemeClr val="accent2"/>
                </a:solidFill>
              </a:rPr>
              <a:t>om ingen gødning, </a:t>
            </a:r>
            <a:r>
              <a:rPr lang="da-DK" sz="2000" b="1" dirty="0">
                <a:solidFill>
                  <a:schemeClr val="accent2"/>
                </a:solidFill>
              </a:rPr>
              <a:t>græs og </a:t>
            </a:r>
            <a:r>
              <a:rPr lang="da-DK" sz="2000" b="1" dirty="0" smtClean="0">
                <a:solidFill>
                  <a:schemeClr val="accent2"/>
                </a:solidFill>
              </a:rPr>
              <a:t>slæt.</a:t>
            </a:r>
            <a:endParaRPr lang="da-DK" sz="2000" b="1" dirty="0">
              <a:solidFill>
                <a:schemeClr val="accent2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1523378" y="2723112"/>
            <a:ext cx="77393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chemeClr val="accent2"/>
                </a:solidFill>
              </a:rPr>
              <a:t>Kan kun søges inden for særligt udpegede </a:t>
            </a:r>
            <a:r>
              <a:rPr lang="da-DK" sz="2000" b="1" dirty="0" smtClean="0">
                <a:solidFill>
                  <a:schemeClr val="accent2"/>
                </a:solidFill>
              </a:rPr>
              <a:t>områder.</a:t>
            </a:r>
            <a:endParaRPr lang="da-DK" sz="2000" b="1" dirty="0">
              <a:solidFill>
                <a:schemeClr val="accent2"/>
              </a:solidFill>
            </a:endParaRPr>
          </a:p>
        </p:txBody>
      </p:sp>
      <p:pic>
        <p:nvPicPr>
          <p:cNvPr id="15" name="Pladsholder til indho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47" y="1385518"/>
            <a:ext cx="932804" cy="932804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523378" y="4798832"/>
            <a:ext cx="61552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accent2"/>
                </a:solidFill>
              </a:rPr>
              <a:t>Der </a:t>
            </a:r>
            <a:r>
              <a:rPr lang="da-DK" sz="2000" b="1" dirty="0">
                <a:solidFill>
                  <a:schemeClr val="accent2"/>
                </a:solidFill>
              </a:rPr>
              <a:t>er årligt afsat 134 mio. kr. til </a:t>
            </a:r>
            <a:r>
              <a:rPr lang="da-DK" sz="2000" b="1" dirty="0" smtClean="0">
                <a:solidFill>
                  <a:schemeClr val="accent2"/>
                </a:solidFill>
              </a:rPr>
              <a:t>ordningen, og der er en målsætning om, at der udlægge 38.000 ha.</a:t>
            </a:r>
            <a:endParaRPr lang="da-DK" sz="2000" b="1" dirty="0">
              <a:solidFill>
                <a:schemeClr val="accent2"/>
              </a:solidFill>
            </a:endParaRPr>
          </a:p>
        </p:txBody>
      </p:sp>
      <p:pic>
        <p:nvPicPr>
          <p:cNvPr id="20" name="Pladsholder til 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159" y="479632"/>
            <a:ext cx="3591209" cy="359492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kstfelt 20"/>
          <p:cNvSpPr txBox="1"/>
          <p:nvPr/>
        </p:nvSpPr>
        <p:spPr>
          <a:xfrm>
            <a:off x="1504251" y="3707527"/>
            <a:ext cx="59009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chemeClr val="accent2"/>
                </a:solidFill>
              </a:rPr>
              <a:t>Tilskudssatsen er </a:t>
            </a:r>
            <a:r>
              <a:rPr lang="da-DK" sz="2000" b="1" dirty="0">
                <a:solidFill>
                  <a:schemeClr val="accent2"/>
                </a:solidFill>
              </a:rPr>
              <a:t>3.526 kr. pr ha og kan kombineres med grundbetaling og </a:t>
            </a:r>
            <a:r>
              <a:rPr lang="da-DK" sz="2000" b="1" dirty="0" smtClean="0">
                <a:solidFill>
                  <a:schemeClr val="accent2"/>
                </a:solidFill>
              </a:rPr>
              <a:t>ø-støtte.</a:t>
            </a:r>
            <a:endParaRPr lang="da-DK" sz="2000" b="1" dirty="0">
              <a:solidFill>
                <a:schemeClr val="accent2"/>
              </a:solidFill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8367382" y="4568779"/>
            <a:ext cx="3240762" cy="1202994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/>
            </a:solidFill>
            <a:prstDash val="dash"/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da-DK" sz="1600" i="1" dirty="0" smtClean="0">
                <a:solidFill>
                  <a:schemeClr val="accent2"/>
                </a:solidFill>
              </a:rPr>
              <a:t>Ved over- eller underansøgning på bioordningerne kan det udbetalte tilskud pr</a:t>
            </a:r>
            <a:r>
              <a:rPr lang="da-DK" sz="1600" i="1" dirty="0">
                <a:solidFill>
                  <a:schemeClr val="accent2"/>
                </a:solidFill>
              </a:rPr>
              <a:t>. ha </a:t>
            </a:r>
            <a:r>
              <a:rPr lang="da-DK" sz="1600" i="1" dirty="0" smtClean="0">
                <a:solidFill>
                  <a:schemeClr val="accent2"/>
                </a:solidFill>
              </a:rPr>
              <a:t>variere </a:t>
            </a:r>
          </a:p>
          <a:p>
            <a:r>
              <a:rPr lang="da-DK" sz="1600" i="1" dirty="0" smtClean="0">
                <a:solidFill>
                  <a:schemeClr val="accent2"/>
                </a:solidFill>
              </a:rPr>
              <a:t>(som udgangspunkt +/- </a:t>
            </a:r>
            <a:r>
              <a:rPr lang="da-DK" sz="1600" i="1" dirty="0">
                <a:solidFill>
                  <a:schemeClr val="accent2"/>
                </a:solidFill>
              </a:rPr>
              <a:t>10 pct</a:t>
            </a:r>
            <a:r>
              <a:rPr lang="da-DK" sz="1600" dirty="0" smtClean="0">
                <a:solidFill>
                  <a:schemeClr val="accent2"/>
                </a:solidFill>
              </a:rPr>
              <a:t>.)</a:t>
            </a:r>
            <a:endParaRPr lang="da-DK" sz="1600" dirty="0">
              <a:solidFill>
                <a:schemeClr val="accent2"/>
              </a:solidFill>
            </a:endParaRPr>
          </a:p>
        </p:txBody>
      </p:sp>
      <p:cxnSp>
        <p:nvCxnSpPr>
          <p:cNvPr id="23" name="Lige pilforbindelse 22"/>
          <p:cNvCxnSpPr/>
          <p:nvPr/>
        </p:nvCxnSpPr>
        <p:spPr>
          <a:xfrm>
            <a:off x="7030516" y="4221088"/>
            <a:ext cx="1169849" cy="23266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3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69844135-2BBC-BA44-A43D-0A871E4A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Ministeriet for Fødevarer, Landbrug og Fiskeri - Landbrugsstyrelsen / Bioordninger del 1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3387" y="-27384"/>
            <a:ext cx="12185437" cy="21159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BA5C0E23-6C4B-8049-A315-219E7584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21" name="Tekstfelt 20"/>
          <p:cNvSpPr txBox="1"/>
          <p:nvPr/>
        </p:nvSpPr>
        <p:spPr>
          <a:xfrm>
            <a:off x="6111528" y="3212976"/>
            <a:ext cx="444738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b="1" dirty="0" smtClean="0"/>
              <a:t>Bidrage til </a:t>
            </a:r>
            <a:r>
              <a:rPr lang="da-DK" sz="2400" b="1" dirty="0"/>
              <a:t>en gradvis udpining af næringsstofindholdet i </a:t>
            </a:r>
            <a:r>
              <a:rPr lang="da-DK" sz="2400" b="1" dirty="0" smtClean="0"/>
              <a:t>jorden </a:t>
            </a:r>
          </a:p>
          <a:p>
            <a:endParaRPr lang="da-DK" sz="2400" b="1" dirty="0" smtClean="0"/>
          </a:p>
          <a:p>
            <a:r>
              <a:rPr lang="da-DK" sz="2400" b="1" dirty="0" smtClean="0"/>
              <a:t>- og derved reducere </a:t>
            </a:r>
            <a:r>
              <a:rPr lang="da-DK" sz="2400" b="1" dirty="0"/>
              <a:t>udledningen af </a:t>
            </a:r>
            <a:r>
              <a:rPr lang="da-DK" sz="2400" b="1" dirty="0" smtClean="0"/>
              <a:t>metan og fosfor, hvis arealet senere udtages og vådgøres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xmlns="" id="{72FC2B52-2A26-4949-B586-C126124A9414}"/>
              </a:ext>
            </a:extLst>
          </p:cNvPr>
          <p:cNvSpPr txBox="1">
            <a:spLocks/>
          </p:cNvSpPr>
          <p:nvPr/>
        </p:nvSpPr>
        <p:spPr>
          <a:xfrm>
            <a:off x="966600" y="620727"/>
            <a:ext cx="9895985" cy="1656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>
                <a:solidFill>
                  <a:schemeClr val="bg1"/>
                </a:solidFill>
              </a:rPr>
              <a:t>Formålet er at fremme </a:t>
            </a:r>
            <a:r>
              <a:rPr lang="da-DK" sz="2800" dirty="0">
                <a:solidFill>
                  <a:schemeClr val="bg1"/>
                </a:solidFill>
              </a:rPr>
              <a:t>en ekstensiv drift af </a:t>
            </a:r>
            <a:r>
              <a:rPr lang="da-DK" sz="2800" dirty="0" err="1" smtClean="0">
                <a:solidFill>
                  <a:schemeClr val="bg1"/>
                </a:solidFill>
              </a:rPr>
              <a:t>omdriftsarealer</a:t>
            </a:r>
            <a:r>
              <a:rPr lang="da-DK" sz="2800" dirty="0" smtClean="0">
                <a:solidFill>
                  <a:schemeClr val="bg1"/>
                </a:solidFill>
              </a:rPr>
              <a:t> på </a:t>
            </a:r>
            <a:r>
              <a:rPr lang="da-DK" sz="2800" dirty="0">
                <a:solidFill>
                  <a:schemeClr val="bg1"/>
                </a:solidFill>
              </a:rPr>
              <a:t>kulstofrige jorder og i </a:t>
            </a:r>
            <a:r>
              <a:rPr lang="da-DK" sz="2800" dirty="0" smtClean="0">
                <a:solidFill>
                  <a:schemeClr val="bg1"/>
                </a:solidFill>
              </a:rPr>
              <a:t>ådale</a:t>
            </a:r>
            <a:endParaRPr lang="da-DK" sz="2800" dirty="0">
              <a:solidFill>
                <a:schemeClr val="bg1"/>
              </a:solidFill>
            </a:endParaRPr>
          </a:p>
          <a:p>
            <a:endParaRPr lang="da-DK" sz="4000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57927" y="980728"/>
            <a:ext cx="4396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4000" b="1" dirty="0"/>
          </a:p>
        </p:txBody>
      </p:sp>
      <p:sp>
        <p:nvSpPr>
          <p:cNvPr id="23" name="Tekstfelt 22"/>
          <p:cNvSpPr txBox="1"/>
          <p:nvPr/>
        </p:nvSpPr>
        <p:spPr>
          <a:xfrm>
            <a:off x="5753020" y="4929106"/>
            <a:ext cx="55644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chemeClr val="bg1"/>
                </a:solidFill>
              </a:rPr>
              <a:t> </a:t>
            </a:r>
            <a:endParaRPr lang="da-DK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3491" y="2136820"/>
            <a:ext cx="5749530" cy="4757763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6" name="Tekstfelt 5"/>
          <p:cNvSpPr txBox="1"/>
          <p:nvPr/>
        </p:nvSpPr>
        <p:spPr>
          <a:xfrm>
            <a:off x="7318548" y="2473781"/>
            <a:ext cx="28248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chemeClr val="accent1"/>
                </a:solidFill>
              </a:rPr>
              <a:t>På længere sigt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801576" y="3277909"/>
            <a:ext cx="396427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a-DK" sz="2400" b="1" dirty="0" smtClean="0"/>
              <a:t>Reducere </a:t>
            </a:r>
            <a:r>
              <a:rPr lang="da-DK" sz="2400" b="1" dirty="0"/>
              <a:t>udledningen af drivhusgasser og kvælstof fra arealerne</a:t>
            </a:r>
            <a:r>
              <a:rPr lang="da-DK" sz="2400" b="1" dirty="0" smtClean="0"/>
              <a:t> </a:t>
            </a:r>
            <a:endParaRPr lang="da-DK" sz="2400" b="1" dirty="0"/>
          </a:p>
        </p:txBody>
      </p:sp>
      <p:sp>
        <p:nvSpPr>
          <p:cNvPr id="15" name="Tekstfelt 14"/>
          <p:cNvSpPr txBox="1"/>
          <p:nvPr/>
        </p:nvSpPr>
        <p:spPr>
          <a:xfrm>
            <a:off x="1536571" y="2473781"/>
            <a:ext cx="28634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chemeClr val="accent1"/>
                </a:solidFill>
              </a:rPr>
              <a:t>På kort sigt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61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Ekstensivering med slæt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21804" y="583567"/>
            <a:ext cx="10887075" cy="468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>
                <a:solidFill>
                  <a:schemeClr val="tx1"/>
                </a:solidFill>
              </a:rPr>
              <a:t>Kortgrundlaget </a:t>
            </a:r>
            <a:r>
              <a:rPr lang="da-DK" sz="2800" dirty="0">
                <a:solidFill>
                  <a:schemeClr val="tx1"/>
                </a:solidFill>
              </a:rPr>
              <a:t>for ekstensivering med </a:t>
            </a:r>
            <a:r>
              <a:rPr lang="da-DK" sz="2800" dirty="0" smtClean="0">
                <a:solidFill>
                  <a:schemeClr val="tx1"/>
                </a:solidFill>
              </a:rPr>
              <a:t>slæt</a:t>
            </a:r>
            <a:endParaRPr lang="da-DK" sz="2800" dirty="0">
              <a:solidFill>
                <a:schemeClr val="tx1"/>
              </a:solidFill>
            </a:endParaRPr>
          </a:p>
        </p:txBody>
      </p:sp>
      <p:pic>
        <p:nvPicPr>
          <p:cNvPr id="10" name="Billede 3" descr="image0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/>
          <a:stretch/>
        </p:blipFill>
        <p:spPr bwMode="auto">
          <a:xfrm>
            <a:off x="5014292" y="2347158"/>
            <a:ext cx="6693892" cy="410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477788" y="908720"/>
            <a:ext cx="11881320" cy="19442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b="0" dirty="0" smtClean="0"/>
          </a:p>
          <a:p>
            <a:r>
              <a:rPr lang="da-DK" b="0" dirty="0" smtClean="0"/>
              <a:t>Ordningen kan kun søges inden for de områder, der fremgår af udpegningsgrundlaget. </a:t>
            </a:r>
          </a:p>
          <a:p>
            <a:endParaRPr lang="da-DK" b="0" dirty="0" smtClean="0"/>
          </a:p>
          <a:p>
            <a:r>
              <a:rPr lang="da-DK" b="0" dirty="0" smtClean="0"/>
              <a:t>Udpegningen består af to dele: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accent2"/>
                </a:solidFill>
              </a:rPr>
              <a:t>Kulstofrige jorder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accent2"/>
                </a:solidFill>
              </a:rPr>
              <a:t>Randarealer i ådale</a:t>
            </a:r>
          </a:p>
          <a:p>
            <a:endParaRPr lang="da-DK" b="0" dirty="0" smtClean="0"/>
          </a:p>
          <a:p>
            <a:endParaRPr lang="da-DK" b="0" dirty="0" smtClean="0"/>
          </a:p>
          <a:p>
            <a:endParaRPr lang="da-DK" b="0" dirty="0" smtClean="0"/>
          </a:p>
        </p:txBody>
      </p:sp>
      <p:pic>
        <p:nvPicPr>
          <p:cNvPr id="12" name="Billede 4" descr="image0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7" t="33922" r="82" b="11745"/>
          <a:stretch/>
        </p:blipFill>
        <p:spPr bwMode="auto">
          <a:xfrm>
            <a:off x="9550796" y="5373216"/>
            <a:ext cx="216024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lede 5" descr="image0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9"/>
          <a:stretch/>
        </p:blipFill>
        <p:spPr bwMode="auto">
          <a:xfrm>
            <a:off x="337482" y="3501008"/>
            <a:ext cx="2377190" cy="260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lipse 14"/>
          <p:cNvSpPr/>
          <p:nvPr/>
        </p:nvSpPr>
        <p:spPr>
          <a:xfrm>
            <a:off x="2431651" y="3840269"/>
            <a:ext cx="2118565" cy="961717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16" name="Rektangel 15"/>
          <p:cNvSpPr/>
          <p:nvPr/>
        </p:nvSpPr>
        <p:spPr>
          <a:xfrm>
            <a:off x="2549729" y="4091990"/>
            <a:ext cx="188418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Du finder kortlaget  i Internet Markkort</a:t>
            </a:r>
          </a:p>
        </p:txBody>
      </p:sp>
    </p:spTree>
    <p:extLst>
      <p:ext uri="{BB962C8B-B14F-4D97-AF65-F5344CB8AC3E}">
        <p14:creationId xmlns:p14="http://schemas.microsoft.com/office/powerpoint/2010/main" val="1934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-3527" y="16356"/>
            <a:ext cx="4708984" cy="416391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5971515" y="476672"/>
            <a:ext cx="487542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2"/>
                </a:solidFill>
              </a:rPr>
              <a:t>Minimum 50 pct. af marken skal overlappe med </a:t>
            </a:r>
            <a:r>
              <a:rPr lang="da-DK" sz="2000" dirty="0" smtClean="0">
                <a:solidFill>
                  <a:schemeClr val="accent2"/>
                </a:solidFill>
              </a:rPr>
              <a:t>udpegnings­grundlaget.</a:t>
            </a:r>
            <a:endParaRPr lang="da-DK" sz="2000" dirty="0">
              <a:solidFill>
                <a:schemeClr val="accent2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5971515" y="1484784"/>
            <a:ext cx="556440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accent2"/>
                </a:solidFill>
              </a:rPr>
              <a:t>Det </a:t>
            </a:r>
            <a:r>
              <a:rPr lang="da-DK" sz="2000" dirty="0">
                <a:solidFill>
                  <a:schemeClr val="accent2"/>
                </a:solidFill>
              </a:rPr>
              <a:t>ansøgte areal </a:t>
            </a:r>
            <a:r>
              <a:rPr lang="da-DK" sz="2000" dirty="0" smtClean="0">
                <a:solidFill>
                  <a:schemeClr val="accent2"/>
                </a:solidFill>
              </a:rPr>
              <a:t>skal være et </a:t>
            </a:r>
            <a:r>
              <a:rPr lang="da-DK" sz="2000" dirty="0">
                <a:solidFill>
                  <a:schemeClr val="accent2"/>
                </a:solidFill>
              </a:rPr>
              <a:t>omdriftsareal </a:t>
            </a:r>
            <a:r>
              <a:rPr lang="da-DK" sz="2000" dirty="0" smtClean="0">
                <a:solidFill>
                  <a:schemeClr val="accent2"/>
                </a:solidFill>
              </a:rPr>
              <a:t>og skal være tilskudsberettiget til grundbetaling. </a:t>
            </a: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3909"/>
            <a:ext cx="4708984" cy="2706642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="" xmlns:a16="http://schemas.microsoft.com/office/drawing/2014/main" id="{72FC2B52-2A26-4949-B586-C126124A9414}"/>
              </a:ext>
            </a:extLst>
          </p:cNvPr>
          <p:cNvSpPr txBox="1">
            <a:spLocks/>
          </p:cNvSpPr>
          <p:nvPr/>
        </p:nvSpPr>
        <p:spPr>
          <a:xfrm>
            <a:off x="473656" y="1196752"/>
            <a:ext cx="3479801" cy="23993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dirty="0">
                <a:solidFill>
                  <a:schemeClr val="tx1"/>
                </a:solidFill>
              </a:rPr>
              <a:t>De væsentligste adgangskrav til ordningen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5961733" y="2564904"/>
            <a:ext cx="62270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2"/>
                </a:solidFill>
              </a:rPr>
              <a:t>Den ansøgte </a:t>
            </a:r>
            <a:r>
              <a:rPr lang="da-DK" sz="2000" dirty="0" smtClean="0">
                <a:solidFill>
                  <a:schemeClr val="accent2"/>
                </a:solidFill>
              </a:rPr>
              <a:t>mark </a:t>
            </a:r>
            <a:r>
              <a:rPr lang="da-DK" sz="2000" dirty="0">
                <a:solidFill>
                  <a:schemeClr val="accent2"/>
                </a:solidFill>
              </a:rPr>
              <a:t>skal være </a:t>
            </a:r>
            <a:r>
              <a:rPr lang="da-DK" sz="2000" dirty="0" smtClean="0">
                <a:solidFill>
                  <a:schemeClr val="accent2"/>
                </a:solidFill>
              </a:rPr>
              <a:t>mindst </a:t>
            </a:r>
            <a:r>
              <a:rPr lang="da-DK" sz="2000" dirty="0">
                <a:solidFill>
                  <a:schemeClr val="accent2"/>
                </a:solidFill>
              </a:rPr>
              <a:t>0,01 </a:t>
            </a:r>
            <a:r>
              <a:rPr lang="da-DK" sz="2000" dirty="0" smtClean="0">
                <a:solidFill>
                  <a:schemeClr val="accent2"/>
                </a:solidFill>
              </a:rPr>
              <a:t>ha, og der skal søges til minimum </a:t>
            </a:r>
            <a:r>
              <a:rPr lang="da-DK" sz="2000" dirty="0">
                <a:solidFill>
                  <a:schemeClr val="accent2"/>
                </a:solidFill>
              </a:rPr>
              <a:t>0,3 </a:t>
            </a:r>
            <a:r>
              <a:rPr lang="da-DK" sz="2000" dirty="0" smtClean="0">
                <a:solidFill>
                  <a:schemeClr val="accent2"/>
                </a:solidFill>
              </a:rPr>
              <a:t>ha. under ordningen.</a:t>
            </a:r>
            <a:endParaRPr lang="da-DK" sz="2000" dirty="0">
              <a:solidFill>
                <a:schemeClr val="accent2"/>
              </a:solidFill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5959974" y="3555955"/>
            <a:ext cx="435731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smtClean="0">
                <a:solidFill>
                  <a:schemeClr val="accent2"/>
                </a:solidFill>
              </a:rPr>
              <a:t>Jordbruger </a:t>
            </a:r>
            <a:r>
              <a:rPr lang="da-DK" sz="2000" dirty="0">
                <a:solidFill>
                  <a:schemeClr val="accent2"/>
                </a:solidFill>
              </a:rPr>
              <a:t>skal være tilmeldt Register for </a:t>
            </a:r>
            <a:r>
              <a:rPr lang="da-DK" sz="2000" dirty="0" smtClean="0">
                <a:solidFill>
                  <a:schemeClr val="accent2"/>
                </a:solidFill>
              </a:rPr>
              <a:t>Gødningsregnskab.</a:t>
            </a:r>
            <a:endParaRPr lang="da-DK" sz="2000" dirty="0">
              <a:solidFill>
                <a:schemeClr val="accent2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5878388" y="4509120"/>
            <a:ext cx="5657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>
                <a:solidFill>
                  <a:schemeClr val="accent2"/>
                </a:solidFill>
              </a:rPr>
              <a:t>Det ansøgte areal må ikke være omfattet af andre tilsagn, bioordninger eller </a:t>
            </a:r>
            <a:r>
              <a:rPr lang="da-DK" sz="2000" dirty="0" smtClean="0">
                <a:solidFill>
                  <a:schemeClr val="accent2"/>
                </a:solidFill>
              </a:rPr>
              <a:t>gødningsforbud. </a:t>
            </a:r>
            <a:endParaRPr lang="da-DK" sz="2000" dirty="0">
              <a:solidFill>
                <a:schemeClr val="accent2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7318548" y="5739216"/>
            <a:ext cx="4392488" cy="82693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a-DK" sz="1600" dirty="0" smtClean="0">
                <a:solidFill>
                  <a:schemeClr val="accent2"/>
                </a:solidFill>
              </a:rPr>
              <a:t>Du kan altså ikke søge til bl.a. </a:t>
            </a:r>
          </a:p>
          <a:p>
            <a:pPr algn="ctr"/>
            <a:r>
              <a:rPr lang="da-DK" sz="1600" dirty="0" smtClean="0">
                <a:solidFill>
                  <a:schemeClr val="accent2"/>
                </a:solidFill>
              </a:rPr>
              <a:t>§ 3-arealer og 3-metersbræmmer</a:t>
            </a:r>
          </a:p>
        </p:txBody>
      </p:sp>
      <p:cxnSp>
        <p:nvCxnSpPr>
          <p:cNvPr id="7" name="Lige pilforbindelse 6"/>
          <p:cNvCxnSpPr/>
          <p:nvPr/>
        </p:nvCxnSpPr>
        <p:spPr>
          <a:xfrm flipH="1">
            <a:off x="9694812" y="5206792"/>
            <a:ext cx="216024" cy="382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lede 23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66" y="300240"/>
            <a:ext cx="936002" cy="936002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2346563"/>
            <a:ext cx="936002" cy="936002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3427841"/>
            <a:ext cx="936002" cy="936002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4548950"/>
            <a:ext cx="936002" cy="936002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02" y="1268862"/>
            <a:ext cx="936002" cy="9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" y="-1"/>
            <a:ext cx="4721156" cy="6857999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61764" y="1348515"/>
            <a:ext cx="4387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</a:rPr>
              <a:t>De </a:t>
            </a:r>
          </a:p>
          <a:p>
            <a:r>
              <a:rPr lang="da-DK" sz="4000" b="1" dirty="0">
                <a:solidFill>
                  <a:schemeClr val="bg1"/>
                </a:solidFill>
              </a:rPr>
              <a:t>væsentligste </a:t>
            </a:r>
            <a:r>
              <a:rPr lang="da-DK" sz="4000" b="1" dirty="0" smtClean="0">
                <a:solidFill>
                  <a:schemeClr val="bg1"/>
                </a:solidFill>
              </a:rPr>
              <a:t>betingelser</a:t>
            </a:r>
            <a:endParaRPr lang="da-DK" sz="4000" b="1" dirty="0">
              <a:solidFill>
                <a:srgbClr val="FF0000"/>
              </a:solidFill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6017921" y="1877343"/>
            <a:ext cx="461299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2"/>
                </a:solidFill>
              </a:rPr>
              <a:t>Arealet må ikke tilføres gødning og må ikke have en </a:t>
            </a:r>
            <a:r>
              <a:rPr lang="da-DK" sz="2000" dirty="0" smtClean="0">
                <a:solidFill>
                  <a:schemeClr val="accent2"/>
                </a:solidFill>
              </a:rPr>
              <a:t>gødningskvote. </a:t>
            </a:r>
            <a:endParaRPr lang="da-DK" sz="2000" dirty="0">
              <a:solidFill>
                <a:schemeClr val="accent2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5950396" y="764704"/>
            <a:ext cx="4612995" cy="6155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2"/>
                </a:solidFill>
              </a:rPr>
              <a:t>Der skal foretages minimum et slæt i perioden 1. juni – 15. </a:t>
            </a:r>
            <a:r>
              <a:rPr lang="da-DK" sz="2000" dirty="0" smtClean="0">
                <a:solidFill>
                  <a:schemeClr val="accent2"/>
                </a:solidFill>
              </a:rPr>
              <a:t>september. </a:t>
            </a:r>
            <a:endParaRPr lang="da-DK" sz="2000" dirty="0">
              <a:solidFill>
                <a:schemeClr val="accent2"/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5950396" y="2924944"/>
            <a:ext cx="554461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2"/>
                </a:solidFill>
              </a:rPr>
              <a:t>Der skal være plantedække med </a:t>
            </a:r>
            <a:r>
              <a:rPr lang="da-DK" sz="2000" dirty="0" smtClean="0">
                <a:solidFill>
                  <a:schemeClr val="accent2"/>
                </a:solidFill>
              </a:rPr>
              <a:t>græs, </a:t>
            </a:r>
            <a:r>
              <a:rPr lang="da-DK" sz="2000" dirty="0">
                <a:solidFill>
                  <a:schemeClr val="accent2"/>
                </a:solidFill>
              </a:rPr>
              <a:t>der er </a:t>
            </a:r>
            <a:r>
              <a:rPr lang="da-DK" sz="2000" dirty="0" smtClean="0">
                <a:solidFill>
                  <a:schemeClr val="accent2"/>
                </a:solidFill>
              </a:rPr>
              <a:t>etableret senest </a:t>
            </a:r>
            <a:r>
              <a:rPr lang="da-DK" sz="2000" dirty="0">
                <a:solidFill>
                  <a:schemeClr val="accent2"/>
                </a:solidFill>
              </a:rPr>
              <a:t>1. </a:t>
            </a:r>
            <a:r>
              <a:rPr lang="da-DK" sz="2000" dirty="0" smtClean="0">
                <a:solidFill>
                  <a:schemeClr val="accent2"/>
                </a:solidFill>
              </a:rPr>
              <a:t>januar.</a:t>
            </a:r>
            <a:endParaRPr lang="da-DK" sz="2000" dirty="0">
              <a:solidFill>
                <a:schemeClr val="accent2"/>
              </a:solidFill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5978002" y="4095572"/>
            <a:ext cx="4796930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2"/>
                </a:solidFill>
              </a:rPr>
              <a:t>Plantedækket </a:t>
            </a:r>
            <a:r>
              <a:rPr lang="da-DK" sz="2000" dirty="0" smtClean="0">
                <a:solidFill>
                  <a:schemeClr val="accent2"/>
                </a:solidFill>
              </a:rPr>
              <a:t>skal opretholdes hele ansøgningsåret.</a:t>
            </a:r>
            <a:endParaRPr lang="da-DK" sz="2000" dirty="0">
              <a:solidFill>
                <a:schemeClr val="accent2"/>
              </a:solidFill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5950396" y="5085184"/>
            <a:ext cx="547260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chemeClr val="accent2"/>
                </a:solidFill>
              </a:rPr>
              <a:t>Arealet må </a:t>
            </a:r>
            <a:r>
              <a:rPr lang="da-DK" sz="2000" dirty="0" smtClean="0">
                <a:solidFill>
                  <a:schemeClr val="accent2"/>
                </a:solidFill>
              </a:rPr>
              <a:t>tidligst afgræsses </a:t>
            </a:r>
            <a:r>
              <a:rPr lang="da-DK" sz="2000" dirty="0">
                <a:solidFill>
                  <a:schemeClr val="accent2"/>
                </a:solidFill>
              </a:rPr>
              <a:t>efter 15. </a:t>
            </a:r>
            <a:r>
              <a:rPr lang="da-DK" sz="2000" dirty="0" smtClean="0">
                <a:solidFill>
                  <a:schemeClr val="accent2"/>
                </a:solidFill>
              </a:rPr>
              <a:t>september, </a:t>
            </a:r>
            <a:r>
              <a:rPr lang="da-DK" sz="2000" dirty="0">
                <a:solidFill>
                  <a:schemeClr val="accent2"/>
                </a:solidFill>
              </a:rPr>
              <a:t>og </a:t>
            </a:r>
            <a:r>
              <a:rPr lang="da-DK" sz="2000" dirty="0" smtClean="0">
                <a:solidFill>
                  <a:schemeClr val="accent2"/>
                </a:solidFill>
              </a:rPr>
              <a:t>ved afgræsning </a:t>
            </a:r>
            <a:r>
              <a:rPr lang="da-DK" sz="2000" dirty="0">
                <a:solidFill>
                  <a:schemeClr val="accent2"/>
                </a:solidFill>
              </a:rPr>
              <a:t>må </a:t>
            </a:r>
            <a:r>
              <a:rPr lang="da-DK" sz="2000" dirty="0" smtClean="0">
                <a:solidFill>
                  <a:schemeClr val="accent2"/>
                </a:solidFill>
              </a:rPr>
              <a:t>der ikke tilskudsfodres.</a:t>
            </a: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00" y="614887"/>
            <a:ext cx="936002" cy="936002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00" y="1683135"/>
            <a:ext cx="936002" cy="936002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73" y="2812316"/>
            <a:ext cx="936002" cy="936002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73" y="3935347"/>
            <a:ext cx="936002" cy="936002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73" y="4924959"/>
            <a:ext cx="936002" cy="936002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30916" y="6002099"/>
            <a:ext cx="648072" cy="779384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62964" y="6002099"/>
            <a:ext cx="648072" cy="779384"/>
          </a:xfrm>
          <a:prstGeom prst="rect">
            <a:avLst/>
          </a:prstGeom>
        </p:spPr>
      </p:pic>
      <p:pic>
        <p:nvPicPr>
          <p:cNvPr id="31" name="Billed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5746" y="6002099"/>
            <a:ext cx="648072" cy="7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7A6C"/>
                </a:solidFill>
              </a:rPr>
              <a:t>/ Ministeriet for Fødevarer, Landbrug og Fiskeri - Landbrugsstyrelsen / Landbrugsseminar 2023 Ekstensivering med slæt</a:t>
            </a:r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srgbClr val="007A6C"/>
                </a:solidFill>
              </a:rPr>
              <a:pPr/>
              <a:t>7</a:t>
            </a:fld>
            <a:endParaRPr lang="da-DK" dirty="0">
              <a:solidFill>
                <a:srgbClr val="007A6C"/>
              </a:solidFill>
            </a:endParaRPr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720DA0-9EF5-4BCA-B462-DFB331E1D505}" type="datetime2">
              <a:rPr lang="da-DK" smtClean="0"/>
              <a:pPr/>
              <a:t>30. januar 2023</a:t>
            </a:fld>
            <a:endParaRPr dirty="0"/>
          </a:p>
        </p:txBody>
      </p:sp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1303338" y="376238"/>
            <a:ext cx="10885487" cy="468312"/>
          </a:xfrm>
        </p:spPr>
        <p:txBody>
          <a:bodyPr/>
          <a:lstStyle/>
          <a:p>
            <a:r>
              <a:rPr lang="da-DK" sz="2800" dirty="0" smtClean="0"/>
              <a:t>Kontrol</a:t>
            </a:r>
            <a:endParaRPr lang="da-DK" sz="28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5050">
            <a:off x="8675043" y="198473"/>
            <a:ext cx="3166995" cy="316547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15" y="1628800"/>
            <a:ext cx="932769" cy="932769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80" y="4221088"/>
            <a:ext cx="932769" cy="932769"/>
          </a:xfrm>
          <a:prstGeom prst="rect">
            <a:avLst/>
          </a:prstGeom>
        </p:spPr>
      </p:pic>
      <p:sp>
        <p:nvSpPr>
          <p:cNvPr id="18" name="Tekstfelt 17"/>
          <p:cNvSpPr txBox="1"/>
          <p:nvPr/>
        </p:nvSpPr>
        <p:spPr>
          <a:xfrm>
            <a:off x="1432966" y="3068960"/>
            <a:ext cx="952917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 smtClean="0">
                <a:solidFill>
                  <a:srgbClr val="007A6C"/>
                </a:solidFill>
              </a:rPr>
              <a:t>Satellitbaseret </a:t>
            </a:r>
            <a:r>
              <a:rPr lang="da-DK" sz="2000" b="1" dirty="0">
                <a:solidFill>
                  <a:srgbClr val="007A6C"/>
                </a:solidFill>
              </a:rPr>
              <a:t>kontrol (100 pct. af ansøgerne) </a:t>
            </a:r>
          </a:p>
          <a:p>
            <a:r>
              <a:rPr lang="da-DK" sz="2000" i="1" dirty="0" smtClean="0">
                <a:solidFill>
                  <a:srgbClr val="007A6C"/>
                </a:solidFill>
              </a:rPr>
              <a:t>Kontrollen af at der er græs på arealet og  ingen jordbearbejdning (at plantedækket opretholdes hele året)</a:t>
            </a:r>
            <a:endParaRPr lang="da-DK" sz="2000" i="1" dirty="0">
              <a:solidFill>
                <a:srgbClr val="007A6C"/>
              </a:solidFill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1389557" y="1826794"/>
            <a:ext cx="68024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rgbClr val="007A6C"/>
                </a:solidFill>
              </a:rPr>
              <a:t>Administrativ kontrol (100 pct. af ansøgerne) </a:t>
            </a:r>
          </a:p>
          <a:p>
            <a:r>
              <a:rPr lang="da-DK" sz="2000" i="1" dirty="0" smtClean="0">
                <a:solidFill>
                  <a:srgbClr val="007A6C"/>
                </a:solidFill>
              </a:rPr>
              <a:t>Kontrol </a:t>
            </a:r>
            <a:r>
              <a:rPr lang="da-DK" sz="2000" i="1" dirty="0">
                <a:solidFill>
                  <a:srgbClr val="007A6C"/>
                </a:solidFill>
              </a:rPr>
              <a:t>af indsendte oplysninger i fællesskema </a:t>
            </a:r>
          </a:p>
        </p:txBody>
      </p:sp>
      <p:sp>
        <p:nvSpPr>
          <p:cNvPr id="2" name="Rektangel 1"/>
          <p:cNvSpPr/>
          <p:nvPr/>
        </p:nvSpPr>
        <p:spPr>
          <a:xfrm>
            <a:off x="1389557" y="4293096"/>
            <a:ext cx="10393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2000" b="1" dirty="0">
                <a:solidFill>
                  <a:srgbClr val="007A6C"/>
                </a:solidFill>
              </a:rPr>
              <a:t>Kontrolbesøg (5 pct. af ansøgere med </a:t>
            </a:r>
            <a:r>
              <a:rPr lang="da-DK" sz="2000" b="1" dirty="0" smtClean="0">
                <a:solidFill>
                  <a:srgbClr val="007A6C"/>
                </a:solidFill>
              </a:rPr>
              <a:t>ikke-</a:t>
            </a:r>
            <a:r>
              <a:rPr lang="da-DK" sz="2000" b="1" dirty="0" err="1" smtClean="0">
                <a:solidFill>
                  <a:srgbClr val="007A6C"/>
                </a:solidFill>
              </a:rPr>
              <a:t>monitorerbare</a:t>
            </a:r>
            <a:r>
              <a:rPr lang="da-DK" sz="2000" b="1" dirty="0" smtClean="0">
                <a:solidFill>
                  <a:srgbClr val="007A6C"/>
                </a:solidFill>
              </a:rPr>
              <a:t> </a:t>
            </a:r>
            <a:r>
              <a:rPr lang="da-DK" sz="2000" b="1" dirty="0">
                <a:solidFill>
                  <a:srgbClr val="007A6C"/>
                </a:solidFill>
              </a:rPr>
              <a:t>tilskudsbetingelser)</a:t>
            </a:r>
          </a:p>
          <a:p>
            <a:pPr lvl="0"/>
            <a:r>
              <a:rPr lang="da-DK" sz="2000" i="1" dirty="0" smtClean="0">
                <a:solidFill>
                  <a:srgbClr val="007A6C"/>
                </a:solidFill>
              </a:rPr>
              <a:t>For eksempel kontrolleres krav </a:t>
            </a:r>
            <a:r>
              <a:rPr lang="da-DK" sz="2000" i="1" dirty="0">
                <a:solidFill>
                  <a:srgbClr val="007A6C"/>
                </a:solidFill>
              </a:rPr>
              <a:t>om </a:t>
            </a:r>
            <a:r>
              <a:rPr lang="da-DK" sz="2000" i="1" dirty="0" smtClean="0">
                <a:solidFill>
                  <a:srgbClr val="007A6C"/>
                </a:solidFill>
              </a:rPr>
              <a:t>slæt og gødningsforbuddet ved kontrolbesøg</a:t>
            </a:r>
            <a:endParaRPr lang="da-DK" sz="2000" i="1" dirty="0">
              <a:solidFill>
                <a:srgbClr val="007A6C"/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97" y="292494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9828" y="1400296"/>
            <a:ext cx="10886431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4000" dirty="0">
              <a:solidFill>
                <a:schemeClr val="bg1"/>
              </a:solidFill>
            </a:endParaRPr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662449" y="3781864"/>
            <a:ext cx="3422676" cy="25970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accent2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4654252" y="1780353"/>
            <a:ext cx="4844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 smtClean="0">
                <a:solidFill>
                  <a:schemeClr val="accent2"/>
                </a:solidFill>
              </a:rPr>
              <a:t>Du kan under ordningen</a:t>
            </a:r>
            <a:r>
              <a:rPr lang="da-DK" sz="2400" b="1" dirty="0" smtClean="0">
                <a:solidFill>
                  <a:schemeClr val="accent2"/>
                </a:solidFill>
              </a:rPr>
              <a:t>:</a:t>
            </a:r>
            <a:endParaRPr lang="da-DK" sz="2400" b="1" dirty="0">
              <a:solidFill>
                <a:schemeClr val="accent2"/>
              </a:solidFill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5237274" y="2863725"/>
            <a:ext cx="6552728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da-DK" sz="2200" b="1" dirty="0" smtClean="0">
                <a:solidFill>
                  <a:schemeClr val="accent2"/>
                </a:solidFill>
              </a:rPr>
              <a:t>få </a:t>
            </a:r>
            <a:r>
              <a:rPr lang="da-DK" sz="2200" b="1" dirty="0">
                <a:solidFill>
                  <a:schemeClr val="accent2"/>
                </a:solidFill>
              </a:rPr>
              <a:t>tilskud til </a:t>
            </a:r>
            <a:r>
              <a:rPr lang="da-DK" sz="2200" b="1" dirty="0" smtClean="0">
                <a:solidFill>
                  <a:schemeClr val="accent2"/>
                </a:solidFill>
              </a:rPr>
              <a:t>småbiotoper under grundbetalingen på op til 20 pct. af marken</a:t>
            </a:r>
            <a:endParaRPr lang="da-DK" sz="2200" dirty="0">
              <a:solidFill>
                <a:schemeClr val="accent2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5374332" y="3933055"/>
            <a:ext cx="598988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200" b="1" u="sng" dirty="0" smtClean="0">
                <a:solidFill>
                  <a:schemeClr val="accent2"/>
                </a:solidFill>
              </a:rPr>
              <a:t>ikke</a:t>
            </a:r>
            <a:r>
              <a:rPr lang="da-DK" sz="2200" b="1" dirty="0" smtClean="0">
                <a:solidFill>
                  <a:schemeClr val="accent2"/>
                </a:solidFill>
              </a:rPr>
              <a:t> </a:t>
            </a:r>
            <a:r>
              <a:rPr lang="da-DK" sz="2200" b="1" dirty="0">
                <a:solidFill>
                  <a:schemeClr val="accent2"/>
                </a:solidFill>
              </a:rPr>
              <a:t>få tilskud til småbiotoper til opfyldelse af GLM 8 eller bio-ordningen biodiversitet og bæredygtighed.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sp>
        <p:nvSpPr>
          <p:cNvPr id="20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0" y="-16329"/>
            <a:ext cx="4279600" cy="6858000"/>
          </a:xfrm>
          <a:solidFill>
            <a:schemeClr val="tx2"/>
          </a:solidFill>
        </p:spPr>
      </p:sp>
      <p:sp>
        <p:nvSpPr>
          <p:cNvPr id="10" name="Tekstfelt 9"/>
          <p:cNvSpPr txBox="1"/>
          <p:nvPr/>
        </p:nvSpPr>
        <p:spPr>
          <a:xfrm>
            <a:off x="479483" y="1131373"/>
            <a:ext cx="367240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4000" b="1" dirty="0" smtClean="0"/>
              <a:t>Småbiotoper og ekstensivering med slæt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8830715" y="393898"/>
            <a:ext cx="3176778" cy="113029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600" i="1" dirty="0" smtClean="0"/>
              <a:t>På småbiotopen ophæves krav om landbrugsaktivitet </a:t>
            </a:r>
          </a:p>
          <a:p>
            <a:r>
              <a:rPr lang="da-DK" sz="1600" i="1" dirty="0" smtClean="0"/>
              <a:t>– det betyder, at du ikke behøver at tage slæt på arealet.</a:t>
            </a:r>
            <a:endParaRPr lang="da-DK" sz="1600" i="1" dirty="0"/>
          </a:p>
        </p:txBody>
      </p:sp>
      <p:cxnSp>
        <p:nvCxnSpPr>
          <p:cNvPr id="12" name="Lige pilforbindelse 11"/>
          <p:cNvCxnSpPr/>
          <p:nvPr/>
        </p:nvCxnSpPr>
        <p:spPr>
          <a:xfrm flipV="1">
            <a:off x="9499102" y="1623364"/>
            <a:ext cx="771774" cy="1029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Billed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63" y="2660817"/>
            <a:ext cx="932769" cy="932769"/>
          </a:xfrm>
          <a:prstGeom prst="rect">
            <a:avLst/>
          </a:prstGeom>
        </p:spPr>
      </p:pic>
      <p:pic>
        <p:nvPicPr>
          <p:cNvPr id="27" name="Billed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563" y="3905526"/>
            <a:ext cx="932769" cy="932769"/>
          </a:xfrm>
          <a:prstGeom prst="rect">
            <a:avLst/>
          </a:prstGeom>
        </p:spPr>
      </p:pic>
      <p:sp>
        <p:nvSpPr>
          <p:cNvPr id="28" name="Tekstfelt 27"/>
          <p:cNvSpPr txBox="1"/>
          <p:nvPr/>
        </p:nvSpPr>
        <p:spPr>
          <a:xfrm>
            <a:off x="6742484" y="5559322"/>
            <a:ext cx="5144732" cy="8840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lIns="72000" tIns="72000" rIns="72000" bIns="72000" rtlCol="0">
            <a:spAutoFit/>
          </a:bodyPr>
          <a:lstStyle/>
          <a:p>
            <a:r>
              <a:rPr lang="da-DK" sz="1600" i="1" dirty="0" smtClean="0"/>
              <a:t>Indberetter du disse småbiotoper på </a:t>
            </a:r>
            <a:r>
              <a:rPr lang="da-DK" sz="1600" i="1" dirty="0"/>
              <a:t>en mark med ekstensivering med </a:t>
            </a:r>
            <a:r>
              <a:rPr lang="da-DK" sz="1600" i="1" dirty="0" smtClean="0"/>
              <a:t>slæt, vil de blive trukket fra det </a:t>
            </a:r>
            <a:r>
              <a:rPr lang="da-DK" sz="1600" i="1" dirty="0"/>
              <a:t>tilskudsberettigede areal </a:t>
            </a:r>
            <a:r>
              <a:rPr lang="da-DK" sz="1600" i="1" dirty="0" smtClean="0"/>
              <a:t>til </a:t>
            </a:r>
            <a:r>
              <a:rPr lang="da-DK" sz="1600" i="1" dirty="0"/>
              <a:t>ordningen</a:t>
            </a:r>
            <a:r>
              <a:rPr lang="da-DK" sz="1600" i="1" dirty="0" smtClean="0"/>
              <a:t>.</a:t>
            </a:r>
            <a:endParaRPr lang="da-DK" sz="1600" i="1" dirty="0"/>
          </a:p>
        </p:txBody>
      </p:sp>
      <p:cxnSp>
        <p:nvCxnSpPr>
          <p:cNvPr id="29" name="Lige pilforbindelse 28"/>
          <p:cNvCxnSpPr/>
          <p:nvPr/>
        </p:nvCxnSpPr>
        <p:spPr>
          <a:xfrm>
            <a:off x="8542684" y="4653136"/>
            <a:ext cx="648072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3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Ministeriet for Fødevarer, Landbrug og Fiskeri - Landbrugsstyrelsen / Ekstensivering med slæt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5. oktober 2022</a:t>
            </a:r>
            <a:endParaRPr lang="da-DK" dirty="0"/>
          </a:p>
        </p:txBody>
      </p:sp>
      <p:cxnSp>
        <p:nvCxnSpPr>
          <p:cNvPr id="8" name="Lige pilforbindelse 7"/>
          <p:cNvCxnSpPr/>
          <p:nvPr/>
        </p:nvCxnSpPr>
        <p:spPr>
          <a:xfrm>
            <a:off x="261764" y="5013176"/>
            <a:ext cx="1027087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/>
        </p:nvCxnSpPr>
        <p:spPr>
          <a:xfrm flipH="1" flipV="1">
            <a:off x="5868365" y="4421529"/>
            <a:ext cx="10023" cy="1558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/>
        </p:nvCxnSpPr>
        <p:spPr>
          <a:xfrm>
            <a:off x="9478788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/>
          <p:cNvCxnSpPr/>
          <p:nvPr/>
        </p:nvCxnSpPr>
        <p:spPr>
          <a:xfrm>
            <a:off x="3938155" y="4824966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>
            <a:off x="7238607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/>
        </p:nvCxnSpPr>
        <p:spPr>
          <a:xfrm>
            <a:off x="6454452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/>
          <p:nvPr/>
        </p:nvCxnSpPr>
        <p:spPr>
          <a:xfrm>
            <a:off x="5590356" y="4824966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/>
          <p:cNvCxnSpPr/>
          <p:nvPr/>
        </p:nvCxnSpPr>
        <p:spPr>
          <a:xfrm>
            <a:off x="4798268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/>
        </p:nvCxnSpPr>
        <p:spPr>
          <a:xfrm>
            <a:off x="2205980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forbindelse 32"/>
          <p:cNvCxnSpPr/>
          <p:nvPr/>
        </p:nvCxnSpPr>
        <p:spPr>
          <a:xfrm>
            <a:off x="1397416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/>
          <p:cNvCxnSpPr/>
          <p:nvPr/>
        </p:nvCxnSpPr>
        <p:spPr>
          <a:xfrm>
            <a:off x="693812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8054004" y="2175410"/>
            <a:ext cx="2972956" cy="174084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b="1" dirty="0" smtClean="0">
                <a:solidFill>
                  <a:schemeClr val="tx1"/>
                </a:solidFill>
              </a:rPr>
              <a:t>1. Januar 2024</a:t>
            </a:r>
          </a:p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Plantedækket </a:t>
            </a:r>
            <a:r>
              <a:rPr lang="da-DK" sz="1600" dirty="0">
                <a:solidFill>
                  <a:schemeClr val="tx1"/>
                </a:solidFill>
              </a:rPr>
              <a:t>må tidligst nedpløjes, eller på anden måde </a:t>
            </a:r>
            <a:r>
              <a:rPr lang="da-DK" sz="1600" dirty="0" smtClean="0">
                <a:solidFill>
                  <a:schemeClr val="tx1"/>
                </a:solidFill>
              </a:rPr>
              <a:t>destrueres</a:t>
            </a:r>
          </a:p>
          <a:p>
            <a:pPr algn="ctr"/>
            <a:endParaRPr lang="da-DK" sz="1600" b="1" dirty="0" smtClean="0">
              <a:solidFill>
                <a:schemeClr val="tx1"/>
              </a:solidFill>
            </a:endParaRPr>
          </a:p>
        </p:txBody>
      </p:sp>
      <p:cxnSp>
        <p:nvCxnSpPr>
          <p:cNvPr id="38" name="Lige pilforbindelse 37"/>
          <p:cNvCxnSpPr/>
          <p:nvPr/>
        </p:nvCxnSpPr>
        <p:spPr>
          <a:xfrm flipH="1">
            <a:off x="734008" y="3221360"/>
            <a:ext cx="83192" cy="14317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3706964" y="2636912"/>
            <a:ext cx="4331664" cy="12154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endParaRPr lang="da-DK" sz="1600" dirty="0" smtClean="0">
              <a:solidFill>
                <a:schemeClr val="tx1"/>
              </a:solidFill>
            </a:endParaRPr>
          </a:p>
        </p:txBody>
      </p:sp>
      <p:sp>
        <p:nvSpPr>
          <p:cNvPr id="41" name="Højre klammeparentes 40"/>
          <p:cNvSpPr/>
          <p:nvPr/>
        </p:nvSpPr>
        <p:spPr>
          <a:xfrm rot="16200000">
            <a:off x="2057110" y="2917189"/>
            <a:ext cx="1029104" cy="23155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Højre klammeparentes 42"/>
          <p:cNvSpPr/>
          <p:nvPr/>
        </p:nvSpPr>
        <p:spPr>
          <a:xfrm rot="5400000" flipV="1">
            <a:off x="9600766" y="4472192"/>
            <a:ext cx="404118" cy="2088230"/>
          </a:xfrm>
          <a:prstGeom prst="rightBrace">
            <a:avLst>
              <a:gd name="adj1" fmla="val 270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4" name="Lige forbindelse 43"/>
          <p:cNvCxnSpPr/>
          <p:nvPr/>
        </p:nvCxnSpPr>
        <p:spPr>
          <a:xfrm>
            <a:off x="7966620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forbindelse 44"/>
          <p:cNvCxnSpPr/>
          <p:nvPr/>
        </p:nvCxnSpPr>
        <p:spPr>
          <a:xfrm>
            <a:off x="8758708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/>
          <p:cNvCxnSpPr/>
          <p:nvPr/>
        </p:nvCxnSpPr>
        <p:spPr>
          <a:xfrm>
            <a:off x="3070076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1377741" y="2429625"/>
            <a:ext cx="2972956" cy="12154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/>
          <a:lstStyle/>
          <a:p>
            <a:pPr algn="ctr"/>
            <a:r>
              <a:rPr lang="da-DK" sz="1600" b="1" dirty="0">
                <a:solidFill>
                  <a:schemeClr val="tx1"/>
                </a:solidFill>
              </a:rPr>
              <a:t>F</a:t>
            </a:r>
            <a:r>
              <a:rPr lang="da-DK" sz="1600" b="1" dirty="0" smtClean="0">
                <a:solidFill>
                  <a:schemeClr val="tx1"/>
                </a:solidFill>
              </a:rPr>
              <a:t>ebruar - april 2023 </a:t>
            </a:r>
            <a:r>
              <a:rPr lang="da-DK" sz="1600" dirty="0">
                <a:solidFill>
                  <a:schemeClr val="tx1"/>
                </a:solidFill>
              </a:rPr>
              <a:t>A</a:t>
            </a:r>
            <a:r>
              <a:rPr lang="da-DK" sz="1600" dirty="0" smtClean="0">
                <a:solidFill>
                  <a:schemeClr val="tx1"/>
                </a:solidFill>
              </a:rPr>
              <a:t>nsøgning i fællesskemaet</a:t>
            </a:r>
          </a:p>
        </p:txBody>
      </p:sp>
      <p:sp>
        <p:nvSpPr>
          <p:cNvPr id="53" name="Ellipse 52"/>
          <p:cNvSpPr/>
          <p:nvPr/>
        </p:nvSpPr>
        <p:spPr>
          <a:xfrm>
            <a:off x="-458316" y="2005960"/>
            <a:ext cx="2972956" cy="1215400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600" b="1" dirty="0" smtClean="0">
                <a:solidFill>
                  <a:schemeClr val="tx1"/>
                </a:solidFill>
              </a:rPr>
              <a:t>1. januar 2023</a:t>
            </a:r>
          </a:p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Græs skal være etableret</a:t>
            </a:r>
          </a:p>
        </p:txBody>
      </p:sp>
      <p:cxnSp>
        <p:nvCxnSpPr>
          <p:cNvPr id="55" name="Lige pilforbindelse 54"/>
          <p:cNvCxnSpPr/>
          <p:nvPr/>
        </p:nvCxnSpPr>
        <p:spPr>
          <a:xfrm>
            <a:off x="9939864" y="3632520"/>
            <a:ext cx="217896" cy="11924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Højre klammeparentes 56"/>
          <p:cNvSpPr/>
          <p:nvPr/>
        </p:nvSpPr>
        <p:spPr>
          <a:xfrm rot="16200000">
            <a:off x="5677666" y="2744634"/>
            <a:ext cx="1029104" cy="27879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8" name="Tekstfelt 57"/>
          <p:cNvSpPr txBox="1"/>
          <p:nvPr/>
        </p:nvSpPr>
        <p:spPr>
          <a:xfrm>
            <a:off x="9046740" y="5930696"/>
            <a:ext cx="148590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600" b="1" dirty="0" smtClean="0"/>
              <a:t>1. december </a:t>
            </a:r>
            <a:r>
              <a:rPr lang="da-DK" sz="1600" b="1" smtClean="0"/>
              <a:t>– 30. </a:t>
            </a:r>
            <a:r>
              <a:rPr lang="da-DK" sz="1600" b="1" dirty="0" smtClean="0"/>
              <a:t>juni</a:t>
            </a:r>
          </a:p>
          <a:p>
            <a:pPr algn="ctr"/>
            <a:r>
              <a:rPr lang="da-DK" sz="1600" dirty="0" smtClean="0"/>
              <a:t>Udbetaling</a:t>
            </a:r>
          </a:p>
        </p:txBody>
      </p:sp>
      <p:cxnSp>
        <p:nvCxnSpPr>
          <p:cNvPr id="65" name="Lige forbindelse 64"/>
          <p:cNvCxnSpPr/>
          <p:nvPr/>
        </p:nvCxnSpPr>
        <p:spPr>
          <a:xfrm>
            <a:off x="7678588" y="5157192"/>
            <a:ext cx="0" cy="170080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el 1"/>
          <p:cNvSpPr txBox="1">
            <a:spLocks/>
          </p:cNvSpPr>
          <p:nvPr/>
        </p:nvSpPr>
        <p:spPr>
          <a:xfrm>
            <a:off x="477788" y="764704"/>
            <a:ext cx="10887075" cy="4683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dirty="0" smtClean="0"/>
              <a:t>Tidslinje for </a:t>
            </a:r>
            <a:r>
              <a:rPr lang="da-DK" sz="2800" dirty="0"/>
              <a:t>ekstensivering med </a:t>
            </a:r>
            <a:r>
              <a:rPr lang="da-DK" sz="2800" dirty="0" smtClean="0"/>
              <a:t>slæt 2023</a:t>
            </a:r>
            <a:endParaRPr lang="da-DK" sz="2800" dirty="0"/>
          </a:p>
        </p:txBody>
      </p:sp>
      <p:sp>
        <p:nvSpPr>
          <p:cNvPr id="2" name="Tekstfelt 1"/>
          <p:cNvSpPr txBox="1"/>
          <p:nvPr/>
        </p:nvSpPr>
        <p:spPr>
          <a:xfrm>
            <a:off x="4001792" y="2997767"/>
            <a:ext cx="46917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da-DK" sz="1600" b="1" dirty="0" smtClean="0"/>
              <a:t>juni  </a:t>
            </a:r>
            <a:r>
              <a:rPr lang="da-DK" sz="1600" b="1" dirty="0"/>
              <a:t>-  15. september 2023 </a:t>
            </a:r>
            <a:endParaRPr lang="da-DK" sz="1600" b="1" dirty="0" smtClean="0"/>
          </a:p>
          <a:p>
            <a:pPr algn="ctr"/>
            <a:r>
              <a:rPr lang="da-DK" sz="1600" dirty="0" smtClean="0"/>
              <a:t>Minimum </a:t>
            </a:r>
            <a:r>
              <a:rPr lang="da-DK" sz="1600" dirty="0"/>
              <a:t>et slæt</a:t>
            </a:r>
          </a:p>
        </p:txBody>
      </p:sp>
      <p:sp>
        <p:nvSpPr>
          <p:cNvPr id="3" name="Rektangel 2"/>
          <p:cNvSpPr/>
          <p:nvPr/>
        </p:nvSpPr>
        <p:spPr>
          <a:xfrm>
            <a:off x="10774932" y="5013176"/>
            <a:ext cx="504056" cy="79208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  <p:cxnSp>
        <p:nvCxnSpPr>
          <p:cNvPr id="37" name="Lige forbindelse 36"/>
          <p:cNvCxnSpPr/>
          <p:nvPr/>
        </p:nvCxnSpPr>
        <p:spPr>
          <a:xfrm>
            <a:off x="10126860" y="479715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84" y="5894071"/>
            <a:ext cx="1126945" cy="1126945"/>
          </a:xfrm>
          <a:prstGeom prst="rect">
            <a:avLst/>
          </a:prstGeom>
        </p:spPr>
      </p:pic>
      <p:pic>
        <p:nvPicPr>
          <p:cNvPr id="40" name="Billed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234" y="4627055"/>
            <a:ext cx="335822" cy="403866"/>
          </a:xfrm>
          <a:prstGeom prst="rect">
            <a:avLst/>
          </a:prstGeom>
        </p:spPr>
      </p:pic>
      <p:pic>
        <p:nvPicPr>
          <p:cNvPr id="42" name="Billed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393" y="4609310"/>
            <a:ext cx="335822" cy="403866"/>
          </a:xfrm>
          <a:prstGeom prst="rect">
            <a:avLst/>
          </a:prstGeom>
        </p:spPr>
      </p:pic>
      <p:pic>
        <p:nvPicPr>
          <p:cNvPr id="48" name="Billed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02" y="4198637"/>
            <a:ext cx="734267" cy="565270"/>
          </a:xfrm>
          <a:prstGeom prst="rect">
            <a:avLst/>
          </a:prstGeom>
        </p:spPr>
      </p:pic>
      <p:pic>
        <p:nvPicPr>
          <p:cNvPr id="49" name="Billed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95" y="3992990"/>
            <a:ext cx="976565" cy="9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Landbrugsstyrelsen">
      <a:dk1>
        <a:srgbClr val="000000"/>
      </a:dk1>
      <a:lt1>
        <a:sysClr val="window" lastClr="FFFFFF"/>
      </a:lt1>
      <a:dk2>
        <a:srgbClr val="CCE4E7"/>
      </a:dk2>
      <a:lt2>
        <a:srgbClr val="E5F1F3"/>
      </a:lt2>
      <a:accent1>
        <a:srgbClr val="007885"/>
      </a:accent1>
      <a:accent2>
        <a:srgbClr val="007A6C"/>
      </a:accent2>
      <a:accent3>
        <a:srgbClr val="00587A"/>
      </a:accent3>
      <a:accent4>
        <a:srgbClr val="5C82A5"/>
      </a:accent4>
      <a:accent5>
        <a:srgbClr val="E5C54E"/>
      </a:accent5>
      <a:accent6>
        <a:srgbClr val="A7C671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6CDDCE40-7E29-4C3D-91D3-828D5B1753E8}" vid="{5972286F-6125-48A1-9990-C8E4FB55BC1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</TotalTime>
  <Words>938</Words>
  <Application>Microsoft Office PowerPoint</Application>
  <PresentationFormat>Brugerdefineret</PresentationFormat>
  <Paragraphs>135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NaturErhvervstyrelsen PowerPoint Skabelon 16:9</vt:lpstr>
      <vt:lpstr>PowerPoint-præsentation</vt:lpstr>
      <vt:lpstr>Kort om ekstensivering med slæt</vt:lpstr>
      <vt:lpstr>PowerPoint-præsentation</vt:lpstr>
      <vt:lpstr>PowerPoint-præsentation</vt:lpstr>
      <vt:lpstr>PowerPoint-præsentation</vt:lpstr>
      <vt:lpstr>PowerPoint-præsentation</vt:lpstr>
      <vt:lpstr>Kontrol</vt:lpstr>
      <vt:lpstr>PowerPoint-præsentation</vt:lpstr>
      <vt:lpstr>PowerPoint-præsentation</vt:lpstr>
      <vt:lpstr>Væsentligste ændringer til ekstensivering med slæt til 2023</vt:lpstr>
      <vt:lpstr>Du kan læse mere om ordningen her</vt:lpstr>
    </vt:vector>
  </TitlesOfParts>
  <Company>NaturErhvervstyrelsen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Heidi Majgaard Bechmann Pedersen (LBST)</dc:creator>
  <cp:lastModifiedBy>Heidi Majgaard Bechmann Pedersen (LBST)</cp:lastModifiedBy>
  <cp:revision>2</cp:revision>
  <dcterms:created xsi:type="dcterms:W3CDTF">2023-01-30T11:55:31Z</dcterms:created>
  <dcterms:modified xsi:type="dcterms:W3CDTF">2023-01-30T12:17:30Z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