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396" r:id="rId2"/>
    <p:sldId id="398" r:id="rId3"/>
    <p:sldId id="402" r:id="rId4"/>
    <p:sldId id="403" r:id="rId5"/>
    <p:sldId id="409" r:id="rId6"/>
    <p:sldId id="412" r:id="rId7"/>
    <p:sldId id="405" r:id="rId8"/>
    <p:sldId id="406" r:id="rId9"/>
  </p:sldIdLst>
  <p:sldSz cx="12188825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di Majgaard Bechmann Pedersen (LBST)" initials="HMBP(" lastIdx="15" clrIdx="0">
    <p:extLst>
      <p:ext uri="{19B8F6BF-5375-455C-9EA6-DF929625EA0E}">
        <p15:presenceInfo xmlns:p15="http://schemas.microsoft.com/office/powerpoint/2012/main" userId="S-1-5-21-2100284113-1573851820-878952375-431493" providerId="AD"/>
      </p:ext>
    </p:extLst>
  </p:cmAuthor>
  <p:cmAuthor id="2" name="Lærke Johnsen" initials="LJ" lastIdx="1" clrIdx="1">
    <p:extLst>
      <p:ext uri="{19B8F6BF-5375-455C-9EA6-DF929625EA0E}">
        <p15:presenceInfo xmlns:p15="http://schemas.microsoft.com/office/powerpoint/2012/main" userId="S-1-5-21-2100284113-1573851820-878952375-201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llemlayout 4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72000" autoAdjust="0"/>
  </p:normalViewPr>
  <p:slideViewPr>
    <p:cSldViewPr showGuides="1">
      <p:cViewPr varScale="1">
        <p:scale>
          <a:sx n="81" d="100"/>
          <a:sy n="81" d="100"/>
        </p:scale>
        <p:origin x="1314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30-01-2023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889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7585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27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96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5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4348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398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311A5D37-5DE7-4138-B951-B3EC094A1EDA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AB9B9D7-3FC6-40A6-B9DC-DFB2FB962EA1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8A7C303-4958-4C31-9880-BCE0AF41FDC6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6E1C90-78F8-4A4F-8FBD-745ACA2D2E75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26F099-20A9-4430-A657-2779A7592873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F3F918-B95A-4155-A35B-B7345CB58B20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BA930E-170A-40FB-BA22-1E22E873F835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:a16="http://schemas.microsoft.com/office/drawing/2014/main" xmlns="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3CC0151-38BC-4E48-AC97-6778900F812A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C998E4-04EE-4C23-8AC4-48D7F23B6644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720D87-1BCE-4BDD-8E9C-0848F2A820A5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4A3EBA-8ECF-4E2D-9803-6460E0B5C555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5510690-5770-4C55-8C71-1EC70A1B24AE}" type="datetime2">
              <a:rPr lang="da-DK" smtClean="0"/>
              <a:t>30. januar 2023</a:t>
            </a:fld>
            <a:endParaRPr lang="en-GB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:a16="http://schemas.microsoft.com/office/drawing/2014/main" xmlns="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:a16="http://schemas.microsoft.com/office/drawing/2014/main" xmlns="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:a16="http://schemas.microsoft.com/office/drawing/2014/main" xmlns="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:a16="http://schemas.microsoft.com/office/drawing/2014/main" xmlns="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DFE5E6F-5B92-449D-B343-8A70BBC2CD27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:a16="http://schemas.microsoft.com/office/drawing/2014/main" xmlns="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6B82AA5-3E57-4AD6-B119-A548200053C9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CF33D85-16FC-4EAD-BF87-EBF2639AC396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:a16="http://schemas.microsoft.com/office/drawing/2014/main" xmlns="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:a16="http://schemas.microsoft.com/office/drawing/2014/main" xmlns="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xmlns="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CDCF881-C963-40EF-861F-DE08458A063C}" type="datetime2">
              <a:rPr lang="da-DK" smtClean="0"/>
              <a:t>30. januar 2023</a:t>
            </a:fld>
            <a:endParaRPr lang="en-GB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:a16="http://schemas.microsoft.com/office/drawing/2014/main" xmlns="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:a16="http://schemas.microsoft.com/office/drawing/2014/main" xmlns="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xmlns="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30" name="Pladsholder logo">
            <a:extLst>
              <a:ext uri="{FF2B5EF4-FFF2-40B4-BE49-F238E27FC236}">
                <a16:creationId xmlns:a16="http://schemas.microsoft.com/office/drawing/2014/main" xmlns="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5158664-D608-4165-82A9-BC2F4FD278A6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:a16="http://schemas.microsoft.com/office/drawing/2014/main" xmlns="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13DADA6-382B-427B-82DC-283EFE32809B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 err="1"/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:a16="http://schemas.microsoft.com/office/drawing/2014/main" xmlns="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636640B-73BA-4A0C-92F6-7A7EA4D51C15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xmlns="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60A24D9-1565-4DB4-8DBF-EEA02DE59C64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:a16="http://schemas.microsoft.com/office/drawing/2014/main" xmlns="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B43FD49-3B39-4567-BF96-2C349F5ABDD9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fld id="{8ECAA1FE-97B5-4930-AA11-B32B54C3DF15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/>
        </p:nvGrpSpPr>
        <p:grpSpPr>
          <a:xfrm>
            <a:off x="6310436" y="4797152"/>
            <a:ext cx="4202916" cy="2133546"/>
            <a:chOff x="7105139" y="4941168"/>
            <a:chExt cx="3919216" cy="1989530"/>
          </a:xfrm>
        </p:grpSpPr>
        <p:pic>
          <p:nvPicPr>
            <p:cNvPr id="4" name="Bille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139" y="4941168"/>
              <a:ext cx="1990485" cy="198953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628" y="4941168"/>
              <a:ext cx="1990485" cy="1989530"/>
            </a:xfrm>
            <a:prstGeom prst="rect">
              <a:avLst/>
            </a:prstGeom>
          </p:spPr>
        </p:pic>
        <p:pic>
          <p:nvPicPr>
            <p:cNvPr id="12" name="Billed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3870" y="4941168"/>
              <a:ext cx="1990485" cy="1989530"/>
            </a:xfrm>
            <a:prstGeom prst="rect">
              <a:avLst/>
            </a:prstGeom>
          </p:spPr>
        </p:pic>
      </p:grpSp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1700808"/>
            <a:ext cx="11059436" cy="2096840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Hvad kan du forvente af en </a:t>
            </a:r>
            <a:r>
              <a:rPr lang="da-DK" dirty="0" err="1" smtClean="0"/>
              <a:t>konditionalitets</a:t>
            </a:r>
            <a:r>
              <a:rPr lang="da-DK" dirty="0" smtClean="0"/>
              <a:t>-kontrol?</a:t>
            </a:r>
            <a:endParaRPr lang="da-DK" dirty="0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/ Ministeriet for Fødevarer, Landbrug og Fiskeri - Landbrugsstyrelsen / Titel på præsentation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5" name="Pladsholder til slide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chemeClr val="bg1"/>
                </a:solidFill>
              </a:rPr>
              <a:pPr/>
              <a:t>1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651600" y="6237312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smtClean="0">
                <a:solidFill>
                  <a:schemeClr val="bg1"/>
                </a:solidFill>
              </a:rPr>
              <a:t>24.-26. </a:t>
            </a:r>
            <a:r>
              <a:rPr lang="da-DK" sz="1400" dirty="0">
                <a:solidFill>
                  <a:schemeClr val="bg1"/>
                </a:solidFill>
              </a:rPr>
              <a:t>januar 2023</a:t>
            </a:r>
          </a:p>
        </p:txBody>
      </p:sp>
    </p:spTree>
    <p:extLst>
      <p:ext uri="{BB962C8B-B14F-4D97-AF65-F5344CB8AC3E}">
        <p14:creationId xmlns:p14="http://schemas.microsoft.com/office/powerpoint/2010/main" val="26405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17200" y="534800"/>
            <a:ext cx="10886431" cy="468000"/>
          </a:xfrm>
        </p:spPr>
        <p:txBody>
          <a:bodyPr/>
          <a:lstStyle/>
          <a:p>
            <a:r>
              <a:rPr lang="da-DK" sz="3200" dirty="0" err="1" smtClean="0"/>
              <a:t>Konditionalitetskontrol</a:t>
            </a:r>
            <a:endParaRPr lang="da-DK" sz="3200" dirty="0"/>
          </a:p>
        </p:txBody>
      </p:sp>
      <p:pic>
        <p:nvPicPr>
          <p:cNvPr id="2" name="Pladsholder til indhol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198" y="1570484"/>
            <a:ext cx="932804" cy="93280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Landbrugsseminar 2023 </a:t>
            </a:r>
            <a:r>
              <a:rPr lang="da-DK" dirty="0" err="1" smtClean="0">
                <a:solidFill>
                  <a:srgbClr val="007A6C"/>
                </a:solidFill>
              </a:rPr>
              <a:t>Konditionalitetskontrol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2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2720DA0-9EF5-4BCA-B462-DFB331E1D505}" type="datetime2">
              <a:rPr lang="da-DK" smtClean="0"/>
              <a:pPr/>
              <a:t>30. januar 2023</a:t>
            </a:fld>
            <a:endParaRPr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33" y="2721455"/>
            <a:ext cx="932769" cy="932769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43" y="3875222"/>
            <a:ext cx="932769" cy="932769"/>
          </a:xfrm>
          <a:prstGeom prst="rect">
            <a:avLst/>
          </a:prstGeom>
        </p:spPr>
      </p:pic>
      <p:sp>
        <p:nvSpPr>
          <p:cNvPr id="16" name="Tekstfelt 15"/>
          <p:cNvSpPr txBox="1"/>
          <p:nvPr/>
        </p:nvSpPr>
        <p:spPr>
          <a:xfrm>
            <a:off x="1433002" y="1862088"/>
            <a:ext cx="39656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>
                <a:solidFill>
                  <a:srgbClr val="007A6C"/>
                </a:solidFill>
              </a:rPr>
              <a:t>Introduktion </a:t>
            </a:r>
            <a:endParaRPr lang="da-DK" sz="2800" b="1" dirty="0">
              <a:solidFill>
                <a:srgbClr val="007A6C"/>
              </a:solidFill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1489616" y="4130444"/>
            <a:ext cx="68370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>
                <a:solidFill>
                  <a:srgbClr val="007A6C"/>
                </a:solidFill>
              </a:rPr>
              <a:t>Processen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b="1" dirty="0" smtClean="0">
                <a:solidFill>
                  <a:srgbClr val="007A6C"/>
                </a:solidFill>
              </a:rPr>
              <a:t>Hvad, hvorfor, hvordan og hvad så?</a:t>
            </a:r>
            <a:endParaRPr lang="da-DK" sz="2000" b="1" dirty="0">
              <a:solidFill>
                <a:srgbClr val="007A6C"/>
              </a:solidFill>
            </a:endParaRPr>
          </a:p>
        </p:txBody>
      </p:sp>
      <p:sp>
        <p:nvSpPr>
          <p:cNvPr id="19" name="Tekstfelt 18"/>
          <p:cNvSpPr txBox="1"/>
          <p:nvPr/>
        </p:nvSpPr>
        <p:spPr>
          <a:xfrm>
            <a:off x="1452212" y="2992825"/>
            <a:ext cx="39656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>
                <a:solidFill>
                  <a:srgbClr val="007A6C"/>
                </a:solidFill>
              </a:rPr>
              <a:t>Formål </a:t>
            </a:r>
            <a:endParaRPr lang="da-DK" sz="2400" b="1" dirty="0">
              <a:solidFill>
                <a:srgbClr val="007A6C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812" y="1227656"/>
            <a:ext cx="1478877" cy="506707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2494" y="1195388"/>
            <a:ext cx="1162212" cy="526806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844" y="1157789"/>
            <a:ext cx="734379" cy="1050093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98" y="5026158"/>
            <a:ext cx="932769" cy="932769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489615" y="5304357"/>
            <a:ext cx="39656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>
                <a:solidFill>
                  <a:srgbClr val="007A6C"/>
                </a:solidFill>
              </a:rPr>
              <a:t>Vigtigste beskeder</a:t>
            </a:r>
            <a:endParaRPr lang="da-DK" sz="2800" b="1" dirty="0">
              <a:solidFill>
                <a:srgbClr val="007A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61764" y="260648"/>
            <a:ext cx="11393253" cy="518815"/>
          </a:xfrm>
        </p:spPr>
        <p:txBody>
          <a:bodyPr/>
          <a:lstStyle/>
          <a:p>
            <a:r>
              <a:rPr lang="da-DK" sz="2400" dirty="0" smtClean="0"/>
              <a:t>Hvad er </a:t>
            </a:r>
            <a:r>
              <a:rPr lang="da-DK" sz="2400" dirty="0" err="1" smtClean="0"/>
              <a:t>konditionalitet</a:t>
            </a:r>
            <a:r>
              <a:rPr lang="da-DK" sz="2400" dirty="0" smtClean="0"/>
              <a:t>? Hvorfor kommer vi på </a:t>
            </a:r>
            <a:r>
              <a:rPr lang="da-DK" sz="2400" dirty="0" err="1" smtClean="0"/>
              <a:t>konditionalitetskontrol</a:t>
            </a:r>
            <a:r>
              <a:rPr lang="da-DK" sz="2400" dirty="0" smtClean="0"/>
              <a:t>?</a:t>
            </a:r>
            <a:br>
              <a:rPr lang="da-DK" sz="2400" dirty="0" smtClean="0"/>
            </a:br>
            <a:endParaRPr lang="da-DK" sz="2000" i="1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90538" y="779463"/>
            <a:ext cx="10268370" cy="52272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b="0" dirty="0" smtClean="0"/>
              <a:t>EU tilskud udbetales efter </a:t>
            </a:r>
            <a:r>
              <a:rPr lang="da-DK" sz="2400" b="0" i="1" dirty="0" smtClean="0"/>
              <a:t>”noget </a:t>
            </a:r>
            <a:r>
              <a:rPr lang="da-DK" sz="2400" b="0" i="1" dirty="0"/>
              <a:t>for </a:t>
            </a:r>
            <a:r>
              <a:rPr lang="da-DK" sz="2400" b="0" i="1" dirty="0" smtClean="0"/>
              <a:t>noget” </a:t>
            </a:r>
            <a:r>
              <a:rPr lang="da-DK" sz="2400" b="0" dirty="0" smtClean="0"/>
              <a:t>princippet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b="0" dirty="0" smtClean="0"/>
              <a:t>Grundbetaling og koblet indkomststøtte og tilskud til bioordninger udbetales til gengæld for efterlevelse med de fælles </a:t>
            </a:r>
            <a:r>
              <a:rPr lang="da-DK" sz="2400" b="0" dirty="0"/>
              <a:t>krav til miljø, GLM, </a:t>
            </a:r>
            <a:r>
              <a:rPr lang="da-DK" sz="2400" b="0" dirty="0" smtClean="0"/>
              <a:t>klima, </a:t>
            </a:r>
            <a:r>
              <a:rPr lang="da-DK" sz="2400" b="0" dirty="0"/>
              <a:t>sundhed og dyrevelfærd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b="0" dirty="0" smtClean="0"/>
              <a:t>Hvis man ikke efterlever kravene, kan man ikke modtage det fulde tilskud.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b="0" dirty="0" smtClean="0"/>
              <a:t>Efterlevelsen af kravene skal fastslås ved fysisk kontrol.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b="0" dirty="0"/>
          </a:p>
          <a:p>
            <a:pPr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rgbClr val="007A6C"/>
                </a:solidFill>
              </a:rPr>
              <a:t>/ Ministeriet for Fødevarer, Landbrug og Fiskeri - Landbrugsstyrelsen / Landbrugsseminar 2023 </a:t>
            </a:r>
            <a:r>
              <a:rPr lang="da-DK" dirty="0" err="1">
                <a:solidFill>
                  <a:srgbClr val="007A6C"/>
                </a:solidFill>
              </a:rPr>
              <a:t>Konditionalitetskontrol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2720DA0-9EF5-4BCA-B462-DFB331E1D505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588" y="4439985"/>
            <a:ext cx="3646568" cy="164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7750596" y="0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40" y="1124744"/>
            <a:ext cx="7376792" cy="5040560"/>
          </a:xfrm>
        </p:spPr>
        <p:txBody>
          <a:bodyPr/>
          <a:lstStyle/>
          <a:p>
            <a:pPr marL="342900"/>
            <a:r>
              <a:rPr lang="da-DK" sz="2800" b="0" dirty="0" smtClean="0">
                <a:latin typeface="+mn-lt"/>
              </a:rPr>
              <a:t>Lovgivningsbestemte </a:t>
            </a:r>
            <a:r>
              <a:rPr lang="da-DK" sz="2800" b="0" dirty="0">
                <a:latin typeface="+mn-lt"/>
              </a:rPr>
              <a:t>forvaltningskrav </a:t>
            </a:r>
            <a:r>
              <a:rPr lang="da-DK" sz="2800" b="0" dirty="0" smtClean="0">
                <a:latin typeface="+mn-lt"/>
              </a:rPr>
              <a:t/>
            </a:r>
            <a:br>
              <a:rPr lang="da-DK" sz="2800" b="0" dirty="0" smtClean="0">
                <a:latin typeface="+mn-lt"/>
              </a:rPr>
            </a:br>
            <a:r>
              <a:rPr lang="da-DK" sz="2800" b="0" dirty="0" smtClean="0">
                <a:latin typeface="+mn-lt"/>
              </a:rPr>
              <a:t>(</a:t>
            </a:r>
            <a:r>
              <a:rPr lang="da-DK" sz="2800" b="0" dirty="0">
                <a:latin typeface="+mn-lt"/>
              </a:rPr>
              <a:t>LF-krav)</a:t>
            </a:r>
            <a:br>
              <a:rPr lang="da-DK" sz="2800" b="0" dirty="0">
                <a:latin typeface="+mn-lt"/>
              </a:rPr>
            </a:br>
            <a:r>
              <a:rPr lang="da-DK" sz="2800" b="0" dirty="0" smtClean="0">
                <a:latin typeface="+mn-lt"/>
              </a:rPr>
              <a:t/>
            </a:r>
            <a:br>
              <a:rPr lang="da-DK" sz="2800" b="0" dirty="0" smtClean="0">
                <a:latin typeface="+mn-lt"/>
              </a:rPr>
            </a:br>
            <a:r>
              <a:rPr lang="da-DK" sz="2800" b="0" dirty="0" smtClean="0">
                <a:latin typeface="+mn-lt"/>
              </a:rPr>
              <a:t>God </a:t>
            </a:r>
            <a:r>
              <a:rPr lang="da-DK" sz="2800" b="0" dirty="0">
                <a:latin typeface="+mn-lt"/>
              </a:rPr>
              <a:t>landbrugsmæssig og miljømæssig stand af </a:t>
            </a:r>
            <a:r>
              <a:rPr lang="da-DK" sz="2800" b="0" dirty="0" smtClean="0">
                <a:latin typeface="+mn-lt"/>
              </a:rPr>
              <a:t>landbrugsjord</a:t>
            </a:r>
            <a:br>
              <a:rPr lang="da-DK" sz="2800" b="0" dirty="0" smtClean="0">
                <a:latin typeface="+mn-lt"/>
              </a:rPr>
            </a:br>
            <a:r>
              <a:rPr lang="da-DK" sz="2800" b="0" dirty="0" smtClean="0">
                <a:latin typeface="+mn-lt"/>
              </a:rPr>
              <a:t>(GLM-krav)</a:t>
            </a:r>
            <a:br>
              <a:rPr lang="da-DK" sz="2800" b="0" dirty="0" smtClean="0">
                <a:latin typeface="+mn-lt"/>
              </a:rPr>
            </a:br>
            <a:r>
              <a:rPr lang="da-DK" sz="2800" b="0" dirty="0">
                <a:latin typeface="+mn-lt"/>
              </a:rPr>
              <a:t/>
            </a:r>
            <a:br>
              <a:rPr lang="da-DK" sz="2800" b="0" dirty="0">
                <a:latin typeface="+mn-lt"/>
              </a:rPr>
            </a:br>
            <a:r>
              <a:rPr lang="da-DK" sz="2800" b="0" dirty="0" smtClean="0">
                <a:latin typeface="+mn-lt"/>
              </a:rPr>
              <a:t>Nationale regler – pesticid, foder- og fødevarehygiejne, 2 </a:t>
            </a:r>
            <a:r>
              <a:rPr lang="da-DK" sz="2800" b="0" dirty="0" err="1" smtClean="0">
                <a:latin typeface="+mn-lt"/>
              </a:rPr>
              <a:t>metersbræmmer</a:t>
            </a:r>
            <a:r>
              <a:rPr lang="da-DK" sz="2800" b="0" dirty="0" smtClean="0">
                <a:latin typeface="+mn-lt"/>
              </a:rPr>
              <a:t/>
            </a:r>
            <a:br>
              <a:rPr lang="da-DK" sz="2800" b="0" dirty="0" smtClean="0">
                <a:latin typeface="+mn-lt"/>
              </a:rPr>
            </a:br>
            <a:r>
              <a:rPr lang="da-DK" sz="2800" b="0" dirty="0">
                <a:latin typeface="+mn-lt"/>
              </a:rPr>
              <a:t/>
            </a:r>
            <a:br>
              <a:rPr lang="da-DK" sz="2800" b="0" dirty="0">
                <a:latin typeface="+mn-lt"/>
              </a:rPr>
            </a:br>
            <a:r>
              <a:rPr lang="da-DK" sz="2800" b="0" dirty="0" smtClean="0">
                <a:latin typeface="+mn-lt"/>
              </a:rPr>
              <a:t>Instrukser og vejledninger på lbst.dk</a:t>
            </a:r>
            <a:r>
              <a:rPr lang="da-DK" sz="3200" dirty="0"/>
              <a:t/>
            </a:r>
            <a:br>
              <a:rPr lang="da-DK" sz="3200" dirty="0"/>
            </a:br>
            <a:r>
              <a:rPr lang="da-DK" sz="3200" b="0" dirty="0"/>
              <a:t/>
            </a:r>
            <a:br>
              <a:rPr lang="da-DK" sz="3200" b="0" dirty="0"/>
            </a:br>
            <a:r>
              <a:rPr lang="da-DK" sz="3200" dirty="0" smtClean="0"/>
              <a:t/>
            </a:r>
            <a:br>
              <a:rPr lang="da-DK" sz="3200" dirty="0" smtClean="0"/>
            </a:br>
            <a:r>
              <a:rPr lang="da-DK" sz="3200" dirty="0" smtClean="0"/>
              <a:t> </a:t>
            </a:r>
            <a:endParaRPr lang="da-DK" sz="32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rgbClr val="007A6C"/>
                </a:solidFill>
              </a:rPr>
              <a:t>/ Ministeriet for Fødevarer, Landbrug og Fiskeri - Landbrugsstyrelsen / Landbrugsseminar 2023 </a:t>
            </a:r>
            <a:r>
              <a:rPr lang="da-DK" dirty="0" err="1">
                <a:solidFill>
                  <a:srgbClr val="007A6C"/>
                </a:solidFill>
              </a:rPr>
              <a:t>Konditionalitetskontrol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AE9145C-1025-4C89-8E33-75588C902A87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8046918" y="222043"/>
            <a:ext cx="2614519" cy="364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80000">
            <a:off x="9117909" y="2831333"/>
            <a:ext cx="2684870" cy="373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el 6"/>
          <p:cNvSpPr txBox="1">
            <a:spLocks/>
          </p:cNvSpPr>
          <p:nvPr/>
        </p:nvSpPr>
        <p:spPr>
          <a:xfrm>
            <a:off x="333772" y="188640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smtClean="0"/>
              <a:t>Hvilke krav og regler kontrolleres?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050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636640B-73BA-4A0C-92F6-7A7EA4D51C15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585" y="3955641"/>
            <a:ext cx="3225733" cy="2443159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585" y="264998"/>
            <a:ext cx="3019560" cy="224820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21" y="655783"/>
            <a:ext cx="3003902" cy="2549014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55" y="3950006"/>
            <a:ext cx="3402459" cy="1770342"/>
          </a:xfrm>
          <a:prstGeom prst="rect">
            <a:avLst/>
          </a:prstGeom>
        </p:spPr>
      </p:pic>
      <p:grpSp>
        <p:nvGrpSpPr>
          <p:cNvPr id="2" name="Gruppe 1"/>
          <p:cNvGrpSpPr/>
          <p:nvPr/>
        </p:nvGrpSpPr>
        <p:grpSpPr>
          <a:xfrm>
            <a:off x="3504091" y="638195"/>
            <a:ext cx="5417678" cy="5417678"/>
            <a:chOff x="3504091" y="638195"/>
            <a:chExt cx="5417678" cy="5417678"/>
          </a:xfrm>
        </p:grpSpPr>
        <p:sp>
          <p:nvSpPr>
            <p:cNvPr id="7" name="Kombinationstegning 6"/>
            <p:cNvSpPr/>
            <p:nvPr/>
          </p:nvSpPr>
          <p:spPr>
            <a:xfrm>
              <a:off x="6883899" y="759657"/>
              <a:ext cx="1967686" cy="1916406"/>
            </a:xfrm>
            <a:custGeom>
              <a:avLst/>
              <a:gdLst>
                <a:gd name="connsiteX0" fmla="*/ 0 w 1916406"/>
                <a:gd name="connsiteY0" fmla="*/ 0 h 1916406"/>
                <a:gd name="connsiteX1" fmla="*/ 1916406 w 1916406"/>
                <a:gd name="connsiteY1" fmla="*/ 0 h 1916406"/>
                <a:gd name="connsiteX2" fmla="*/ 1916406 w 1916406"/>
                <a:gd name="connsiteY2" fmla="*/ 1916406 h 1916406"/>
                <a:gd name="connsiteX3" fmla="*/ 0 w 1916406"/>
                <a:gd name="connsiteY3" fmla="*/ 1916406 h 1916406"/>
                <a:gd name="connsiteX4" fmla="*/ 0 w 1916406"/>
                <a:gd name="connsiteY4" fmla="*/ 0 h 191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406" h="1916406">
                  <a:moveTo>
                    <a:pt x="0" y="0"/>
                  </a:moveTo>
                  <a:lnTo>
                    <a:pt x="1916406" y="0"/>
                  </a:lnTo>
                  <a:lnTo>
                    <a:pt x="1916406" y="1916406"/>
                  </a:lnTo>
                  <a:lnTo>
                    <a:pt x="0" y="19164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900" kern="1200" dirty="0" smtClean="0"/>
                <a:t>Kontrollens opstart</a:t>
              </a:r>
              <a:endParaRPr lang="da-DK" sz="2900" kern="1200" dirty="0"/>
            </a:p>
          </p:txBody>
        </p:sp>
        <p:sp>
          <p:nvSpPr>
            <p:cNvPr id="8" name="Cirkulær pil 7"/>
            <p:cNvSpPr/>
            <p:nvPr/>
          </p:nvSpPr>
          <p:spPr>
            <a:xfrm>
              <a:off x="3504091" y="638195"/>
              <a:ext cx="5417678" cy="5417678"/>
            </a:xfrm>
            <a:prstGeom prst="circularArrow">
              <a:avLst>
                <a:gd name="adj1" fmla="val 6898"/>
                <a:gd name="adj2" fmla="val 465012"/>
                <a:gd name="adj3" fmla="val 550847"/>
                <a:gd name="adj4" fmla="val 20584141"/>
                <a:gd name="adj5" fmla="val 804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Kombinationstegning 8"/>
            <p:cNvSpPr/>
            <p:nvPr/>
          </p:nvSpPr>
          <p:spPr>
            <a:xfrm>
              <a:off x="6883899" y="4018003"/>
              <a:ext cx="1916406" cy="1916406"/>
            </a:xfrm>
            <a:custGeom>
              <a:avLst/>
              <a:gdLst>
                <a:gd name="connsiteX0" fmla="*/ 0 w 1916406"/>
                <a:gd name="connsiteY0" fmla="*/ 0 h 1916406"/>
                <a:gd name="connsiteX1" fmla="*/ 1916406 w 1916406"/>
                <a:gd name="connsiteY1" fmla="*/ 0 h 1916406"/>
                <a:gd name="connsiteX2" fmla="*/ 1916406 w 1916406"/>
                <a:gd name="connsiteY2" fmla="*/ 1916406 h 1916406"/>
                <a:gd name="connsiteX3" fmla="*/ 0 w 1916406"/>
                <a:gd name="connsiteY3" fmla="*/ 1916406 h 1916406"/>
                <a:gd name="connsiteX4" fmla="*/ 0 w 1916406"/>
                <a:gd name="connsiteY4" fmla="*/ 0 h 191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406" h="1916406">
                  <a:moveTo>
                    <a:pt x="0" y="0"/>
                  </a:moveTo>
                  <a:lnTo>
                    <a:pt x="1916406" y="0"/>
                  </a:lnTo>
                  <a:lnTo>
                    <a:pt x="1916406" y="1916406"/>
                  </a:lnTo>
                  <a:lnTo>
                    <a:pt x="0" y="19164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900" kern="1200" smtClean="0"/>
                <a:t>Under kontrollen</a:t>
              </a:r>
              <a:endParaRPr lang="da-DK" sz="2900" kern="1200" dirty="0"/>
            </a:p>
          </p:txBody>
        </p:sp>
        <p:sp>
          <p:nvSpPr>
            <p:cNvPr id="14" name="Cirkulær pil 13"/>
            <p:cNvSpPr/>
            <p:nvPr/>
          </p:nvSpPr>
          <p:spPr>
            <a:xfrm>
              <a:off x="3504091" y="638195"/>
              <a:ext cx="5417678" cy="5417678"/>
            </a:xfrm>
            <a:prstGeom prst="circularArrow">
              <a:avLst>
                <a:gd name="adj1" fmla="val 6898"/>
                <a:gd name="adj2" fmla="val 465012"/>
                <a:gd name="adj3" fmla="val 5950847"/>
                <a:gd name="adj4" fmla="val 4384141"/>
                <a:gd name="adj5" fmla="val 804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Kombinationstegning 14"/>
            <p:cNvSpPr/>
            <p:nvPr/>
          </p:nvSpPr>
          <p:spPr>
            <a:xfrm>
              <a:off x="3625554" y="4018003"/>
              <a:ext cx="1916406" cy="1916406"/>
            </a:xfrm>
            <a:custGeom>
              <a:avLst/>
              <a:gdLst>
                <a:gd name="connsiteX0" fmla="*/ 0 w 1916406"/>
                <a:gd name="connsiteY0" fmla="*/ 0 h 1916406"/>
                <a:gd name="connsiteX1" fmla="*/ 1916406 w 1916406"/>
                <a:gd name="connsiteY1" fmla="*/ 0 h 1916406"/>
                <a:gd name="connsiteX2" fmla="*/ 1916406 w 1916406"/>
                <a:gd name="connsiteY2" fmla="*/ 1916406 h 1916406"/>
                <a:gd name="connsiteX3" fmla="*/ 0 w 1916406"/>
                <a:gd name="connsiteY3" fmla="*/ 1916406 h 1916406"/>
                <a:gd name="connsiteX4" fmla="*/ 0 w 1916406"/>
                <a:gd name="connsiteY4" fmla="*/ 0 h 191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406" h="1916406">
                  <a:moveTo>
                    <a:pt x="0" y="0"/>
                  </a:moveTo>
                  <a:lnTo>
                    <a:pt x="1916406" y="0"/>
                  </a:lnTo>
                  <a:lnTo>
                    <a:pt x="1916406" y="1916406"/>
                  </a:lnTo>
                  <a:lnTo>
                    <a:pt x="0" y="19164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900" kern="1200" dirty="0" smtClean="0"/>
                <a:t>Kontrollen afrundes</a:t>
              </a:r>
              <a:endParaRPr lang="da-DK" sz="2900" kern="1200" dirty="0"/>
            </a:p>
          </p:txBody>
        </p:sp>
        <p:sp>
          <p:nvSpPr>
            <p:cNvPr id="17" name="Kombinationstegning 16"/>
            <p:cNvSpPr/>
            <p:nvPr/>
          </p:nvSpPr>
          <p:spPr>
            <a:xfrm>
              <a:off x="3625554" y="759657"/>
              <a:ext cx="1916406" cy="1916406"/>
            </a:xfrm>
            <a:custGeom>
              <a:avLst/>
              <a:gdLst>
                <a:gd name="connsiteX0" fmla="*/ 0 w 1916406"/>
                <a:gd name="connsiteY0" fmla="*/ 0 h 1916406"/>
                <a:gd name="connsiteX1" fmla="*/ 1916406 w 1916406"/>
                <a:gd name="connsiteY1" fmla="*/ 0 h 1916406"/>
                <a:gd name="connsiteX2" fmla="*/ 1916406 w 1916406"/>
                <a:gd name="connsiteY2" fmla="*/ 1916406 h 1916406"/>
                <a:gd name="connsiteX3" fmla="*/ 0 w 1916406"/>
                <a:gd name="connsiteY3" fmla="*/ 1916406 h 1916406"/>
                <a:gd name="connsiteX4" fmla="*/ 0 w 1916406"/>
                <a:gd name="connsiteY4" fmla="*/ 0 h 191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406" h="1916406">
                  <a:moveTo>
                    <a:pt x="0" y="0"/>
                  </a:moveTo>
                  <a:lnTo>
                    <a:pt x="1916406" y="0"/>
                  </a:lnTo>
                  <a:lnTo>
                    <a:pt x="1916406" y="1916406"/>
                  </a:lnTo>
                  <a:lnTo>
                    <a:pt x="0" y="19164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900" kern="1200" dirty="0" smtClean="0"/>
                <a:t>Kontrollen forberedes</a:t>
              </a:r>
              <a:endParaRPr lang="da-DK" sz="2900" kern="1200" dirty="0"/>
            </a:p>
          </p:txBody>
        </p:sp>
        <p:sp>
          <p:nvSpPr>
            <p:cNvPr id="18" name="Cirkulær pil 17"/>
            <p:cNvSpPr/>
            <p:nvPr/>
          </p:nvSpPr>
          <p:spPr>
            <a:xfrm>
              <a:off x="3504091" y="638195"/>
              <a:ext cx="5417678" cy="5417678"/>
            </a:xfrm>
            <a:prstGeom prst="circularArrow">
              <a:avLst>
                <a:gd name="adj1" fmla="val 6898"/>
                <a:gd name="adj2" fmla="val 465012"/>
                <a:gd name="adj3" fmla="val 16750847"/>
                <a:gd name="adj4" fmla="val 15184141"/>
                <a:gd name="adj5" fmla="val 804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9" name="Titel 6"/>
          <p:cNvSpPr txBox="1">
            <a:spLocks/>
          </p:cNvSpPr>
          <p:nvPr/>
        </p:nvSpPr>
        <p:spPr>
          <a:xfrm>
            <a:off x="197455" y="110723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 smtClean="0"/>
              <a:t>Hvordan forløber kontrollen?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122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7748" y="82881"/>
            <a:ext cx="10886431" cy="468000"/>
          </a:xfrm>
        </p:spPr>
        <p:txBody>
          <a:bodyPr/>
          <a:lstStyle/>
          <a:p>
            <a:r>
              <a:rPr lang="da-DK" sz="2800" dirty="0" smtClean="0"/>
              <a:t>Hvad sker der efter kontrolbesøget?</a:t>
            </a:r>
            <a:endParaRPr lang="da-DK" sz="2800" i="1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116000" y="6398800"/>
            <a:ext cx="5652000" cy="201461"/>
          </a:xfrm>
        </p:spPr>
        <p:txBody>
          <a:bodyPr/>
          <a:lstStyle/>
          <a:p>
            <a:r>
              <a:rPr lang="da-DK" dirty="0">
                <a:solidFill>
                  <a:srgbClr val="007A6C"/>
                </a:solidFill>
              </a:rPr>
              <a:t>/ Ministeriet for Fødevarer, Landbrug og Fiskeri - Landbrugsstyrelsen / Landbrugsseminar 2023 </a:t>
            </a:r>
            <a:r>
              <a:rPr lang="da-DK" dirty="0" err="1">
                <a:solidFill>
                  <a:srgbClr val="007A6C"/>
                </a:solidFill>
              </a:rPr>
              <a:t>Konditionalitetskontrol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AE9145C-1025-4C89-8E33-75588C902A87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945" y="550881"/>
            <a:ext cx="2493995" cy="2125209"/>
          </a:xfrm>
          <a:prstGeom prst="rect">
            <a:avLst/>
          </a:prstGeom>
          <a:ln>
            <a:noFill/>
          </a:ln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83" y="550881"/>
            <a:ext cx="2520280" cy="2125209"/>
          </a:xfrm>
          <a:prstGeom prst="rect">
            <a:avLst/>
          </a:prstGeom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558" y="761296"/>
            <a:ext cx="2373635" cy="1947704"/>
          </a:xfrm>
          <a:prstGeom prst="rect">
            <a:avLst/>
          </a:prstGeom>
          <a:ln>
            <a:noFill/>
          </a:ln>
        </p:spPr>
      </p:pic>
      <p:sp>
        <p:nvSpPr>
          <p:cNvPr id="19" name="Pladsholder til indhold 2"/>
          <p:cNvSpPr txBox="1">
            <a:spLocks/>
          </p:cNvSpPr>
          <p:nvPr/>
        </p:nvSpPr>
        <p:spPr>
          <a:xfrm>
            <a:off x="6444558" y="2863218"/>
            <a:ext cx="2530174" cy="343591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Sagsbehandler modtager kontrolrapport og evt. høringssvar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T</a:t>
            </a:r>
            <a:r>
              <a:rPr lang="da-DK" dirty="0" smtClean="0"/>
              <a:t>ræffer en afgørelse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20" name="Pladsholder til indhold 2"/>
          <p:cNvSpPr txBox="1">
            <a:spLocks/>
          </p:cNvSpPr>
          <p:nvPr/>
        </p:nvSpPr>
        <p:spPr>
          <a:xfrm>
            <a:off x="3370357" y="2865387"/>
            <a:ext cx="2508583" cy="3433743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Landbruger modtager kontrolrapport 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K</a:t>
            </a:r>
            <a:r>
              <a:rPr lang="da-DK" dirty="0" smtClean="0"/>
              <a:t>an give høringssvar til evt. konstaterede overtrædelser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21" name="Pladsholder til indhold 2"/>
          <p:cNvSpPr txBox="1">
            <a:spLocks/>
          </p:cNvSpPr>
          <p:nvPr/>
        </p:nvSpPr>
        <p:spPr>
          <a:xfrm>
            <a:off x="340384" y="2865388"/>
            <a:ext cx="2520279" cy="3433743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Kontrolløren beskriver faktuelle fund og vurderer:</a:t>
            </a:r>
            <a:endParaRPr lang="da-DK" dirty="0" smtClean="0">
              <a:solidFill>
                <a:srgbClr val="FFFF00"/>
              </a:solidFill>
            </a:endParaRPr>
          </a:p>
          <a:p>
            <a:pPr marL="558900" lvl="1" indent="-342900"/>
            <a:r>
              <a:rPr lang="da-DK" dirty="0" smtClean="0"/>
              <a:t>alvor</a:t>
            </a:r>
          </a:p>
          <a:p>
            <a:pPr marL="558900" lvl="1" indent="-342900"/>
            <a:r>
              <a:rPr lang="da-DK" dirty="0" smtClean="0"/>
              <a:t>omfang  </a:t>
            </a:r>
          </a:p>
          <a:p>
            <a:pPr marL="558900" lvl="1" indent="-342900"/>
            <a:r>
              <a:rPr lang="da-DK" dirty="0" smtClean="0"/>
              <a:t>varighed</a:t>
            </a:r>
          </a:p>
          <a:p>
            <a:pPr algn="ctr">
              <a:buNone/>
            </a:pPr>
            <a:r>
              <a:rPr lang="da-DK" dirty="0" smtClean="0"/>
              <a:t>Ift. formålet med kravet. </a:t>
            </a:r>
          </a:p>
          <a:p>
            <a:pPr algn="ctr">
              <a:buNone/>
            </a:pPr>
            <a:endParaRPr lang="da-DK" dirty="0"/>
          </a:p>
          <a:p>
            <a:pPr algn="ctr">
              <a:buNone/>
            </a:pPr>
            <a:r>
              <a:rPr lang="da-DK" dirty="0" smtClean="0"/>
              <a:t>Sender kontrol-rapport og fotodokumentation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22" name="Pladsholder til indhold 2"/>
          <p:cNvSpPr txBox="1">
            <a:spLocks/>
          </p:cNvSpPr>
          <p:nvPr/>
        </p:nvSpPr>
        <p:spPr>
          <a:xfrm>
            <a:off x="9383811" y="2874949"/>
            <a:ext cx="2537244" cy="3206764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Evt</a:t>
            </a:r>
            <a:r>
              <a:rPr lang="da-DK" dirty="0"/>
              <a:t>. sanktion baseres på AOV og om overtrædelsen vurderes som uagtsom/forsætlig eller </a:t>
            </a:r>
            <a:r>
              <a:rPr lang="da-DK" dirty="0" smtClean="0"/>
              <a:t>gentagen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Udgangspunkt: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3%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4765" y="662160"/>
            <a:ext cx="2526290" cy="20139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7743919" y="0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89757" y="148277"/>
            <a:ext cx="10886431" cy="468000"/>
          </a:xfrm>
        </p:spPr>
        <p:txBody>
          <a:bodyPr/>
          <a:lstStyle/>
          <a:p>
            <a:r>
              <a:rPr lang="da-DK" sz="2800" dirty="0" smtClean="0"/>
              <a:t>Hvad betyder det hvis man har modtaget LDP tilsagn?</a:t>
            </a:r>
            <a:endParaRPr lang="da-DK" sz="2800" i="1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89757" y="1196752"/>
            <a:ext cx="7554160" cy="4807224"/>
          </a:xfrm>
        </p:spPr>
        <p:txBody>
          <a:bodyPr/>
          <a:lstStyle/>
          <a:p>
            <a:pPr>
              <a:buNone/>
            </a:pPr>
            <a:r>
              <a:rPr lang="da-DK" sz="2800" b="0" dirty="0"/>
              <a:t>Krydsoverensstemmelse gælder </a:t>
            </a:r>
            <a:r>
              <a:rPr lang="da-DK" sz="2800" b="0" dirty="0" smtClean="0"/>
              <a:t>for </a:t>
            </a:r>
            <a:r>
              <a:rPr lang="da-DK" sz="2800" b="0" dirty="0"/>
              <a:t>flerårige LDP-tilsagn ansøgt i </a:t>
            </a:r>
            <a:r>
              <a:rPr lang="da-DK" sz="2800" b="0" dirty="0" smtClean="0"/>
              <a:t>de forrige reformperioder. </a:t>
            </a:r>
          </a:p>
          <a:p>
            <a:pPr>
              <a:buNone/>
            </a:pPr>
            <a:endParaRPr lang="da-DK" sz="2800" b="0" dirty="0"/>
          </a:p>
          <a:p>
            <a:pPr>
              <a:buNone/>
            </a:pPr>
            <a:r>
              <a:rPr lang="da-DK" sz="2800" b="0" dirty="0" smtClean="0"/>
              <a:t>De </a:t>
            </a:r>
            <a:r>
              <a:rPr lang="da-DK" sz="2800" b="0" dirty="0"/>
              <a:t>tilsagn udbetales frem til og med 2025. </a:t>
            </a:r>
          </a:p>
          <a:p>
            <a:pPr>
              <a:buNone/>
            </a:pPr>
            <a:endParaRPr lang="da-DK" sz="2800" u="sng" dirty="0"/>
          </a:p>
          <a:p>
            <a:pPr>
              <a:buNone/>
            </a:pPr>
            <a:r>
              <a:rPr lang="da-DK" sz="2400" u="sng" dirty="0" smtClean="0"/>
              <a:t>Gamle </a:t>
            </a:r>
            <a:r>
              <a:rPr lang="da-DK" sz="2400" u="sng" dirty="0"/>
              <a:t>penge – gamle regler</a:t>
            </a:r>
            <a:r>
              <a:rPr lang="da-DK" sz="2400" dirty="0"/>
              <a:t>  </a:t>
            </a:r>
            <a:r>
              <a:rPr lang="da-DK" sz="2400" b="0" dirty="0"/>
              <a:t>(krydsoverensstemmelse)</a:t>
            </a:r>
          </a:p>
          <a:p>
            <a:pPr>
              <a:buNone/>
            </a:pPr>
            <a:r>
              <a:rPr lang="da-DK" sz="2400" u="sng" dirty="0" smtClean="0"/>
              <a:t>Nye </a:t>
            </a:r>
            <a:r>
              <a:rPr lang="da-DK" sz="2400" u="sng" dirty="0"/>
              <a:t>penge – nye </a:t>
            </a:r>
            <a:r>
              <a:rPr lang="da-DK" sz="2400" u="sng" dirty="0" smtClean="0"/>
              <a:t>regler</a:t>
            </a:r>
            <a:r>
              <a:rPr lang="da-DK" sz="2400" dirty="0" smtClean="0"/>
              <a:t>  </a:t>
            </a:r>
            <a:r>
              <a:rPr lang="da-DK" sz="2400" b="0" dirty="0" smtClean="0"/>
              <a:t>(</a:t>
            </a:r>
            <a:r>
              <a:rPr lang="da-DK" sz="2400" b="0" dirty="0" err="1" smtClean="0"/>
              <a:t>konditionalitet</a:t>
            </a:r>
            <a:r>
              <a:rPr lang="da-DK" sz="2400" b="0" dirty="0" smtClean="0"/>
              <a:t>)</a:t>
            </a:r>
          </a:p>
          <a:p>
            <a:pPr>
              <a:buNone/>
            </a:pPr>
            <a:endParaRPr lang="da-DK" sz="2800" u="sng" dirty="0"/>
          </a:p>
          <a:p>
            <a:pPr>
              <a:buNone/>
            </a:pPr>
            <a:r>
              <a:rPr lang="da-DK" sz="2800" b="0" dirty="0" smtClean="0"/>
              <a:t>Man kan derfor potentielt modtage to kontrolrapporter og to afgørelser efterfølgende.</a:t>
            </a:r>
          </a:p>
          <a:p>
            <a:endParaRPr lang="da-DK" dirty="0" smtClean="0"/>
          </a:p>
          <a:p>
            <a:r>
              <a:rPr lang="da-DK" b="0" dirty="0"/>
              <a:t> </a:t>
            </a:r>
          </a:p>
          <a:p>
            <a:endParaRPr lang="da-DK" dirty="0"/>
          </a:p>
          <a:p>
            <a:endParaRPr lang="da-DK" dirty="0"/>
          </a:p>
          <a:p>
            <a:pPr algn="just">
              <a:buNone/>
            </a:pPr>
            <a:endParaRPr lang="da-DK" b="0" i="1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rgbClr val="007A6C"/>
                </a:solidFill>
              </a:rPr>
              <a:t>/ Ministeriet for Fødevarer, Landbrug og Fiskeri - Landbrugsstyrelsen / Landbrugsseminar 2023 </a:t>
            </a:r>
            <a:r>
              <a:rPr lang="da-DK" dirty="0" err="1">
                <a:solidFill>
                  <a:srgbClr val="007A6C"/>
                </a:solidFill>
              </a:rPr>
              <a:t>Konditionalitetskontrol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AE9145C-1025-4C89-8E33-75588C902A87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782" y="3429000"/>
            <a:ext cx="3456501" cy="257497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648" y="526474"/>
            <a:ext cx="3671521" cy="231771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25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7750596" y="0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9169" y="207169"/>
            <a:ext cx="10886431" cy="468000"/>
          </a:xfrm>
        </p:spPr>
        <p:txBody>
          <a:bodyPr/>
          <a:lstStyle/>
          <a:p>
            <a:r>
              <a:rPr lang="da-DK" sz="2800" dirty="0" smtClean="0"/>
              <a:t>Vigtigste pointer</a:t>
            </a:r>
            <a:endParaRPr lang="da-DK" sz="2800" i="1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399169" y="793504"/>
            <a:ext cx="7150459" cy="536862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da-DK" sz="2200" dirty="0" smtClean="0"/>
              <a:t>Årsager til kontrolbesøg </a:t>
            </a:r>
          </a:p>
          <a:p>
            <a:pPr marL="717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smtClean="0"/>
              <a:t>Ansøgt tilskud</a:t>
            </a:r>
          </a:p>
          <a:p>
            <a:pPr marL="717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smtClean="0"/>
              <a:t>Risiko eller tilfældig udpegning</a:t>
            </a:r>
            <a:endParaRPr lang="da-DK" dirty="0"/>
          </a:p>
          <a:p>
            <a:pPr lvl="2" indent="0">
              <a:lnSpc>
                <a:spcPct val="150000"/>
              </a:lnSpc>
              <a:buNone/>
            </a:pPr>
            <a:endParaRPr lang="da-DK" sz="2200" dirty="0" smtClean="0"/>
          </a:p>
          <a:p>
            <a:pPr>
              <a:lnSpc>
                <a:spcPct val="150000"/>
              </a:lnSpc>
              <a:buNone/>
            </a:pPr>
            <a:r>
              <a:rPr lang="da-DK" sz="2200" dirty="0" smtClean="0"/>
              <a:t>Hvilke krav og regler, der kontrolleres</a:t>
            </a:r>
          </a:p>
          <a:p>
            <a:pPr marL="7749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GLM og LF krav og nationale regler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a-DK" sz="2200" dirty="0" smtClean="0"/>
          </a:p>
          <a:p>
            <a:pPr>
              <a:lnSpc>
                <a:spcPct val="150000"/>
              </a:lnSpc>
              <a:buNone/>
            </a:pPr>
            <a:r>
              <a:rPr lang="da-DK" sz="2200" dirty="0" smtClean="0"/>
              <a:t>Hvordan et kontrolbesøg forløber</a:t>
            </a:r>
          </a:p>
          <a:p>
            <a:pPr marL="7749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Vi tilstræber;</a:t>
            </a:r>
          </a:p>
          <a:p>
            <a:pPr marL="9909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at gennemføre kontrol, så jeres arbejdsdag forstyrres mindst muligt</a:t>
            </a:r>
          </a:p>
          <a:p>
            <a:pPr marL="9909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Den gode dialog</a:t>
            </a:r>
          </a:p>
          <a:p>
            <a:pPr lvl="1" indent="0">
              <a:lnSpc>
                <a:spcPct val="150000"/>
              </a:lnSpc>
              <a:buNone/>
            </a:pPr>
            <a:endParaRPr lang="da-DK" sz="22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rgbClr val="007A6C"/>
                </a:solidFill>
              </a:rPr>
              <a:t>/ Ministeriet for Fødevarer, Landbrug og Fiskeri - Landbrugsstyrelsen / Landbrugsseminar 2023 </a:t>
            </a:r>
            <a:r>
              <a:rPr lang="da-DK" dirty="0" err="1">
                <a:solidFill>
                  <a:srgbClr val="007A6C"/>
                </a:solidFill>
              </a:rPr>
              <a:t>Konditionalitetskontrol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AE9145C-1025-4C89-8E33-75588C902A87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45" y="415110"/>
            <a:ext cx="356956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9985</TotalTime>
  <Words>422</Words>
  <Application>Microsoft Office PowerPoint</Application>
  <PresentationFormat>Brugerdefineret</PresentationFormat>
  <Paragraphs>95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Wingdings</vt:lpstr>
      <vt:lpstr>NaturErhvervstyrelsen PowerPoint Skabelon 16:9</vt:lpstr>
      <vt:lpstr>PowerPoint-præsentation</vt:lpstr>
      <vt:lpstr>Konditionalitetskontrol</vt:lpstr>
      <vt:lpstr>Hvad er konditionalitet? Hvorfor kommer vi på konditionalitetskontrol? </vt:lpstr>
      <vt:lpstr>Lovgivningsbestemte forvaltningskrav  (LF-krav)  God landbrugsmæssig og miljømæssig stand af landbrugsjord (GLM-krav)  Nationale regler – pesticid, foder- og fødevarehygiejne, 2 metersbræmmer  Instrukser og vejledninger på lbst.dk    </vt:lpstr>
      <vt:lpstr>PowerPoint-præsentation</vt:lpstr>
      <vt:lpstr>Hvad sker der efter kontrolbesøget?</vt:lpstr>
      <vt:lpstr>Hvad betyder det hvis man har modtaget LDP tilsagn?</vt:lpstr>
      <vt:lpstr>Vigtigste pointer</vt:lpstr>
    </vt:vector>
  </TitlesOfParts>
  <Company>NaturErhvervstyrelsen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– Siden skal slettes</dc:title>
  <dc:creator>Ditte Dyrby (LFST)</dc:creator>
  <cp:lastModifiedBy>Heidi Majgaard Bechmann Pedersen (LBST)</cp:lastModifiedBy>
  <cp:revision>240</cp:revision>
  <cp:lastPrinted>2021-11-12T09:14:48Z</cp:lastPrinted>
  <dcterms:created xsi:type="dcterms:W3CDTF">2021-10-28T13:19:52Z</dcterms:created>
  <dcterms:modified xsi:type="dcterms:W3CDTF">2023-01-30T11:59:17Z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