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6" r:id="rId2"/>
    <p:sldId id="259" r:id="rId3"/>
    <p:sldId id="320" r:id="rId4"/>
    <p:sldId id="323" r:id="rId5"/>
    <p:sldId id="324" r:id="rId6"/>
    <p:sldId id="317" r:id="rId7"/>
    <p:sldId id="310" r:id="rId8"/>
    <p:sldId id="311" r:id="rId9"/>
    <p:sldId id="325" r:id="rId10"/>
    <p:sldId id="313" r:id="rId11"/>
    <p:sldId id="315" r:id="rId12"/>
    <p:sldId id="314" r:id="rId13"/>
  </p:sldIdLst>
  <p:sldSz cx="9144000" cy="6858000" type="screen4x3"/>
  <p:notesSz cx="6724650" cy="987425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llemlayout 4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6974" autoAdjust="0"/>
    <p:restoredTop sz="90143" autoAdjust="0"/>
  </p:normalViewPr>
  <p:slideViewPr>
    <p:cSldViewPr snapToGrid="0" snapToObjects="1" showGuides="1">
      <p:cViewPr>
        <p:scale>
          <a:sx n="60" d="100"/>
          <a:sy n="60" d="100"/>
        </p:scale>
        <p:origin x="-1050" y="-204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outlineViewPr>
    <p:cViewPr>
      <p:scale>
        <a:sx n="33" d="100"/>
        <a:sy n="33" d="100"/>
      </p:scale>
      <p:origin x="0" y="15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1944" y="-108"/>
      </p:cViewPr>
      <p:guideLst>
        <p:guide orient="horz" pos="3110"/>
        <p:guide pos="211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09079" y="2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4" y="9378826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09079" y="9378826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09079" y="2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44538"/>
            <a:ext cx="493077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5" tIns="45290" rIns="90575" bIns="4529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2465" y="4690274"/>
            <a:ext cx="5379720" cy="4443410"/>
          </a:xfrm>
          <a:prstGeom prst="rect">
            <a:avLst/>
          </a:prstGeom>
        </p:spPr>
        <p:txBody>
          <a:bodyPr vert="horz" lIns="90575" tIns="45290" rIns="90575" bIns="4529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4" y="9378826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09079" y="9378826"/>
            <a:ext cx="2914015" cy="493714"/>
          </a:xfrm>
          <a:prstGeom prst="rect">
            <a:avLst/>
          </a:prstGeom>
        </p:spPr>
        <p:txBody>
          <a:bodyPr vert="horz" lIns="90575" tIns="45290" rIns="90575" bIns="4529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30401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7616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9712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59523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4627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63915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7736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3809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113557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49914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9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A2C90A14-F496-44BB-B723-01B4A855F840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6AF41B61-F3A5-4103-A3CB-2DD79051839D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0736-D6C2-4C62-AFCF-EB221EC03D47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E1A3-ADAB-4C15-BE8B-306457584EDE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7CCE1-3290-422A-ABD3-9F5C649898B3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627F-7203-41B0-87DC-B0790E830550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FD2-124B-4405-AB89-EA435FD3B66D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12E58-06DB-40E4-8B9A-DAC1651F9F70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C075-FA21-4E22-964E-8F8EDB248C65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C7C8-4B6A-4F2E-858E-8A31C2A688D9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AB55-ECF0-4424-8CA5-1D683C85B6AA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E41C6D20-4FCC-4B5E-8307-B63D9ADF747D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F8CE-B43F-4358-BAB5-E2BB17FFCC87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64E0-54EA-497F-BEF7-9F992CB52F5E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04B1-A446-4BD2-A885-73CF7B44554A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3AE9-E0E8-4B86-A950-668814C75B2A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606C-9E91-4C66-A070-257398651511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60FB-4DF3-4E6B-9055-55C382B76E46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72E6D861-611B-4957-B812-7970097E86DB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FD712A61-2469-4FDD-838F-6D447360CBA9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FE4B9FB7-4B0D-4E9A-8D9C-6B52D85C7571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D3DDCABD-4352-401E-B2B6-43BE49A59E75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3AD098B-7616-4048-92FF-94DA71557DDF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80FF69D0-C9DA-4D54-B6E1-E6B3767E1333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D81DE6CD-2D04-44E0-86EA-2F3A0CE90AC2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8390B3C8-9D2B-4118-9222-E0D4EE44F15F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>
          <a:xfrm>
            <a:off x="1" y="0"/>
            <a:ext cx="9144000" cy="685799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68964"/>
            <a:ext cx="7441324" cy="1094401"/>
          </a:xfrm>
        </p:spPr>
        <p:txBody>
          <a:bodyPr>
            <a:normAutofit/>
          </a:bodyPr>
          <a:lstStyle/>
          <a:p>
            <a:r>
              <a:rPr lang="da-DK" dirty="0"/>
              <a:t/>
            </a:r>
            <a:br>
              <a:rPr lang="da-DK" dirty="0"/>
            </a:br>
            <a:endParaRPr lang="da-DK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4" name="Tekstboks 3"/>
          <p:cNvSpPr txBox="1"/>
          <p:nvPr/>
        </p:nvSpPr>
        <p:spPr>
          <a:xfrm>
            <a:off x="76890" y="3763365"/>
            <a:ext cx="465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v/EU-direktør Sarah Børner</a:t>
            </a:r>
          </a:p>
        </p:txBody>
      </p:sp>
      <p:grpSp>
        <p:nvGrpSpPr>
          <p:cNvPr id="8" name="Grupper 8"/>
          <p:cNvGrpSpPr/>
          <p:nvPr/>
        </p:nvGrpSpPr>
        <p:grpSpPr>
          <a:xfrm>
            <a:off x="-1" y="19911"/>
            <a:ext cx="9143999" cy="1905000"/>
            <a:chOff x="21193" y="-1"/>
            <a:chExt cx="9403403" cy="1905000"/>
          </a:xfrm>
        </p:grpSpPr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93" y="-1"/>
              <a:ext cx="9403403" cy="1905000"/>
            </a:xfrm>
            <a:prstGeom prst="rect">
              <a:avLst/>
            </a:prstGeom>
          </p:spPr>
        </p:pic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8741"/>
            <a:ext cx="640715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74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0853" y="504497"/>
            <a:ext cx="4502232" cy="1092279"/>
          </a:xfrm>
        </p:spPr>
        <p:txBody>
          <a:bodyPr/>
          <a:lstStyle/>
          <a:p>
            <a:r>
              <a:rPr lang="da-DK" dirty="0" smtClean="0"/>
              <a:t>På den lange bane…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3277241"/>
            <a:ext cx="8199437" cy="2557991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a-DK" sz="2000" dirty="0" smtClean="0"/>
              <a:t>Landbrugsreform 2015-2020</a:t>
            </a:r>
          </a:p>
          <a:p>
            <a:pPr marL="285750" indent="-285750">
              <a:buFont typeface="Wingdings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a-DK" sz="2000" dirty="0" smtClean="0"/>
              <a:t>Nyt landdistriktsprogram i 2014</a:t>
            </a:r>
          </a:p>
          <a:p>
            <a:pPr marL="285750" indent="-285750">
              <a:buFont typeface="Wingdings" pitchFamily="2" charset="2"/>
              <a:buChar char="Ø"/>
            </a:pPr>
            <a:endParaRPr lang="da-DK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a-DK" sz="2000" dirty="0"/>
              <a:t>Natur- og Landbrugskommission</a:t>
            </a:r>
          </a:p>
          <a:p>
            <a:pPr marL="285750" indent="-285750">
              <a:buFont typeface="Wingdings" pitchFamily="2" charset="2"/>
              <a:buChar char="Ø"/>
            </a:pPr>
            <a:endParaRPr lang="da-DK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a-DK" sz="2000" dirty="0" smtClean="0"/>
              <a:t>Målrettet regulering</a:t>
            </a:r>
          </a:p>
          <a:p>
            <a:pPr marL="285750" indent="-285750">
              <a:buFont typeface="Wingdings" pitchFamily="2" charset="2"/>
              <a:buChar char="Ø"/>
            </a:pPr>
            <a:endParaRPr lang="da-DK" sz="20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10</a:t>
            </a:fld>
            <a:endParaRPr lang="da-DK"/>
          </a:p>
        </p:txBody>
      </p:sp>
      <p:pic>
        <p:nvPicPr>
          <p:cNvPr id="5" name="Picture 8" descr="C:\Documents and Settings\peby\Lokale indstillinger\Temp\Temporary Internet Files\Content.IE5\YYIFZKGM\IMG0077[1].gif"/>
          <p:cNvPicPr>
            <a:picLocks noChangeAspect="1" noChangeArrowheads="1"/>
          </p:cNvPicPr>
          <p:nvPr/>
        </p:nvPicPr>
        <p:blipFill>
          <a:blip r:embed="rId3" cstate="print"/>
          <a:srcRect l="17336" t="9621" r="17696" b="9171"/>
          <a:stretch>
            <a:fillRect/>
          </a:stretch>
        </p:blipFill>
        <p:spPr bwMode="auto">
          <a:xfrm>
            <a:off x="5013434" y="-10240"/>
            <a:ext cx="4130566" cy="29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326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141890"/>
            <a:ext cx="8199437" cy="1092279"/>
          </a:xfrm>
        </p:spPr>
        <p:txBody>
          <a:bodyPr/>
          <a:lstStyle/>
          <a:p>
            <a:r>
              <a:rPr lang="da-DK" dirty="0" smtClean="0"/>
              <a:t>Dagens program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11</a:t>
            </a:fld>
            <a:endParaRPr lang="da-DK"/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29772955"/>
              </p:ext>
            </p:extLst>
          </p:nvPr>
        </p:nvGraphicFramePr>
        <p:xfrm>
          <a:off x="465139" y="1013455"/>
          <a:ext cx="8521206" cy="4921428"/>
        </p:xfrm>
        <a:graphic>
          <a:graphicData uri="http://schemas.openxmlformats.org/drawingml/2006/table">
            <a:tbl>
              <a:tblPr firstRow="1" firstCol="1" bandRow="1"/>
              <a:tblGrid>
                <a:gridCol w="2937775"/>
                <a:gridCol w="1478044"/>
                <a:gridCol w="2718903"/>
                <a:gridCol w="1386484"/>
              </a:tblGrid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 1 i Plenum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Velkomst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9.00 – 9.15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 Landbrugsreform 2015, direkte støtte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9.15 – 9.55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Miljøstøtteordninger i 2014-2015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9.55 – 10.20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 arealregulering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10.20 – 10.45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Kaffepause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10.45 – 11.10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262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 2 i Plenum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Del 2 Grundlæggende kursus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0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Efterafgrøder og sprøjtejournaler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11.10 – 11.55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da-DK" sz="11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NemID</a:t>
                      </a: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a-D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og </a:t>
                      </a: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Fællesskema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Fuldmagter</a:t>
                      </a:r>
                      <a:endParaRPr lang="da-D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11.10 – 11.55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549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Frokost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11.55 – 12.40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549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Kort Nyt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12.40 – 13.25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    </a:t>
                      </a:r>
                      <a:r>
                        <a:rPr lang="da-D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IMK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GLM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Betalingsrettigheder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Efterafgrøder / sprøjtejournaler</a:t>
                      </a:r>
                      <a:endParaRPr lang="da-D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12.40 </a:t>
                      </a:r>
                      <a:r>
                        <a:rPr lang="da-D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14.35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50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Lysåbne arealer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13.25 – 13.50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50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Projektordninger under LDP, miljøteknologi etc.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13.50 – 14.35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a-D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Kaffepause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14.35 – 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5493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 3 i Plenum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Græs</a:t>
                      </a: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: Natura 2000, Pleje af græs, afgrødenormen, udnyttelse af græs og GLM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15.00 – 16.15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93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Opsamling og tak for i dag</a:t>
                      </a:r>
                      <a:endParaRPr lang="da-D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a-D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16.15 – 16.20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49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Dagen i dag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/>
              <a:t>Fokus på ansøgningsrunden </a:t>
            </a:r>
            <a:r>
              <a:rPr lang="da-DK" sz="2000" dirty="0" smtClean="0"/>
              <a:t>2014</a:t>
            </a:r>
            <a:endParaRPr lang="da-DK" sz="2000" dirty="0"/>
          </a:p>
          <a:p>
            <a:pPr lvl="1">
              <a:buFont typeface="Wingdings" pitchFamily="2" charset="2"/>
              <a:buChar char="Ø"/>
            </a:pPr>
            <a:endParaRPr lang="da-DK" sz="2000" dirty="0"/>
          </a:p>
          <a:p>
            <a:pPr lvl="1">
              <a:buFont typeface="Wingdings" pitchFamily="2" charset="2"/>
              <a:buChar char="Ø"/>
            </a:pPr>
            <a:r>
              <a:rPr lang="da-DK" sz="2000" dirty="0"/>
              <a:t>Vi diskuterer ikke enkeltsager</a:t>
            </a:r>
          </a:p>
          <a:p>
            <a:pPr lvl="1">
              <a:buFont typeface="Wingdings" pitchFamily="2" charset="2"/>
              <a:buChar char="Ø"/>
            </a:pPr>
            <a:r>
              <a:rPr lang="da-DK" sz="2000" dirty="0"/>
              <a:t>Vi ønsker dialog og spørgsmål</a:t>
            </a:r>
          </a:p>
          <a:p>
            <a:pPr lvl="1">
              <a:buFont typeface="Wingdings" pitchFamily="2" charset="2"/>
              <a:buChar char="Ø"/>
            </a:pPr>
            <a:r>
              <a:rPr lang="da-DK" sz="2000" dirty="0"/>
              <a:t>Der kan stilles spørgsmål efter hvert indlæg</a:t>
            </a:r>
          </a:p>
          <a:p>
            <a:pPr lvl="1">
              <a:buFont typeface="Wingdings" pitchFamily="2" charset="2"/>
              <a:buChar char="Ø"/>
            </a:pPr>
            <a:r>
              <a:rPr lang="da-DK" sz="2000" dirty="0"/>
              <a:t>Medarbejderne svarer på spørgsmål i pauserne</a:t>
            </a:r>
          </a:p>
          <a:p>
            <a:pPr lvl="1">
              <a:buFontTx/>
              <a:buNone/>
            </a:pPr>
            <a:endParaRPr lang="da-DK" sz="2000" dirty="0"/>
          </a:p>
          <a:p>
            <a:pPr lvl="1">
              <a:buFont typeface="Wingdings" pitchFamily="2" charset="2"/>
              <a:buChar char="Ø"/>
            </a:pPr>
            <a:r>
              <a:rPr lang="da-DK" sz="2000" dirty="0"/>
              <a:t>…og de spørgsmål, vi ikke kan svare på, vender vi selvfølgelig tilbage med svar på!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12</a:t>
            </a:fld>
            <a:endParaRPr lang="da-DK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95" y="460563"/>
            <a:ext cx="23812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81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Svar- og telefontider 2013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71488" y="1828800"/>
            <a:ext cx="8199437" cy="2061000"/>
          </a:xfrm>
        </p:spPr>
        <p:txBody>
          <a:bodyPr>
            <a:normAutofit fontScale="62500" lnSpcReduction="20000"/>
          </a:bodyPr>
          <a:lstStyle/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Import af kort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51 sek.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30 sek.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14 sek</a:t>
            </a:r>
            <a:r>
              <a:rPr lang="da-DK" b="1" dirty="0" smtClean="0">
                <a:solidFill>
                  <a:srgbClr val="FFFFFF"/>
                </a:solidFill>
                <a:latin typeface="Calibri"/>
              </a:rPr>
              <a:t>.</a:t>
            </a:r>
            <a:r>
              <a:rPr lang="da-DK" b="1" dirty="0">
                <a:solidFill>
                  <a:srgbClr val="FFFFFF"/>
                </a:solidFill>
                <a:latin typeface="Calibri"/>
              </a:rPr>
              <a:t> Import af kort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51 sek.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30 sek.</a:t>
            </a:r>
            <a:endParaRPr lang="da-DK" dirty="0">
              <a:latin typeface="Arial"/>
            </a:endParaRPr>
          </a:p>
          <a:p>
            <a:pPr fontAlgn="t"/>
            <a:r>
              <a:rPr lang="da-DK" b="1" dirty="0">
                <a:solidFill>
                  <a:srgbClr val="FFFFFF"/>
                </a:solidFill>
                <a:latin typeface="Calibri"/>
              </a:rPr>
              <a:t>14 sek.</a:t>
            </a:r>
            <a:endParaRPr lang="da-DK" dirty="0">
              <a:latin typeface="Arial"/>
            </a:endParaRPr>
          </a:p>
          <a:p>
            <a:pPr fontAlgn="t"/>
            <a:endParaRPr lang="da-DK" dirty="0">
              <a:latin typeface="Arial"/>
            </a:endParaRPr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57752"/>
              </p:ext>
            </p:extLst>
          </p:nvPr>
        </p:nvGraphicFramePr>
        <p:xfrm>
          <a:off x="662154" y="2185276"/>
          <a:ext cx="729943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922"/>
                <a:gridCol w="1694794"/>
                <a:gridCol w="1824858"/>
                <a:gridCol w="1824858"/>
              </a:tblGrid>
              <a:tr h="370840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2012</a:t>
                      </a:r>
                      <a:br>
                        <a:rPr lang="da-DK" sz="2000" dirty="0" smtClean="0"/>
                      </a:br>
                      <a:r>
                        <a:rPr lang="da-DK" sz="2000" dirty="0" smtClean="0"/>
                        <a:t>Uge 17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2013</a:t>
                      </a:r>
                      <a:br>
                        <a:rPr lang="da-DK" sz="2000" dirty="0" smtClean="0"/>
                      </a:br>
                      <a:r>
                        <a:rPr lang="da-DK" sz="2000" dirty="0" smtClean="0"/>
                        <a:t>Mål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2013</a:t>
                      </a:r>
                      <a:br>
                        <a:rPr lang="da-DK" sz="2000" dirty="0" smtClean="0"/>
                      </a:br>
                      <a:r>
                        <a:rPr lang="da-DK" sz="2000" dirty="0" smtClean="0"/>
                        <a:t>Uge 16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644928"/>
              </p:ext>
            </p:extLst>
          </p:nvPr>
        </p:nvGraphicFramePr>
        <p:xfrm>
          <a:off x="662152" y="2910487"/>
          <a:ext cx="729943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158"/>
                <a:gridCol w="1710558"/>
                <a:gridCol w="1824858"/>
                <a:gridCol w="1824858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Import af kort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51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30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da-DK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64028"/>
              </p:ext>
            </p:extLst>
          </p:nvPr>
        </p:nvGraphicFramePr>
        <p:xfrm>
          <a:off x="662152" y="3297093"/>
          <a:ext cx="729943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924"/>
                <a:gridCol w="1694792"/>
                <a:gridCol w="1824858"/>
                <a:gridCol w="1824858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GIS-valideringer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4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10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2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0282506"/>
              </p:ext>
            </p:extLst>
          </p:nvPr>
        </p:nvGraphicFramePr>
        <p:xfrm>
          <a:off x="662154" y="3704380"/>
          <a:ext cx="729943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156"/>
                <a:gridCol w="1710560"/>
                <a:gridCol w="1824858"/>
                <a:gridCol w="1824858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Skemakontrol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98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80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31 sek.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8904627"/>
              </p:ext>
            </p:extLst>
          </p:nvPr>
        </p:nvGraphicFramePr>
        <p:xfrm>
          <a:off x="662153" y="4106752"/>
          <a:ext cx="7299432" cy="41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923"/>
                <a:gridCol w="1694793"/>
                <a:gridCol w="1824858"/>
                <a:gridCol w="1824858"/>
              </a:tblGrid>
              <a:tr h="417952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Telefontider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8 min.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7 min.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5:37 min.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kstboks 10"/>
          <p:cNvSpPr txBox="1"/>
          <p:nvPr/>
        </p:nvSpPr>
        <p:spPr>
          <a:xfrm>
            <a:off x="662152" y="1623848"/>
            <a:ext cx="409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Tast selv-service og telefontider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5720" y="872757"/>
            <a:ext cx="8199437" cy="1092279"/>
          </a:xfrm>
        </p:spPr>
        <p:txBody>
          <a:bodyPr/>
          <a:lstStyle/>
          <a:p>
            <a:r>
              <a:rPr lang="da-DK" dirty="0" err="1"/>
              <a:t>Driftstabililtet</a:t>
            </a:r>
            <a:r>
              <a:rPr lang="da-DK" dirty="0"/>
              <a:t> i ansøgningsrunden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</a:t>
            </a:fld>
            <a:endParaRPr lang="da-DK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3760331"/>
              </p:ext>
            </p:extLst>
          </p:nvPr>
        </p:nvGraphicFramePr>
        <p:xfrm>
          <a:off x="725213" y="2358697"/>
          <a:ext cx="714177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827"/>
                <a:gridCol w="1150883"/>
                <a:gridCol w="1340069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/>
                        <a:t>2012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/>
                        <a:t>2013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2746324"/>
              </p:ext>
            </p:extLst>
          </p:nvPr>
        </p:nvGraphicFramePr>
        <p:xfrm>
          <a:off x="725213" y="2789446"/>
          <a:ext cx="714177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827"/>
                <a:gridCol w="1150883"/>
                <a:gridCol w="1340069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Antal dage, hvor specifikke funktioner i Tast selv-service sporadisk ikke har fungeret (baggrundskort, skemakontrol, print af markkort etc.)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Min . 20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5057584"/>
              </p:ext>
            </p:extLst>
          </p:nvPr>
        </p:nvGraphicFramePr>
        <p:xfrm>
          <a:off x="735720" y="4154193"/>
          <a:ext cx="714177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827"/>
                <a:gridCol w="1150883"/>
                <a:gridCol w="1340069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Antal gennemførte systemopdateringer (onsdag aften eller weekend)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473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Arealordninger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471487" y="3538122"/>
            <a:ext cx="851485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da-DK" dirty="0" smtClean="0"/>
          </a:p>
          <a:p>
            <a:r>
              <a:rPr lang="da-DK" sz="2000" u="sng" dirty="0" smtClean="0"/>
              <a:t>Udfordringer: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a-DK" sz="2000" dirty="0" smtClean="0"/>
              <a:t>Ca</a:t>
            </a:r>
            <a:r>
              <a:rPr lang="da-DK" sz="2000" dirty="0"/>
              <a:t>. 2.000 fejludsendte breve eller påmindelser</a:t>
            </a:r>
          </a:p>
          <a:p>
            <a:pPr marL="371475"/>
            <a:r>
              <a:rPr lang="da-DK" sz="2000" dirty="0"/>
              <a:t>- ud af 130.000 udsendte breve om arealstøtte</a:t>
            </a:r>
          </a:p>
          <a:p>
            <a:pPr marL="342900" indent="-342900">
              <a:buFont typeface="Wingdings" pitchFamily="2" charset="2"/>
              <a:buChar char="Ø"/>
            </a:pPr>
            <a:endParaRPr lang="da-DK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da-DK" sz="2000" dirty="0"/>
              <a:t>For mange markblokoverskridelser</a:t>
            </a:r>
          </a:p>
          <a:p>
            <a:pPr marL="704850" indent="-342900">
              <a:buFontTx/>
              <a:buChar char="-"/>
            </a:pPr>
            <a:r>
              <a:rPr lang="da-DK" sz="2000" dirty="0"/>
              <a:t>alt for få ”light breve”</a:t>
            </a:r>
          </a:p>
          <a:p>
            <a:pPr marL="704850" indent="-342900">
              <a:buFontTx/>
              <a:buChar char="-"/>
            </a:pPr>
            <a:r>
              <a:rPr lang="da-DK" sz="2000" dirty="0"/>
              <a:t>dog 3.700 færre breve end i 2012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4479997"/>
              </p:ext>
            </p:extLst>
          </p:nvPr>
        </p:nvGraphicFramePr>
        <p:xfrm>
          <a:off x="315305" y="1092279"/>
          <a:ext cx="8276895" cy="69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841"/>
                <a:gridCol w="2511089"/>
                <a:gridCol w="2758965"/>
              </a:tblGrid>
              <a:tr h="695870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Udbetalt 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dirty="0" smtClean="0"/>
                        <a:t> 2012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Udbetalt 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baseline="0" dirty="0" smtClean="0"/>
                        <a:t> 2013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1461895"/>
              </p:ext>
            </p:extLst>
          </p:nvPr>
        </p:nvGraphicFramePr>
        <p:xfrm>
          <a:off x="315305" y="1521275"/>
          <a:ext cx="8276893" cy="69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3"/>
                <a:gridCol w="2506716"/>
                <a:gridCol w="2758964"/>
              </a:tblGrid>
              <a:tr h="69587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Enkeltbetaling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97,3 %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97,5 %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02106"/>
              </p:ext>
            </p:extLst>
          </p:nvPr>
        </p:nvGraphicFramePr>
        <p:xfrm>
          <a:off x="315304" y="1985655"/>
          <a:ext cx="8276895" cy="442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4"/>
                <a:gridCol w="2506716"/>
                <a:gridCol w="2758965"/>
              </a:tblGrid>
              <a:tr h="442235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Miljø- og økologiordninger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69,5 %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82,4%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1948619"/>
              </p:ext>
            </p:extLst>
          </p:nvPr>
        </p:nvGraphicFramePr>
        <p:xfrm>
          <a:off x="315310" y="2822028"/>
          <a:ext cx="8276892" cy="716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3"/>
                <a:gridCol w="2506715"/>
                <a:gridCol w="2758964"/>
              </a:tblGrid>
              <a:tr h="716094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Tilsagn 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dirty="0" smtClean="0"/>
                        <a:t> 2012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Tilsagn</a:t>
                      </a:r>
                      <a:r>
                        <a:rPr lang="da-DK" sz="2000" baseline="0" dirty="0" smtClean="0"/>
                        <a:t> </a:t>
                      </a:r>
                      <a:r>
                        <a:rPr lang="da-DK" sz="2000" dirty="0" smtClean="0"/>
                        <a:t>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baseline="0" dirty="0" smtClean="0"/>
                        <a:t> 2013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8709537"/>
              </p:ext>
            </p:extLst>
          </p:nvPr>
        </p:nvGraphicFramePr>
        <p:xfrm>
          <a:off x="315304" y="3180075"/>
          <a:ext cx="827689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3"/>
                <a:gridCol w="2506715"/>
                <a:gridCol w="2758964"/>
              </a:tblGrid>
              <a:tr h="358047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Miljø- og økologiordninger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58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Projekttilskudsordninger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5310" y="3348768"/>
            <a:ext cx="8702565" cy="488731"/>
          </a:xfrm>
        </p:spPr>
        <p:txBody>
          <a:bodyPr>
            <a:normAutofit fontScale="25000" lnSpcReduction="20000"/>
          </a:bodyPr>
          <a:lstStyle/>
          <a:p>
            <a:endParaRPr lang="da-DK" sz="8000" dirty="0" smtClean="0"/>
          </a:p>
          <a:p>
            <a:endParaRPr lang="da-DK" sz="8000" dirty="0"/>
          </a:p>
          <a:p>
            <a:r>
              <a:rPr lang="da-DK" sz="8000" dirty="0" smtClean="0"/>
              <a:t>Udfordring: For lange sagsbehandlingstider</a:t>
            </a:r>
            <a:endParaRPr lang="da-DK" sz="8000" dirty="0"/>
          </a:p>
          <a:p>
            <a:endParaRPr lang="da-DK" sz="42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5</a:t>
            </a:fld>
            <a:endParaRPr lang="da-DK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7851149"/>
              </p:ext>
            </p:extLst>
          </p:nvPr>
        </p:nvGraphicFramePr>
        <p:xfrm>
          <a:off x="315311" y="2059152"/>
          <a:ext cx="827689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841"/>
                <a:gridCol w="2511089"/>
                <a:gridCol w="2758965"/>
              </a:tblGrid>
              <a:tr h="370840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/>
                        <a:t>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dirty="0" smtClean="0"/>
                        <a:t> 2012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/>
                        <a:t>31. </a:t>
                      </a:r>
                      <a:r>
                        <a:rPr lang="da-DK" sz="2000" dirty="0" err="1" smtClean="0"/>
                        <a:t>dec</a:t>
                      </a:r>
                      <a:r>
                        <a:rPr lang="da-DK" sz="2000" baseline="0" dirty="0" smtClean="0"/>
                        <a:t> 2013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759550"/>
              </p:ext>
            </p:extLst>
          </p:nvPr>
        </p:nvGraphicFramePr>
        <p:xfrm>
          <a:off x="315311" y="2488148"/>
          <a:ext cx="827689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3"/>
                <a:gridCol w="2506716"/>
                <a:gridCol w="2758964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Udbetal</a:t>
                      </a:r>
                      <a:r>
                        <a:rPr lang="da-DK" sz="2000" b="0" baseline="0" dirty="0" smtClean="0">
                          <a:solidFill>
                            <a:schemeClr val="tx1"/>
                          </a:solidFill>
                        </a:rPr>
                        <a:t>t (inkl. Art 68)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1.059</a:t>
                      </a:r>
                      <a:r>
                        <a:rPr lang="da-DK" sz="2000" b="0" baseline="0" dirty="0" smtClean="0">
                          <a:solidFill>
                            <a:schemeClr val="tx1"/>
                          </a:solidFill>
                        </a:rPr>
                        <a:t> mio. kr.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1.080 mio. kr.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3933046"/>
              </p:ext>
            </p:extLst>
          </p:nvPr>
        </p:nvGraphicFramePr>
        <p:xfrm>
          <a:off x="315310" y="2952528"/>
          <a:ext cx="827689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214"/>
                <a:gridCol w="2506716"/>
                <a:gridCol w="2758965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Tilsagn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1.837 mio. kr.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2.100 mio. kr.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3074416"/>
              </p:ext>
            </p:extLst>
          </p:nvPr>
        </p:nvGraphicFramePr>
        <p:xfrm>
          <a:off x="315311" y="4350581"/>
          <a:ext cx="563354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358"/>
                <a:gridCol w="1198180"/>
                <a:gridCol w="1277006"/>
              </a:tblGrid>
              <a:tr h="370840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2012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2013</a:t>
                      </a:r>
                      <a:endParaRPr lang="da-DK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3111913"/>
              </p:ext>
            </p:extLst>
          </p:nvPr>
        </p:nvGraphicFramePr>
        <p:xfrm>
          <a:off x="315311" y="4759165"/>
          <a:ext cx="563354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358"/>
                <a:gridCol w="1198180"/>
                <a:gridCol w="1277006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Tilsagn – projekter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smtClean="0">
                          <a:solidFill>
                            <a:schemeClr val="tx1"/>
                          </a:solidFill>
                        </a:rPr>
                        <a:t>3-6 </a:t>
                      </a:r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mdr.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3 ½ mdr.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1931166"/>
              </p:ext>
            </p:extLst>
          </p:nvPr>
        </p:nvGraphicFramePr>
        <p:xfrm>
          <a:off x="315311" y="5167706"/>
          <a:ext cx="563354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358"/>
                <a:gridCol w="1198180"/>
                <a:gridCol w="1277006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Udbetaling – projekter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3-6 mdr.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b="0" dirty="0" smtClean="0">
                          <a:solidFill>
                            <a:schemeClr val="tx1"/>
                          </a:solidFill>
                        </a:rPr>
                        <a:t>2 mdr.</a:t>
                      </a:r>
                      <a:endParaRPr lang="da-DK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48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6117"/>
            <a:ext cx="8199437" cy="729672"/>
          </a:xfrm>
        </p:spPr>
        <p:txBody>
          <a:bodyPr/>
          <a:lstStyle/>
          <a:p>
            <a:r>
              <a:rPr lang="da-DK" dirty="0" smtClean="0"/>
              <a:t>Store risici i administrationen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 flipV="1">
            <a:off x="638559" y="2082625"/>
            <a:ext cx="8199437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endParaRPr lang="da-DK" sz="2000" u="sng" dirty="0" smtClean="0">
              <a:sym typeface="Wingdings" pitchFamily="2" charset="2"/>
            </a:endParaRPr>
          </a:p>
          <a:p>
            <a:endParaRPr lang="da-DK" sz="20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362714" y="2549625"/>
            <a:ext cx="83018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endParaRPr lang="da-DK" sz="2000" u="sng" dirty="0" smtClean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pPr lvl="0">
              <a:lnSpc>
                <a:spcPct val="150000"/>
              </a:lnSpc>
            </a:pPr>
            <a:r>
              <a:rPr lang="da-DK" sz="2000" u="sng" dirty="0" smtClean="0">
                <a:solidFill>
                  <a:prstClr val="black"/>
                </a:solidFill>
                <a:latin typeface="Verdana"/>
                <a:sym typeface="Wingdings" pitchFamily="2" charset="2"/>
              </a:rPr>
              <a:t>Men </a:t>
            </a:r>
            <a:r>
              <a:rPr lang="da-DK" sz="2000" u="sng" dirty="0">
                <a:solidFill>
                  <a:prstClr val="black"/>
                </a:solidFill>
                <a:latin typeface="Verdana"/>
                <a:sym typeface="Wingdings" pitchFamily="2" charset="2"/>
              </a:rPr>
              <a:t>fortsat </a:t>
            </a:r>
            <a:r>
              <a:rPr lang="da-DK" sz="2000" u="sng" dirty="0" smtClean="0">
                <a:solidFill>
                  <a:prstClr val="black"/>
                </a:solidFill>
                <a:latin typeface="Verdana"/>
                <a:sym typeface="Wingdings" pitchFamily="2" charset="2"/>
              </a:rPr>
              <a:t>store udfordringer og risici</a:t>
            </a:r>
            <a:r>
              <a:rPr lang="da-DK" sz="2000" dirty="0" smtClean="0">
                <a:solidFill>
                  <a:prstClr val="black"/>
                </a:solidFill>
                <a:latin typeface="Verdana"/>
                <a:sym typeface="Wingdings" pitchFamily="2" charset="2"/>
              </a:rPr>
              <a:t>: </a:t>
            </a:r>
            <a:endParaRPr lang="da-DK" sz="2000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a-DK" sz="2000" dirty="0" smtClean="0">
                <a:solidFill>
                  <a:prstClr val="black"/>
                </a:solidFill>
                <a:latin typeface="Verdana"/>
              </a:rPr>
              <a:t>Aktuelle og potentielle underkendelser </a:t>
            </a:r>
            <a:r>
              <a:rPr lang="da-DK" sz="2000" dirty="0">
                <a:solidFill>
                  <a:prstClr val="black"/>
                </a:solidFill>
                <a:latin typeface="Verdana"/>
              </a:rPr>
              <a:t>42-147 mio. kr.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a-DK" sz="2000" dirty="0" smtClean="0">
                <a:solidFill>
                  <a:prstClr val="black"/>
                </a:solidFill>
                <a:latin typeface="Verdana"/>
              </a:rPr>
              <a:t>Revisor har taget forbehold for regnskabet</a:t>
            </a:r>
            <a:endParaRPr lang="da-DK" sz="2000" dirty="0">
              <a:solidFill>
                <a:prstClr val="black"/>
              </a:solidFill>
              <a:latin typeface="Verdana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da-DK" sz="2000" dirty="0" smtClean="0">
                <a:solidFill>
                  <a:prstClr val="black"/>
                </a:solidFill>
                <a:latin typeface="Verdana"/>
              </a:rPr>
              <a:t>Kritik fra statsrevisorerne</a:t>
            </a:r>
            <a:endParaRPr lang="da-DK" sz="20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362713" y="1033433"/>
            <a:ext cx="8193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endParaRPr lang="da-DK" sz="2000" u="sng" dirty="0" smtClean="0">
              <a:solidFill>
                <a:prstClr val="black"/>
              </a:solidFill>
              <a:latin typeface="Verdana"/>
            </a:endParaRPr>
          </a:p>
          <a:p>
            <a:pPr lvl="0">
              <a:lnSpc>
                <a:spcPct val="150000"/>
              </a:lnSpc>
            </a:pPr>
            <a:r>
              <a:rPr lang="da-DK" sz="2000" u="sng" dirty="0" smtClean="0">
                <a:solidFill>
                  <a:prstClr val="black"/>
                </a:solidFill>
                <a:latin typeface="Verdana"/>
              </a:rPr>
              <a:t>Mindre kritik fra revisionen</a:t>
            </a:r>
            <a:r>
              <a:rPr lang="da-DK" sz="2000" dirty="0" smtClean="0">
                <a:solidFill>
                  <a:prstClr val="black"/>
                </a:solidFill>
                <a:latin typeface="Verdana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da-DK" sz="2000" dirty="0" smtClean="0">
                <a:solidFill>
                  <a:prstClr val="black"/>
                </a:solidFill>
                <a:latin typeface="Verdana"/>
              </a:rPr>
              <a:t> Antal henstillinger faldt fra </a:t>
            </a:r>
            <a:r>
              <a:rPr lang="da-DK" sz="2000" dirty="0">
                <a:solidFill>
                  <a:prstClr val="black"/>
                </a:solidFill>
                <a:latin typeface="Verdana"/>
              </a:rPr>
              <a:t>86 i 2012 til 46 i 2013</a:t>
            </a:r>
            <a:endParaRPr lang="da-DK" sz="2000" dirty="0">
              <a:solidFill>
                <a:prstClr val="black"/>
              </a:solidFill>
              <a:latin typeface="Verdan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220717"/>
            <a:ext cx="8199437" cy="1092279"/>
          </a:xfrm>
        </p:spPr>
        <p:txBody>
          <a:bodyPr/>
          <a:lstStyle/>
          <a:p>
            <a:r>
              <a:rPr lang="da-DK" dirty="0" smtClean="0"/>
              <a:t>Hvad siger kunderne?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037639"/>
            <a:ext cx="8199437" cy="4582507"/>
          </a:xfrm>
        </p:spPr>
        <p:txBody>
          <a:bodyPr>
            <a:normAutofit/>
          </a:bodyPr>
          <a:lstStyle/>
          <a:p>
            <a:endParaRPr lang="da-DK" sz="2000" u="sng" dirty="0" smtClean="0"/>
          </a:p>
          <a:p>
            <a:r>
              <a:rPr lang="da-DK" sz="2000" u="sng" dirty="0" smtClean="0"/>
              <a:t>Kundetilfredshedsundersøgelse (juni-juli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Tilfredshed markant lavere end i 2010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Gælder især breve/vejledninger, Tast Selv og Kundeorientering</a:t>
            </a:r>
            <a:endParaRPr lang="da-DK" dirty="0"/>
          </a:p>
          <a:p>
            <a:endParaRPr lang="da-DK" dirty="0"/>
          </a:p>
          <a:p>
            <a:r>
              <a:rPr lang="da-DK" sz="2000" u="sng" dirty="0" smtClean="0"/>
              <a:t>Tast selv-service spørgeskema (maj 2013)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Tilfredshed markant højere end i 2012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Men plads til forbedring</a:t>
            </a:r>
          </a:p>
          <a:p>
            <a:endParaRPr lang="da-DK" dirty="0" smtClean="0"/>
          </a:p>
          <a:p>
            <a:endParaRPr lang="da-DK" dirty="0"/>
          </a:p>
          <a:p>
            <a:r>
              <a:rPr lang="da-DK" sz="2000" u="sng" dirty="0" smtClean="0"/>
              <a:t>Eksternt </a:t>
            </a:r>
            <a:r>
              <a:rPr lang="da-DK" sz="2000" u="sng" dirty="0" err="1" smtClean="0"/>
              <a:t>review</a:t>
            </a:r>
            <a:r>
              <a:rPr lang="da-DK" sz="2000" u="sng" dirty="0" smtClean="0"/>
              <a:t> af CAP-IT (juni- aug. 2013)</a:t>
            </a:r>
            <a:endParaRPr lang="da-DK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Grundlæggende godt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000" dirty="0" smtClean="0"/>
              <a:t>Men præget af performanceproblemer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114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da-DK" sz="2200" u="sng" dirty="0" smtClean="0"/>
              <a:t>Vi øger ambitionsniveauet</a:t>
            </a:r>
          </a:p>
          <a:p>
            <a:pPr marL="704850" indent="-342900">
              <a:buFontTx/>
              <a:buChar char="-"/>
            </a:pPr>
            <a:r>
              <a:rPr lang="da-DK" sz="2200" dirty="0" smtClean="0"/>
              <a:t>Svartid for skemakontrollen: 	fra 80 til 50 sek.</a:t>
            </a:r>
          </a:p>
          <a:p>
            <a:pPr marL="704850" indent="-342900">
              <a:buFontTx/>
              <a:buChar char="-"/>
            </a:pPr>
            <a:r>
              <a:rPr lang="da-DK" sz="2200" dirty="0" smtClean="0"/>
              <a:t>Øget </a:t>
            </a:r>
            <a:r>
              <a:rPr lang="da-DK" sz="2200" dirty="0" err="1" smtClean="0"/>
              <a:t>driftstabilitet</a:t>
            </a:r>
            <a:endParaRPr lang="da-DK" sz="2200" dirty="0" smtClean="0"/>
          </a:p>
          <a:p>
            <a:pPr marL="704850" indent="-342900">
              <a:buFontTx/>
              <a:buChar char="-"/>
            </a:pPr>
            <a:r>
              <a:rPr lang="da-DK" sz="2200" dirty="0" smtClean="0"/>
              <a:t>Ventetid i </a:t>
            </a:r>
            <a:r>
              <a:rPr lang="da-DK" sz="2200" dirty="0" err="1" smtClean="0"/>
              <a:t>KundeVejledningen</a:t>
            </a:r>
            <a:r>
              <a:rPr lang="da-DK" sz="2200" dirty="0" smtClean="0"/>
              <a:t>: 	fra 7 til 5 min.</a:t>
            </a:r>
          </a:p>
          <a:p>
            <a:pPr marL="704850" indent="-342900">
              <a:buFontTx/>
              <a:buChar char="-"/>
            </a:pPr>
            <a:r>
              <a:rPr lang="da-DK" sz="2200" dirty="0" smtClean="0"/>
              <a:t>Sagsbehandlingstider:</a:t>
            </a:r>
          </a:p>
          <a:p>
            <a:pPr marL="1064850" lvl="2" indent="-342900">
              <a:buFontTx/>
              <a:buChar char="-"/>
            </a:pPr>
            <a:r>
              <a:rPr lang="da-DK" sz="2200" dirty="0" smtClean="0"/>
              <a:t>Tilsagn projekter				fra 3½ til 3 mdr.</a:t>
            </a:r>
          </a:p>
          <a:p>
            <a:pPr marL="361950"/>
            <a:r>
              <a:rPr lang="da-DK" sz="2200" dirty="0" smtClean="0"/>
              <a:t>	   -	  Udbetaling projekter			fra 2 til 1 mdr.</a:t>
            </a:r>
            <a:endParaRPr lang="da-DK" sz="2200" dirty="0"/>
          </a:p>
          <a:p>
            <a:pPr marL="342900" indent="-342900">
              <a:buFont typeface="Wingdings" pitchFamily="2" charset="2"/>
              <a:buChar char="Ø"/>
            </a:pPr>
            <a:endParaRPr lang="da-DK" sz="22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da-DK" sz="2200" u="sng" dirty="0" smtClean="0"/>
              <a:t>Vi sætter mål for flere områder</a:t>
            </a:r>
            <a:r>
              <a:rPr lang="da-DK" sz="2200" dirty="0" smtClean="0"/>
              <a:t>:</a:t>
            </a:r>
          </a:p>
          <a:p>
            <a:pPr marL="714375" indent="-342900">
              <a:buFontTx/>
              <a:buChar char="-"/>
            </a:pPr>
            <a:r>
              <a:rPr lang="da-DK" sz="2200" dirty="0" smtClean="0"/>
              <a:t>Svartid for indlæsning og opdatering af data:	10 sek.</a:t>
            </a:r>
          </a:p>
          <a:p>
            <a:pPr marL="714375" indent="-342900">
              <a:buFontTx/>
              <a:buChar char="-"/>
            </a:pPr>
            <a:r>
              <a:rPr lang="da-DK" sz="2200" dirty="0" smtClean="0"/>
              <a:t>Mere effektiv visning af kort i løbet af 2014</a:t>
            </a:r>
          </a:p>
          <a:p>
            <a:pPr marL="714375" indent="-342900">
              <a:buFontTx/>
              <a:buChar char="-"/>
            </a:pPr>
            <a:endParaRPr lang="da-DK" sz="22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da-DK" sz="2200" dirty="0" smtClean="0"/>
              <a:t>Markant flere ”light”-breve om markblokoverskridelser</a:t>
            </a:r>
          </a:p>
          <a:p>
            <a:pPr marL="342900" indent="-342900">
              <a:buFont typeface="Wingdings" pitchFamily="2" charset="2"/>
              <a:buChar char="Ø"/>
            </a:pPr>
            <a:endParaRPr lang="da-DK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da-DK" sz="2200" dirty="0" smtClean="0"/>
              <a:t>Bedre breve, vejledninger og </a:t>
            </a:r>
            <a:r>
              <a:rPr lang="da-DK" sz="2200" dirty="0" err="1" smtClean="0"/>
              <a:t>hjemmside</a:t>
            </a:r>
            <a:endParaRPr lang="da-DK" sz="2200" dirty="0" smtClean="0"/>
          </a:p>
          <a:p>
            <a:pPr marL="342900" indent="-342900">
              <a:buFont typeface="Wingdings" pitchFamily="2" charset="2"/>
              <a:buChar char="Ø"/>
            </a:pPr>
            <a:endParaRPr lang="da-DK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da-DK" sz="2200" dirty="0" smtClean="0"/>
              <a:t>Inddragelse og dialog</a:t>
            </a:r>
            <a:endParaRPr lang="da-DK" sz="2200" dirty="0"/>
          </a:p>
          <a:p>
            <a:pPr marL="342900" indent="-342900">
              <a:buFontTx/>
              <a:buChar char="-"/>
            </a:pPr>
            <a:endParaRPr lang="da-DK" sz="2000" dirty="0" smtClean="0"/>
          </a:p>
          <a:p>
            <a:pPr marL="342900" indent="-342900">
              <a:buFont typeface="Wingdings" pitchFamily="2" charset="2"/>
              <a:buChar char="Ø"/>
            </a:pPr>
            <a:endParaRPr lang="da-DK" sz="2000" dirty="0"/>
          </a:p>
          <a:p>
            <a:pPr marL="519113"/>
            <a:endParaRPr lang="da-DK" sz="2000" dirty="0" smtClean="0"/>
          </a:p>
          <a:p>
            <a:pPr marL="285750" indent="-285750">
              <a:buFontTx/>
              <a:buChar char="-"/>
            </a:pPr>
            <a:endParaRPr lang="da-DK" sz="2000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236483"/>
            <a:ext cx="8199437" cy="1092279"/>
          </a:xfrm>
        </p:spPr>
        <p:txBody>
          <a:bodyPr/>
          <a:lstStyle/>
          <a:p>
            <a:r>
              <a:rPr lang="da-DK" dirty="0" smtClean="0"/>
              <a:t>Hvad gør vi i 2014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460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Inddragelse og dialog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Følgegruppe vedr. Tast Selv-service</a:t>
            </a:r>
          </a:p>
          <a:p>
            <a:endParaRPr lang="da-DK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Teknikergruppe</a:t>
            </a:r>
          </a:p>
          <a:p>
            <a:endParaRPr lang="da-DK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Løbende møder på direktørniveau</a:t>
            </a:r>
            <a:endParaRPr lang="da-DK" sz="24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4046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601</Words>
  <Application>Microsoft Office PowerPoint</Application>
  <PresentationFormat>Skærmshow (4:3)</PresentationFormat>
  <Paragraphs>234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12</vt:i4>
      </vt:variant>
    </vt:vector>
  </HeadingPairs>
  <TitlesOfParts>
    <vt:vector size="13" baseType="lpstr">
      <vt:lpstr>Kontortema</vt:lpstr>
      <vt:lpstr> </vt:lpstr>
      <vt:lpstr>Svar- og telefontider 2013</vt:lpstr>
      <vt:lpstr>Driftstabililtet i ansøgningsrunden</vt:lpstr>
      <vt:lpstr>Arealordninger</vt:lpstr>
      <vt:lpstr>Projekttilskudsordninger</vt:lpstr>
      <vt:lpstr>Store risici i administrationen</vt:lpstr>
      <vt:lpstr>Hvad siger kunderne?</vt:lpstr>
      <vt:lpstr>Hvad gør vi i 2014</vt:lpstr>
      <vt:lpstr>Inddragelse og dialog</vt:lpstr>
      <vt:lpstr>På den lange bane…</vt:lpstr>
      <vt:lpstr>Dagens program</vt:lpstr>
      <vt:lpstr>Dagen i dag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Ellen Danvig</cp:lastModifiedBy>
  <cp:revision>155</cp:revision>
  <cp:lastPrinted>2014-01-27T07:27:02Z</cp:lastPrinted>
  <dcterms:created xsi:type="dcterms:W3CDTF">2013-01-23T14:03:47Z</dcterms:created>
  <dcterms:modified xsi:type="dcterms:W3CDTF">2014-01-31T11:42:01Z</dcterms:modified>
</cp:coreProperties>
</file>