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14" r:id="rId3"/>
    <p:sldMasterId id="2147483740" r:id="rId4"/>
    <p:sldMasterId id="2147483766" r:id="rId5"/>
  </p:sldMasterIdLst>
  <p:notesMasterIdLst>
    <p:notesMasterId r:id="rId16"/>
  </p:notesMasterIdLst>
  <p:sldIdLst>
    <p:sldId id="257" r:id="rId6"/>
    <p:sldId id="273" r:id="rId7"/>
    <p:sldId id="259" r:id="rId8"/>
    <p:sldId id="270" r:id="rId9"/>
    <p:sldId id="274" r:id="rId10"/>
    <p:sldId id="264" r:id="rId11"/>
    <p:sldId id="272" r:id="rId12"/>
    <p:sldId id="275" r:id="rId13"/>
    <p:sldId id="266" r:id="rId14"/>
    <p:sldId id="268" r:id="rId15"/>
  </p:sldIdLst>
  <p:sldSz cx="9144000" cy="6858000" type="screen4x3"/>
  <p:notesSz cx="6797675" cy="98742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9094" autoAdjust="0"/>
  </p:normalViewPr>
  <p:slideViewPr>
    <p:cSldViewPr>
      <p:cViewPr varScale="1">
        <p:scale>
          <a:sx n="49" d="100"/>
          <a:sy n="49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932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A50CF-4B42-4924-97D4-259A7D64CA1D}" type="datetimeFigureOut">
              <a:rPr lang="da-DK" smtClean="0"/>
              <a:pPr/>
              <a:t>31-01-2014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90717-1EC1-4FCD-B6A5-DCC3931284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3931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8361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1753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66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0052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1666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>
                <a:solidFill>
                  <a:prstClr val="black"/>
                </a:solidFill>
              </a:rPr>
              <a:pPr/>
              <a:t>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66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8566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3538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3538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0717-1EC1-4FCD-B6A5-DCC39312846D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8398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6589-3850-47BF-B241-572DA9672B3F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6041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18C4-050E-4E55-B45C-5E7FDCC8DA42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632966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245-F359-49A1-9869-9C084B723B6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4954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8DEE-5848-42A2-8784-E21DFA1C70D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9506817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C505-C253-47E8-A4CF-506B79E880D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776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03EF-FFAB-445A-8DC6-87E65C9D848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2407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6F6F-BDEB-4944-93E9-80AF9D7C062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708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C332-835E-4E47-858F-3576501CDE8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7599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D13-5313-4337-A004-4E275C2ED59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436549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D362-3688-4EBA-86F4-BDF45496972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1693161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53BD-5CEE-48C1-B50D-5B9CE14AEE6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933171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E216-3D09-408A-9C6A-2A587EEA62C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5688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123-348E-40FA-B8EC-3029753F1A68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318692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3227-99D1-4075-BA5B-4812AE82656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6777096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B14-C968-484D-BDB0-700A9E2223F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7697449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B04-2A7E-41A0-9FBF-60DB48ECF50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7843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BF81-C51C-4102-AF48-4F3353B8491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64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Foto 1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5FF1CA82-DC6A-4155-9AAF-CFD0D1036438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58700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569E-176F-4F83-8FE4-FDAA949CE845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2869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EC25F571-09A1-4F97-913E-87BDA661649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2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1B06173A-D4B8-4FB0-83C4-2B96AF41894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170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6DB00069-A79B-4255-A904-71278712F7B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764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45867A01-24EB-4E44-AC32-72C0F66E41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979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F789B569-1274-439E-8401-92DA5DA70AE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75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FCE42A0B-3A39-4822-847B-8EE49F690EA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97363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9131-D151-43FA-95B9-572FAAE43E6E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13248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6000D3A6-B89C-46C4-AD2D-6D6F5E249EF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484211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BDC26E49-E5B3-4CB2-8DDD-54B9B6ECECC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55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5E160ED1-8505-475E-A882-69093ED7F49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19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D30E9AD5-E5E8-438F-AAE8-EEB48934CBD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056606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9EF-1891-40B9-82CA-58C6CC3C758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414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32A-FAC7-46C8-BCB5-1532E87951C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280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CCCC-0DE3-4B27-AA81-5E6F4F01131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533002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43F3-57EE-46F0-812D-4A3E2CE5684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987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8957-194C-4836-932F-0CDA3FEE759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667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44C-FD7F-4576-A3EA-65B2F58D6AF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52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9146-67E6-4627-AE42-829EBDA5EDE9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35492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74EE-41BC-4303-AFB3-F7DC49EA593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514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C6D9-210A-4A50-8F28-5C12873AA74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69833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1443-224E-4186-ACC4-8182A7F87DA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37028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6F58-E681-41FB-9C64-DBC1E2B9AB8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992941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E0D4-613E-4CE9-B802-A507C993ABC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353606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2F88-E422-4128-B41D-F277400ACC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66959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E0E5-22C4-4111-8F24-B7D4AB6B89D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294863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568-BC24-4650-A39D-1B249A07804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420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F3CC-1DC1-405B-9DA5-88A2BB60707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015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3EDEA9F0-4D51-4ED2-9F72-4CDA3258967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73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BCE0-A167-4E7C-99BF-3A85C947AEE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04431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3BC4E0B4-15A6-434A-AC9A-A48855713CB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100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0AA8042D-C7BC-4F0D-9F43-8D6D048E506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AA1B6709-1860-42C9-8972-AC9D322E15F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592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E8215C7-FBD1-42BC-A17D-2188BE990E4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171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EE7668AC-F82B-4EA8-B5D2-D9B2D2FD5F1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468201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8A395537-FBF5-4EE3-B096-D640BD67A28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602222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14D2F823-36AA-41FA-BC47-44C1B40983F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056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71DDC539-2820-49CB-A22C-3395DDFA4D5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690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1CCE173F-932D-4650-9AFD-701670E52A1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474710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83F4-6CF2-4DC7-966B-8689FA14D3D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73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53F7-8C5D-4C97-BB8D-5F29860CBF77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291355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19C5-AB85-4741-8E0C-8EE50FC0419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933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95AB-2AB6-42A6-8359-DF3FE6E3C1B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31278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E52-1D12-49EB-8A4C-4D858657E6A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128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407A-47B4-458C-88C2-5F97511FEB4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21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3969-9E17-4134-9EC4-0C07918BB31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420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9562-4491-4CA0-8757-D7108E2E96C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11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C965-E5AD-459E-A07D-36783A9E0F4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20424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7A9-11AA-4BFF-ADA2-BAD4A8BBBB0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8590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825E-C9F5-4187-88EC-16269BD942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40828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988D-0377-4B86-BC8B-0EA84C1BC5B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2611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49BD-336A-4905-9B16-5B1D7A3342A5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182518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2C0F-B7FB-45B2-A46A-0E46DE1AAAB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056413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5C15-726C-49A2-9CDC-B15581C6D55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94924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FC2-D762-4B7B-AF9D-282DD8BD660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248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833-FE3C-4D0A-83C0-B136AA025A8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4925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EA8448EC-045F-4238-8994-09E3FF8987B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957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4B7768B-FB15-48A3-BBF6-12D9B132E92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971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D7C4C21A-7952-486B-8337-FBC1E7FF4EB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409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0B9FA2D1-45DF-4CB0-A8C7-DA8FC756E8E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4187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48E11B4E-6069-4BF5-9F77-A296C4FE152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468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2F259ADA-C2CB-4DD7-81A3-3F39640C688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8498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8E0-5797-41EF-93A5-E8E52E8C617C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938337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C6177F83-9FD3-445D-B209-A9AA7E08B8C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003637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BAB443A2-C8DA-413C-8654-E7FA6EA53C3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5610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B1FBCE74-BED5-4977-95A3-92A41A7DD42A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7404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0AC30200-6982-44DF-BE57-0B3CDDD3E7D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50723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AE97-D467-4888-BEA3-98443F776E6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622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C2F-A169-4F74-AB2A-63A07C54C8B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8826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9E0C-FED5-4E5B-9345-9F70A3B519F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21411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727F-DCC6-421F-BA5E-C1F0A997A29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3498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B6C1-FE87-41F1-9CC5-950457DA428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787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9264-B882-4FBB-917B-21F6792D254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52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5D0-0A51-41C6-843D-922A2F75A92D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830947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099-8498-46AF-B106-244193B2A10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444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3097-A124-49F0-840A-983EB2CB1B4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399230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CD47-D074-4FC2-9B08-6A85D970CE0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7456706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3D-DEE5-4EC2-893C-A269023272B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880256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4229-3019-404A-A241-17F5A26E16C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2778605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C46-803B-4C30-83F6-2253BB5178C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3058859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FB9-925D-4D9B-AD4E-F0886507530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2843869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A959-0E21-4CA5-AC04-2E55D9AC88D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465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A278-66F2-49BA-A253-FAC2D85F4E9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8712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2D7547E-A2B2-45E9-861B-A179B4A347B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63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F9DF-4177-4502-AC97-329D2C950793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01622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72DFE836-EF4E-4467-9482-21CF001C363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3008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EEE9BBF0-BDFA-48A6-9E1D-060CCD3286C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0786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50E4321E-8F70-41F1-A257-113E49FBE9E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318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4DEF4CCF-A2BE-4565-8C6A-D507F26B819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7880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38D1D80C-2D05-4AF3-BC4E-D0ABDF43CE3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3778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48B8C74F-7289-4F94-80D2-A0391F2A47E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2192225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BA5545C1-01A8-44B2-AB5E-D491D0E6AAC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2830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7CD284AD-265F-41DB-AAD1-DDC62725892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3769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59E39E63-37EF-475B-9AFD-A075EB7C6C6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3900753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3BFF-82A6-433F-B39F-06169260D1F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38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F3A4-DFFC-4C8F-98CE-D69AE236351B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5D267-4699-4583-BD16-3984A30710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2427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fld id="{1FB23FD5-0487-4653-B9F1-5C6D9864222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fld id="{2E6A896C-17BD-4A38-9FAD-3496CC4F9F8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3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fld id="{FB5F5664-1C4A-4005-931D-5B2FEAFA1A6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fld id="{927B85C9-87A8-4EDC-A84C-C0D5BCFE30F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/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4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Gartneri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9" name="Grupper 8"/>
          <p:cNvGrpSpPr/>
          <p:nvPr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0"/>
            <a:ext cx="4926012" cy="1572343"/>
          </a:xfrm>
        </p:spPr>
        <p:txBody>
          <a:bodyPr>
            <a:normAutofit/>
          </a:bodyPr>
          <a:lstStyle/>
          <a:p>
            <a:r>
              <a:rPr lang="da-DK" dirty="0" smtClean="0"/>
              <a:t>Indberetning af sprøjteoplysninger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376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>
          <a:xfrm>
            <a:off x="465138" y="260648"/>
            <a:ext cx="8199437" cy="64807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Hvem skal føre sprøjtejournal og indberette sprøjte oplysninger til Fødevareministeriet?</a:t>
            </a:r>
            <a:endParaRPr lang="da-DK" dirty="0"/>
          </a:p>
        </p:txBody>
      </p:sp>
      <p:sp>
        <p:nvSpPr>
          <p:cNvPr id="22" name="Pladsholder til indhold 21"/>
          <p:cNvSpPr>
            <a:spLocks noGrp="1"/>
          </p:cNvSpPr>
          <p:nvPr>
            <p:ph idx="1"/>
          </p:nvPr>
        </p:nvSpPr>
        <p:spPr>
          <a:xfrm>
            <a:off x="465138" y="1124744"/>
            <a:ext cx="8199437" cy="2215356"/>
          </a:xfrm>
        </p:spPr>
        <p:txBody>
          <a:bodyPr>
            <a:norm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  <a:latin typeface="Calibri"/>
              </a:rPr>
              <a:t>Gartnerier</a:t>
            </a:r>
            <a:r>
              <a:rPr lang="da-DK" sz="2000" dirty="0">
                <a:solidFill>
                  <a:prstClr val="black"/>
                </a:solidFill>
                <a:latin typeface="Calibri"/>
              </a:rPr>
              <a:t>, frugtplantager, planteskoler og frilandsgrøntsager, der har en årlig omsætning på 50.000 kroner eller derover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2000" dirty="0">
                <a:solidFill>
                  <a:prstClr val="black"/>
                </a:solidFill>
                <a:latin typeface="Calibri"/>
              </a:rPr>
              <a:t>Øvrige jordbrugsvirksomheder med et samlet dyrket areal på 10 hektar eller derover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2000" dirty="0">
                <a:solidFill>
                  <a:prstClr val="black"/>
                </a:solidFill>
                <a:latin typeface="Calibri"/>
              </a:rPr>
              <a:t>Producenter af juletræs- og pyntegrøntkultur under 10 år.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2000" dirty="0">
                <a:solidFill>
                  <a:prstClr val="black"/>
                </a:solidFill>
                <a:latin typeface="Calibri"/>
              </a:rPr>
              <a:t>Økologiske landbrug mv.</a:t>
            </a:r>
          </a:p>
          <a:p>
            <a:endParaRPr lang="da-DK" dirty="0" smtClean="0"/>
          </a:p>
        </p:txBody>
      </p:sp>
      <p:pic>
        <p:nvPicPr>
          <p:cNvPr id="6" name="Pladsholder til billede 5" descr="2 ppt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03648" y="3501008"/>
            <a:ext cx="6408712" cy="2427628"/>
          </a:xfr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z="1400" b="1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a-DK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4 ppt.jpg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68144" y="332656"/>
            <a:ext cx="3006725" cy="3098798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5516563" cy="543599"/>
          </a:xfrm>
        </p:spPr>
        <p:txBody>
          <a:bodyPr>
            <a:normAutofit/>
          </a:bodyPr>
          <a:lstStyle/>
          <a:p>
            <a:r>
              <a:rPr lang="da-DK" sz="3600" dirty="0" smtClean="0"/>
              <a:t>Hvad skal I høre om:</a:t>
            </a:r>
            <a:endParaRPr lang="da-DK" sz="36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67544" y="1700808"/>
            <a:ext cx="5516562" cy="388307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Hvorfor indberetning</a:t>
            </a:r>
          </a:p>
          <a:p>
            <a:endParaRPr lang="da-DK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Status for 2 første indberetninger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Brug af oplysningerne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Fremtiden</a:t>
            </a:r>
            <a:endParaRPr lang="da-DK" sz="3200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z="1400" b="1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a-DK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9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792000"/>
          </a:xfrm>
        </p:spPr>
        <p:txBody>
          <a:bodyPr>
            <a:noAutofit/>
          </a:bodyPr>
          <a:lstStyle/>
          <a:p>
            <a:pPr algn="l"/>
            <a:r>
              <a:rPr lang="da-DK" sz="3400" dirty="0" smtClean="0"/>
              <a:t>Hvorfor indberetning af brug af sprøjtemidler?</a:t>
            </a:r>
            <a:endParaRPr lang="da-DK" sz="3400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534826" y="4437112"/>
            <a:ext cx="8199437" cy="969534"/>
          </a:xfrm>
        </p:spPr>
        <p:txBody>
          <a:bodyPr>
            <a:normAutofit/>
          </a:bodyPr>
          <a:lstStyle/>
          <a:p>
            <a:r>
              <a:rPr lang="da-DK" dirty="0" smtClean="0"/>
              <a:t>EU-krav: overblik over forbruget</a:t>
            </a:r>
          </a:p>
        </p:txBody>
      </p:sp>
      <p:pic>
        <p:nvPicPr>
          <p:cNvPr id="7" name="Pladsholder til billede 6" descr="3 pp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67744" y="0"/>
            <a:ext cx="4546600" cy="1270000"/>
          </a:xfrm>
        </p:spPr>
      </p:pic>
      <p:sp>
        <p:nvSpPr>
          <p:cNvPr id="3" name="Tekstboks 2"/>
          <p:cNvSpPr txBox="1"/>
          <p:nvPr/>
        </p:nvSpPr>
        <p:spPr>
          <a:xfrm>
            <a:off x="534826" y="2420887"/>
            <a:ext cx="706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Reducere forbruget</a:t>
            </a:r>
            <a:endParaRPr lang="da-DK" sz="3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534826" y="3429000"/>
            <a:ext cx="770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Fokus på brug af tilladte midler</a:t>
            </a:r>
            <a:endParaRPr lang="da-DK" sz="32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z="1400" b="1" smtClean="0"/>
              <a:pPr/>
              <a:t>3</a:t>
            </a:fld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xmlns="" val="27601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115616" y="1196752"/>
            <a:ext cx="6321491" cy="648071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800" dirty="0">
                <a:latin typeface="+mn-lt"/>
              </a:rPr>
              <a:t>2</a:t>
            </a:r>
            <a:r>
              <a:rPr lang="da-DK" sz="2800" dirty="0" smtClean="0">
                <a:latin typeface="+mn-lt"/>
              </a:rPr>
              <a:t> i hus og i gang med den 3. 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800" dirty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655186" y="3937705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da-DK" sz="2800" dirty="0" smtClean="0"/>
              <a:t>Jordbruger eller konsulent</a:t>
            </a:r>
          </a:p>
          <a:p>
            <a:r>
              <a:rPr lang="da-DK" sz="2800" dirty="0" smtClean="0"/>
              <a:t>	2011	8.398 / 17.751</a:t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	2012	8.847 / 19.069</a:t>
            </a:r>
            <a:endParaRPr lang="da-DK" sz="2800" dirty="0"/>
          </a:p>
        </p:txBody>
      </p:sp>
      <p:sp>
        <p:nvSpPr>
          <p:cNvPr id="6" name="Tekstboks 5"/>
          <p:cNvSpPr txBox="1"/>
          <p:nvPr/>
        </p:nvSpPr>
        <p:spPr>
          <a:xfrm>
            <a:off x="971600" y="2060848"/>
            <a:ext cx="62646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a-DK" sz="2800" dirty="0" smtClean="0"/>
              <a:t>Antal indberetninger:</a:t>
            </a:r>
            <a:endParaRPr lang="da-DK" sz="2800" dirty="0"/>
          </a:p>
          <a:p>
            <a:r>
              <a:rPr lang="da-DK" sz="2800" dirty="0" smtClean="0"/>
              <a:t>	2011	26.140 </a:t>
            </a:r>
            <a:r>
              <a:rPr lang="da-DK" sz="2800" dirty="0" err="1" smtClean="0"/>
              <a:t>stks</a:t>
            </a:r>
            <a:r>
              <a:rPr lang="da-DK" sz="2800" dirty="0" smtClean="0"/>
              <a:t>.</a:t>
            </a:r>
          </a:p>
          <a:p>
            <a:endParaRPr lang="da-DK" sz="2800" dirty="0"/>
          </a:p>
          <a:p>
            <a:r>
              <a:rPr lang="da-DK" sz="2800" dirty="0" smtClean="0"/>
              <a:t>	2012	27.916 </a:t>
            </a:r>
            <a:r>
              <a:rPr lang="da-DK" sz="2800" dirty="0" err="1" smtClean="0"/>
              <a:t>stks</a:t>
            </a:r>
            <a:r>
              <a:rPr lang="da-DK" sz="2800" dirty="0" smtClean="0"/>
              <a:t>.</a:t>
            </a:r>
            <a:endParaRPr lang="da-DK" sz="2800" dirty="0"/>
          </a:p>
          <a:p>
            <a:endParaRPr lang="da-DK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</p:spPr>
        <p:txBody>
          <a:bodyPr>
            <a:noAutofit/>
          </a:bodyPr>
          <a:lstStyle/>
          <a:p>
            <a:r>
              <a:rPr lang="da-DK" dirty="0" smtClean="0"/>
              <a:t>Status for sprøjtejournalindberetningen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z="1400" b="1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a-DK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0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3548" y="260648"/>
            <a:ext cx="8280920" cy="1008112"/>
          </a:xfrm>
        </p:spPr>
        <p:txBody>
          <a:bodyPr>
            <a:noAutofit/>
          </a:bodyPr>
          <a:lstStyle/>
          <a:p>
            <a:r>
              <a:rPr lang="da-DK" dirty="0" smtClean="0"/>
              <a:t>Status for sprøjtejournalindberetningen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755576" y="170080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cs typeface="Verdana"/>
              </a:rPr>
              <a:t>Dækker </a:t>
            </a:r>
            <a:r>
              <a:rPr lang="da-DK" sz="2800" dirty="0">
                <a:solidFill>
                  <a:prstClr val="black"/>
                </a:solidFill>
                <a:cs typeface="Verdana"/>
              </a:rPr>
              <a:t>ca. 90 procent af det konventionelle landbrugsareal i </a:t>
            </a:r>
            <a:r>
              <a:rPr lang="da-DK" sz="2800" dirty="0" err="1">
                <a:solidFill>
                  <a:prstClr val="black"/>
                </a:solidFill>
                <a:cs typeface="Verdana"/>
              </a:rPr>
              <a:t>omdrift</a:t>
            </a:r>
            <a:endParaRPr lang="da-DK" sz="2800" dirty="0">
              <a:solidFill>
                <a:prstClr val="black"/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755576" y="3284984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</a:rPr>
              <a:t>Producenter med Juletræer og pyntegrønt, skovbrug og energiafgrøder – færrest indberetninger</a:t>
            </a:r>
            <a:endParaRPr lang="da-DK" sz="2800" dirty="0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z="1400" b="1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a-DK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8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3568" y="764704"/>
            <a:ext cx="3952919" cy="1440159"/>
          </a:xfrm>
        </p:spPr>
        <p:txBody>
          <a:bodyPr>
            <a:normAutofit/>
          </a:bodyPr>
          <a:lstStyle/>
          <a:p>
            <a:r>
              <a:rPr lang="da-DK" dirty="0" smtClean="0"/>
              <a:t>Hvad bruges </a:t>
            </a:r>
            <a:br>
              <a:rPr lang="da-DK" dirty="0" smtClean="0"/>
            </a:br>
            <a:r>
              <a:rPr lang="da-DK" dirty="0" smtClean="0"/>
              <a:t>oplysningerne til?		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512326" y="2924944"/>
            <a:ext cx="8199437" cy="53748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800" dirty="0" smtClean="0">
                <a:latin typeface="+mn-lt"/>
              </a:rPr>
              <a:t>Opfyldelse af EU-krav om rapportering</a:t>
            </a:r>
            <a:endParaRPr lang="da-DK" sz="2800" dirty="0">
              <a:latin typeface="+mn-lt"/>
            </a:endParaRPr>
          </a:p>
        </p:txBody>
      </p:sp>
      <p:sp>
        <p:nvSpPr>
          <p:cNvPr id="11" name="Pladsholder til indhold 9"/>
          <p:cNvSpPr txBox="1">
            <a:spLocks/>
          </p:cNvSpPr>
          <p:nvPr/>
        </p:nvSpPr>
        <p:spPr>
          <a:xfrm>
            <a:off x="494389" y="3945704"/>
            <a:ext cx="6840760" cy="5374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360000" indent="-18000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5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5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da-DK" sz="2800" dirty="0" smtClean="0">
                <a:latin typeface="+mn-lt"/>
              </a:rPr>
              <a:t>Udvælgelse af kontrolpopulation</a:t>
            </a:r>
            <a:endParaRPr lang="da-DK" sz="2800" dirty="0">
              <a:latin typeface="+mn-lt"/>
            </a:endParaRPr>
          </a:p>
        </p:txBody>
      </p:sp>
      <p:sp>
        <p:nvSpPr>
          <p:cNvPr id="12" name="Pladsholder til indhold 9"/>
          <p:cNvSpPr txBox="1">
            <a:spLocks/>
          </p:cNvSpPr>
          <p:nvPr/>
        </p:nvSpPr>
        <p:spPr>
          <a:xfrm>
            <a:off x="516093" y="5050057"/>
            <a:ext cx="8199437" cy="5374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360000" indent="-18000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5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5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da-DK" sz="2800" dirty="0" smtClean="0">
                <a:latin typeface="+mn-lt"/>
              </a:rPr>
              <a:t>Miljøministeriet bruger oplysninger i statistik</a:t>
            </a:r>
            <a:endParaRPr lang="da-DK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521893" cy="257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z="1600" b="1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a-DK" sz="1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0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>
          <a:xfrm>
            <a:off x="467544" y="332657"/>
            <a:ext cx="8199437" cy="792088"/>
          </a:xfrm>
        </p:spPr>
        <p:txBody>
          <a:bodyPr>
            <a:normAutofit/>
          </a:bodyPr>
          <a:lstStyle/>
          <a:p>
            <a:r>
              <a:rPr lang="da-DK" dirty="0" smtClean="0"/>
              <a:t>Hvad sker der fremadrettet?</a:t>
            </a:r>
            <a:endParaRPr lang="da-DK" dirty="0"/>
          </a:p>
        </p:txBody>
      </p:sp>
      <p:sp>
        <p:nvSpPr>
          <p:cNvPr id="22" name="Pladsholder til indhold 21"/>
          <p:cNvSpPr>
            <a:spLocks noGrp="1"/>
          </p:cNvSpPr>
          <p:nvPr>
            <p:ph idx="1"/>
          </p:nvPr>
        </p:nvSpPr>
        <p:spPr>
          <a:xfrm>
            <a:off x="567534" y="1628800"/>
            <a:ext cx="6411118" cy="642711"/>
          </a:xfrm>
        </p:spPr>
        <p:txBody>
          <a:bodyPr>
            <a:noAutofit/>
          </a:bodyPr>
          <a:lstStyle/>
          <a:p>
            <a:pPr marL="465750" lvl="1" indent="-285750">
              <a:buFont typeface="Arial" pitchFamily="34" charset="0"/>
              <a:buChar char="•"/>
            </a:pPr>
            <a:r>
              <a:rPr lang="da-DK" sz="2800" dirty="0" smtClean="0">
                <a:latin typeface="+mn-lt"/>
              </a:rPr>
              <a:t>Indberetningen fortsætter</a:t>
            </a:r>
            <a:endParaRPr lang="da-DK" sz="2800" dirty="0">
              <a:latin typeface="+mn-lt"/>
            </a:endParaRPr>
          </a:p>
        </p:txBody>
      </p:sp>
      <p:pic>
        <p:nvPicPr>
          <p:cNvPr id="6" name="Pladsholder til billede 5" descr="2 ppt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5086926" y="1753395"/>
            <a:ext cx="5790178" cy="2313566"/>
          </a:xfrm>
        </p:spPr>
      </p:pic>
      <p:sp>
        <p:nvSpPr>
          <p:cNvPr id="5" name="Pladsholder til indhold 21"/>
          <p:cNvSpPr txBox="1">
            <a:spLocks/>
          </p:cNvSpPr>
          <p:nvPr/>
        </p:nvSpPr>
        <p:spPr>
          <a:xfrm>
            <a:off x="540749" y="4221088"/>
            <a:ext cx="5543420" cy="83077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360000" indent="-18000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5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5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750" lvl="1" indent="-285750">
              <a:buFont typeface="Arial" pitchFamily="34" charset="0"/>
              <a:buChar char="•"/>
            </a:pPr>
            <a:r>
              <a:rPr lang="da-DK" sz="2800" dirty="0" smtClean="0">
                <a:latin typeface="+mn-lt"/>
              </a:rPr>
              <a:t>Indholdet i indberetningerne skal</a:t>
            </a:r>
          </a:p>
          <a:p>
            <a:r>
              <a:rPr lang="da-DK" sz="2800" dirty="0" smtClean="0">
                <a:latin typeface="+mn-lt"/>
              </a:rPr>
              <a:t>	kontrolleres yderligere</a:t>
            </a:r>
            <a:endParaRPr lang="da-DK" sz="2800" dirty="0">
              <a:latin typeface="+mn-lt"/>
            </a:endParaRPr>
          </a:p>
        </p:txBody>
      </p:sp>
      <p:sp>
        <p:nvSpPr>
          <p:cNvPr id="7" name="Pladsholder til indhold 21"/>
          <p:cNvSpPr txBox="1">
            <a:spLocks/>
          </p:cNvSpPr>
          <p:nvPr/>
        </p:nvSpPr>
        <p:spPr>
          <a:xfrm>
            <a:off x="567534" y="2708920"/>
            <a:ext cx="8199437" cy="11353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360000" indent="-18000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5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5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750" lvl="1" indent="-285750">
              <a:buFont typeface="Arial" pitchFamily="34" charset="0"/>
              <a:buChar char="•"/>
            </a:pPr>
            <a:r>
              <a:rPr lang="da-DK" sz="2800" dirty="0" smtClean="0">
                <a:latin typeface="+mn-lt"/>
              </a:rPr>
              <a:t>Brug af indberetninger som</a:t>
            </a:r>
          </a:p>
          <a:p>
            <a:r>
              <a:rPr lang="da-DK" sz="2800" dirty="0">
                <a:latin typeface="+mn-lt"/>
              </a:rPr>
              <a:t>	</a:t>
            </a:r>
            <a:r>
              <a:rPr lang="da-DK" sz="2800" dirty="0" smtClean="0">
                <a:latin typeface="+mn-lt"/>
              </a:rPr>
              <a:t>kontrolgrundlag  øges</a:t>
            </a:r>
            <a:endParaRPr lang="da-DK" sz="2800" dirty="0">
              <a:latin typeface="+mn-lt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z="1400" b="1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a-DK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4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boks 7"/>
          <p:cNvSpPr txBox="1"/>
          <p:nvPr/>
        </p:nvSpPr>
        <p:spPr>
          <a:xfrm>
            <a:off x="4139952" y="2133724"/>
            <a:ext cx="23042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0" b="1" dirty="0"/>
              <a:t>?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z="1400" b="1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a-DK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8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99437" cy="791999"/>
          </a:xfrm>
        </p:spPr>
        <p:txBody>
          <a:bodyPr>
            <a:normAutofit/>
          </a:bodyPr>
          <a:lstStyle/>
          <a:p>
            <a:r>
              <a:rPr lang="da-DK" b="1" dirty="0" smtClean="0"/>
              <a:t>Sprøjtejournal vs. indberetning</a:t>
            </a:r>
            <a:endParaRPr lang="da-DK" b="1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3"/>
          </p:nvPr>
        </p:nvSpPr>
        <p:spPr>
          <a:xfrm>
            <a:off x="4716016" y="1340768"/>
            <a:ext cx="4032448" cy="357561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sz="2400" b="1" dirty="0" smtClean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Oplysninger der indberettes: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da-DK" sz="2400" b="1" dirty="0" smtClean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Anvendt sprøjtemidler eller ej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da-DK" sz="2400" b="1" dirty="0" smtClean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Samlet </a:t>
            </a:r>
            <a:r>
              <a:rPr lang="da-DK" sz="2400" b="1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forbrug </a:t>
            </a:r>
            <a:r>
              <a:rPr lang="da-DK" sz="2400" b="1" dirty="0" smtClean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pr. afgrøde med </a:t>
            </a:r>
            <a:r>
              <a:rPr lang="da-DK" sz="2400" b="1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handelsnavn og  registreringsnummer.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da-DK" sz="24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323528" y="1268760"/>
            <a:ext cx="3935411" cy="4752528"/>
          </a:xfrm>
        </p:spPr>
        <p:txBody>
          <a:bodyPr>
            <a:normAutofit lnSpcReduction="10000"/>
          </a:bodyPr>
          <a:lstStyle/>
          <a:p>
            <a:pPr lvl="0"/>
            <a:endParaRPr lang="da-DK" sz="900" dirty="0">
              <a:solidFill>
                <a:prstClr val="black"/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sz="2400" b="1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Oplysninger i sprøjtejournalen:</a:t>
            </a:r>
            <a:endParaRPr lang="da-DK" sz="2400" b="1" dirty="0" smtClean="0">
              <a:solidFill>
                <a:prstClr val="black"/>
              </a:solidFill>
              <a:latin typeface="+mn-lt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da-DK" sz="2400" b="1" dirty="0" smtClean="0">
                <a:solidFill>
                  <a:prstClr val="black"/>
                </a:solidFill>
                <a:latin typeface="+mn-lt"/>
              </a:rPr>
              <a:t>Hvilke sprøjtemidler, med handelsnavn og  registreringsnummer.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da-DK" sz="2400" b="1" dirty="0" smtClean="0">
                <a:solidFill>
                  <a:prstClr val="black"/>
                </a:solidFill>
                <a:latin typeface="+mn-lt"/>
              </a:rPr>
              <a:t>Hvor </a:t>
            </a:r>
            <a:r>
              <a:rPr lang="da-DK" sz="2400" b="1" dirty="0">
                <a:solidFill>
                  <a:prstClr val="black"/>
                </a:solidFill>
                <a:latin typeface="+mn-lt"/>
              </a:rPr>
              <a:t>meget </a:t>
            </a:r>
            <a:r>
              <a:rPr lang="da-DK" sz="2400" b="1" dirty="0" smtClean="0">
                <a:solidFill>
                  <a:prstClr val="black"/>
                </a:solidFill>
                <a:latin typeface="+mn-lt"/>
              </a:rPr>
              <a:t>(dosering </a:t>
            </a:r>
            <a:r>
              <a:rPr lang="da-DK" sz="2400" b="1" dirty="0">
                <a:solidFill>
                  <a:prstClr val="black"/>
                </a:solidFill>
                <a:latin typeface="+mn-lt"/>
              </a:rPr>
              <a:t>pr. hektar eller </a:t>
            </a:r>
            <a:r>
              <a:rPr lang="da-DK" sz="2400" b="1" dirty="0" smtClean="0">
                <a:solidFill>
                  <a:prstClr val="black"/>
                </a:solidFill>
                <a:latin typeface="+mn-lt"/>
              </a:rPr>
              <a:t>m2)</a:t>
            </a:r>
            <a:endParaRPr lang="da-DK" sz="2400" b="1" dirty="0">
              <a:solidFill>
                <a:prstClr val="black"/>
              </a:solidFill>
              <a:latin typeface="+mn-lt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da-DK" sz="2400" b="1" dirty="0">
                <a:solidFill>
                  <a:prstClr val="black"/>
                </a:solidFill>
                <a:latin typeface="+mn-lt"/>
              </a:rPr>
              <a:t>Hvilke </a:t>
            </a:r>
            <a:r>
              <a:rPr lang="da-DK" sz="2400" b="1" dirty="0" smtClean="0">
                <a:solidFill>
                  <a:prstClr val="black"/>
                </a:solidFill>
                <a:latin typeface="+mn-lt"/>
              </a:rPr>
              <a:t>marker</a:t>
            </a:r>
            <a:endParaRPr lang="da-DK" sz="2400" b="1" dirty="0">
              <a:solidFill>
                <a:prstClr val="black"/>
              </a:solidFill>
              <a:latin typeface="+mn-lt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da-DK" sz="2400" b="1" dirty="0" smtClean="0">
                <a:solidFill>
                  <a:prstClr val="black"/>
                </a:solidFill>
                <a:latin typeface="+mn-lt"/>
              </a:rPr>
              <a:t>Størrelse på </a:t>
            </a:r>
            <a:r>
              <a:rPr lang="da-DK" sz="2400" b="1" dirty="0">
                <a:solidFill>
                  <a:prstClr val="black"/>
                </a:solidFill>
                <a:latin typeface="+mn-lt"/>
              </a:rPr>
              <a:t>arealer, der </a:t>
            </a:r>
            <a:r>
              <a:rPr lang="da-DK" sz="2400" b="1" dirty="0" smtClean="0">
                <a:solidFill>
                  <a:prstClr val="black"/>
                </a:solidFill>
                <a:latin typeface="+mn-lt"/>
              </a:rPr>
              <a:t>sprøjtes</a:t>
            </a:r>
            <a:endParaRPr lang="da-DK" sz="2400" b="1" dirty="0">
              <a:solidFill>
                <a:prstClr val="black"/>
              </a:solidFill>
              <a:latin typeface="+mn-lt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da-DK" sz="2400" b="1" dirty="0" smtClean="0">
                <a:solidFill>
                  <a:prstClr val="black"/>
                </a:solidFill>
                <a:latin typeface="+mn-lt"/>
              </a:rPr>
              <a:t>Afgrøder på marker</a:t>
            </a:r>
            <a:r>
              <a:rPr lang="da-DK" sz="2400" b="1" dirty="0">
                <a:solidFill>
                  <a:prstClr val="black"/>
                </a:solidFill>
                <a:latin typeface="+mn-lt"/>
              </a:rPr>
              <a:t>, som sprøjtes</a:t>
            </a:r>
          </a:p>
          <a:p>
            <a:pPr lvl="0"/>
            <a:endParaRPr lang="da-DK" sz="1100" dirty="0">
              <a:solidFill>
                <a:prstClr val="black"/>
              </a:solidFill>
            </a:endParaRPr>
          </a:p>
          <a:p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z="1400" b="1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a-DK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1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249</Words>
  <Application>Microsoft Office PowerPoint</Application>
  <PresentationFormat>Skærmshow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Diastitler</vt:lpstr>
      </vt:variant>
      <vt:variant>
        <vt:i4>10</vt:i4>
      </vt:variant>
    </vt:vector>
  </HeadingPairs>
  <TitlesOfParts>
    <vt:vector size="15" baseType="lpstr">
      <vt:lpstr>Kontortema</vt:lpstr>
      <vt:lpstr>2_Kontortema</vt:lpstr>
      <vt:lpstr>3_Kontortema</vt:lpstr>
      <vt:lpstr>1_Kontortema</vt:lpstr>
      <vt:lpstr>4_Kontortema</vt:lpstr>
      <vt:lpstr>Indberetning af sprøjteoplysninger</vt:lpstr>
      <vt:lpstr>Hvad skal I høre om:</vt:lpstr>
      <vt:lpstr>Hvorfor indberetning af brug af sprøjtemidler?</vt:lpstr>
      <vt:lpstr>Status for sprøjtejournalindberetningen</vt:lpstr>
      <vt:lpstr>Status for sprøjtejournalindberetningen</vt:lpstr>
      <vt:lpstr>Hvad bruges  oplysningerne til?  </vt:lpstr>
      <vt:lpstr>Hvad sker der fremadrettet?</vt:lpstr>
      <vt:lpstr>Dias nummer 8</vt:lpstr>
      <vt:lpstr>Sprøjtejournal vs. indberetning</vt:lpstr>
      <vt:lpstr>Hvem skal føre sprøjtejournal og indberette sprøjte oplysninger til Fødevareministeriet?</vt:lpstr>
    </vt:vector>
  </TitlesOfParts>
  <Company>NaturErhvervstyrelsen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 Marie Retoft (NaturErhvervstyrelsen)</dc:creator>
  <cp:lastModifiedBy>Ellen Danvig</cp:lastModifiedBy>
  <cp:revision>64</cp:revision>
  <cp:lastPrinted>2014-01-21T11:12:19Z</cp:lastPrinted>
  <dcterms:created xsi:type="dcterms:W3CDTF">2014-01-08T09:54:39Z</dcterms:created>
  <dcterms:modified xsi:type="dcterms:W3CDTF">2014-01-31T11:43:17Z</dcterms:modified>
</cp:coreProperties>
</file>