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5" r:id="rId2"/>
    <p:sldId id="259" r:id="rId3"/>
    <p:sldId id="266" r:id="rId4"/>
    <p:sldId id="296" r:id="rId5"/>
    <p:sldId id="268" r:id="rId6"/>
    <p:sldId id="297" r:id="rId7"/>
    <p:sldId id="299" r:id="rId8"/>
    <p:sldId id="298" r:id="rId9"/>
    <p:sldId id="300" r:id="rId10"/>
  </p:sldIdLst>
  <p:sldSz cx="9144000" cy="6858000" type="screen4x3"/>
  <p:notesSz cx="6724650" cy="987425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8391" autoAdjust="0"/>
  </p:normalViewPr>
  <p:slideViewPr>
    <p:cSldViewPr snapToGrid="0" snapToObjects="1" showGuides="1">
      <p:cViewPr>
        <p:scale>
          <a:sx n="80" d="100"/>
          <a:sy n="80" d="100"/>
        </p:scale>
        <p:origin x="-978" y="-798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094" y="-10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t>27-01-2014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t>27-01-2014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2465" y="4690270"/>
            <a:ext cx="5379720" cy="4443412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07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26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69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71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803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33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52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88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/>
              <a:t>27.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/>
              <a:t>27.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6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80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7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27.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499"/>
            <a:ext cx="9144000" cy="5908819"/>
          </a:xfrm>
          <a:prstGeom prst="rect">
            <a:avLst/>
          </a:prstGeom>
        </p:spPr>
      </p:pic>
      <p:grpSp>
        <p:nvGrpSpPr>
          <p:cNvPr id="9" name="Grupper 8"/>
          <p:cNvGrpSpPr/>
          <p:nvPr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10" name="Billede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0006" y="-1"/>
            <a:ext cx="6032664" cy="111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3600" dirty="0" smtClean="0"/>
              <a:t>Projektordninger </a:t>
            </a:r>
            <a:r>
              <a:rPr lang="da-DK" dirty="0"/>
              <a:t/>
            </a:r>
            <a:br>
              <a:rPr lang="da-DK" dirty="0"/>
            </a:br>
            <a:r>
              <a:rPr lang="da-DK" sz="2700" dirty="0"/>
              <a:t>Revision, fejlrater, </a:t>
            </a:r>
            <a:r>
              <a:rPr lang="da-DK" sz="2700" dirty="0" smtClean="0"/>
              <a:t>bilagskontrol</a:t>
            </a:r>
            <a:endParaRPr lang="da-DK" sz="27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CBAA-B835-1148-8644-6D41A79138D3}" type="datetime2">
              <a:rPr lang="da-DK" smtClean="0"/>
              <a:t>27. januar 2014</a:t>
            </a:fld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5676405" y="5807033"/>
            <a:ext cx="299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Af Lotte Andersen</a:t>
            </a:r>
            <a:endParaRPr lang="da-D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4975" y="572098"/>
            <a:ext cx="8229600" cy="9334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da-DK" altLang="da-DK" sz="3600" dirty="0" smtClean="0"/>
              <a:t>Landdistriktsprogrammet </a:t>
            </a:r>
            <a:r>
              <a:rPr lang="da-DK" altLang="da-DK" sz="3000" dirty="0" smtClean="0"/>
              <a:t/>
            </a:r>
            <a:br>
              <a:rPr lang="da-DK" altLang="da-DK" sz="3000" dirty="0" smtClean="0"/>
            </a:br>
            <a:r>
              <a:rPr lang="da-DK" altLang="da-DK" sz="3100" dirty="0" smtClean="0"/>
              <a:t>Nogle facts</a:t>
            </a:r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 bwMode="auto">
          <a:xfrm>
            <a:off x="1010309" y="1412875"/>
            <a:ext cx="712179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Antal åbne tilsagn 1. januar 2014: ca. 6.000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Heraf Miljøteknologi: 1.600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Heraf LAG: 1.900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Heraf Miljø-</a:t>
            </a:r>
            <a:r>
              <a:rPr kumimoji="0" lang="da-DK" altLang="da-DK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og naturprojekter</a:t>
            </a: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1.200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alt udestående: 2,4 mia. kr.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778933"/>
            <a:ext cx="64500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 bwMode="auto">
          <a:xfrm>
            <a:off x="471488" y="1749859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 af, om sagsbehandlingen for udbetaling af tilskud sikrer følgende: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a) at produkter og tjenesteydelser </a:t>
            </a:r>
            <a:r>
              <a:rPr kumimoji="0" lang="da-DK" altLang="da-DK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er leveret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b) at der er tale om </a:t>
            </a:r>
            <a:r>
              <a:rPr kumimoji="0" lang="da-DK" altLang="da-DK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reelle udgifter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c) at projektet er </a:t>
            </a:r>
            <a:r>
              <a:rPr kumimoji="0" lang="da-DK" altLang="da-DK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gennemført i overensstemmelse med </a:t>
            </a: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tilsagnet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Udbetalt tilskud i strid med dette kan medføre krav fra EU om dansk tilbagebetaling af tilskuddet (underkendelser).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5104188"/>
            <a:ext cx="15748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75" y="5104188"/>
            <a:ext cx="13493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88" y="5104188"/>
            <a:ext cx="1506537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63" y="5104188"/>
            <a:ext cx="173355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3" y="5114538"/>
            <a:ext cx="203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kstboks 17"/>
          <p:cNvSpPr txBox="1"/>
          <p:nvPr/>
        </p:nvSpPr>
        <p:spPr>
          <a:xfrm>
            <a:off x="471488" y="973777"/>
            <a:ext cx="721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/>
              <a:t>Revision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8338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problemet?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395288" y="1341438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>
              <a:defRPr/>
            </a:pPr>
            <a:r>
              <a:rPr lang="da-DK" altLang="da-DK" kern="0" dirty="0" smtClean="0">
                <a:solidFill>
                  <a:srgbClr val="000000"/>
                </a:solidFill>
                <a:latin typeface="Arial"/>
              </a:rPr>
              <a:t>Revisionsretten</a:t>
            </a:r>
          </a:p>
          <a:p>
            <a:pPr lvl="1" defTabSz="914400">
              <a:defRPr/>
            </a:pP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LDP, miljø, fiskeri og sundhed: </a:t>
            </a:r>
            <a:r>
              <a:rPr lang="da-DK" altLang="da-DK" b="1" kern="0" dirty="0">
                <a:solidFill>
                  <a:srgbClr val="FF0000"/>
                </a:solidFill>
                <a:latin typeface="Arial"/>
              </a:rPr>
              <a:t>7,9 % </a:t>
            </a: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(2011: </a:t>
            </a:r>
            <a:r>
              <a:rPr lang="da-DK" altLang="da-DK" b="1" kern="0" dirty="0">
                <a:solidFill>
                  <a:srgbClr val="FF0000"/>
                </a:solidFill>
                <a:latin typeface="Arial"/>
              </a:rPr>
              <a:t>7,7</a:t>
            </a:r>
            <a:r>
              <a:rPr lang="da-DK" altLang="da-DK" b="1" kern="0" dirty="0" smtClean="0">
                <a:solidFill>
                  <a:srgbClr val="FF0000"/>
                </a:solidFill>
                <a:latin typeface="Arial"/>
              </a:rPr>
              <a:t>%</a:t>
            </a:r>
            <a:r>
              <a:rPr lang="da-DK" altLang="da-DK" kern="0" dirty="0" smtClean="0">
                <a:solidFill>
                  <a:srgbClr val="000000"/>
                </a:solidFill>
                <a:latin typeface="Arial"/>
              </a:rPr>
              <a:t>)</a:t>
            </a:r>
            <a:endParaRPr kumimoji="0" lang="da-DK" alt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Kommissionens </a:t>
            </a:r>
            <a:r>
              <a:rPr kumimoji="0" lang="da-DK" altLang="da-D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</a:t>
            </a: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Activity Report 2012: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Fejlprocent LDP 2012 EU 27: </a:t>
            </a:r>
            <a:r>
              <a:rPr kumimoji="0" lang="da-DK" altLang="da-D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1,62%</a:t>
            </a: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(må max være 2%)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Heraf fejlprocent Danmark: </a:t>
            </a:r>
            <a:r>
              <a:rPr kumimoji="0" lang="da-DK" altLang="da-D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4,6%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Nye handlingsplaner for at nedbringe fejlraten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a-DK" altLang="da-DK" kern="0" dirty="0" smtClean="0">
                <a:solidFill>
                  <a:srgbClr val="000000"/>
                </a:solidFill>
                <a:latin typeface="Arial"/>
              </a:rPr>
              <a:t>Megen </a:t>
            </a: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fokus på nedbringelse af fejlrater på LDP fra EU Parlamentet</a:t>
            </a:r>
            <a:r>
              <a:rPr lang="da-DK" altLang="da-DK" kern="0" dirty="0" smtClean="0">
                <a:solidFill>
                  <a:srgbClr val="000000"/>
                </a:solidFill>
                <a:latin typeface="Arial"/>
              </a:rPr>
              <a:t>.</a:t>
            </a:r>
            <a:endParaRPr kumimoji="0" lang="da-DK" altLang="da-DK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lvl="0" indent="0" defTabSz="914400">
              <a:buNone/>
              <a:defRPr/>
            </a:pPr>
            <a:r>
              <a:rPr lang="da-DK" altLang="da-DK" i="1" kern="0" dirty="0" smtClean="0">
                <a:solidFill>
                  <a:srgbClr val="000000"/>
                </a:solidFill>
                <a:latin typeface="Arial"/>
              </a:rPr>
              <a:t>”… </a:t>
            </a:r>
            <a:r>
              <a:rPr lang="da-DK" altLang="da-DK" i="1" kern="0" dirty="0">
                <a:solidFill>
                  <a:srgbClr val="000000"/>
                </a:solidFill>
                <a:latin typeface="Arial"/>
              </a:rPr>
              <a:t>brug for fortsat og yderligere fælles indsats henimod en væsentlig reduktion af fejlraterne…”</a:t>
            </a: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 lvl="0" indent="0" defTabSz="914400">
              <a:buNone/>
              <a:defRPr/>
            </a:pP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				EU </a:t>
            </a:r>
            <a:r>
              <a:rPr lang="da-DK" altLang="da-DK" kern="0" dirty="0" err="1">
                <a:solidFill>
                  <a:srgbClr val="000000"/>
                </a:solidFill>
                <a:latin typeface="Arial"/>
              </a:rPr>
              <a:t>Kommisisionen</a:t>
            </a:r>
            <a:r>
              <a:rPr lang="da-DK" altLang="da-DK" kern="0" dirty="0">
                <a:solidFill>
                  <a:srgbClr val="000000"/>
                </a:solidFill>
                <a:latin typeface="Arial"/>
              </a:rPr>
              <a:t> DG AGRI 						december 2013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1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ser det ud i Danmark?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12" name="Pladsholder til indhold 2"/>
          <p:cNvSpPr txBox="1">
            <a:spLocks/>
          </p:cNvSpPr>
          <p:nvPr/>
        </p:nvSpPr>
        <p:spPr bwMode="auto">
          <a:xfrm>
            <a:off x="395288" y="1844675"/>
            <a:ext cx="84978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Fejlrate for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Ca. 4 %</a:t>
            </a: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vedrørende ikke tilskudsberettigede udgifter efter kontrol af bilag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+ sager vedrørende manglende oplysning om EU finansiering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Nye handlingsplaner – mange tiltag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Forventet revisionsbesøg fra Kommissionen forår 2013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Også besøg af Revisionsretten marts 2013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Mere intensiveret revision fremover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skal forbedres i Danmark ?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250825" y="1650382"/>
            <a:ext cx="87852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Følgende skal forbedres for at nedbringe fejlrate i DK: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Instrukser</a:t>
            </a: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og vejledninger skal opdateres og forbedres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Tydelige </a:t>
            </a:r>
            <a:r>
              <a:rPr kumimoji="0" lang="da-DK" altLang="da-DK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kontrolspor</a:t>
            </a: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mellem ansøgning, sagsbehandling og udbetaling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Bedre sikring af, der </a:t>
            </a:r>
            <a:r>
              <a:rPr kumimoji="0" lang="da-DK" altLang="da-DK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ikke udbetales </a:t>
            </a: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til ikke støtteberettigede  udgifter</a:t>
            </a:r>
          </a:p>
          <a:p>
            <a:pPr lvl="1" defTabSz="914400" eaLnBrk="1" hangingPunct="1">
              <a:defRPr/>
            </a:pPr>
            <a:r>
              <a:rPr lang="da-DK" altLang="da-DK" sz="2200" kern="0" dirty="0">
                <a:solidFill>
                  <a:srgbClr val="000000"/>
                </a:solidFill>
                <a:latin typeface="Arial"/>
              </a:rPr>
              <a:t>Bedre kontrol </a:t>
            </a:r>
            <a:r>
              <a:rPr lang="da-DK" altLang="da-DK" sz="2200" u="sng" kern="0" dirty="0">
                <a:solidFill>
                  <a:srgbClr val="000000"/>
                </a:solidFill>
                <a:latin typeface="Arial"/>
              </a:rPr>
              <a:t>af rimelige priser</a:t>
            </a:r>
            <a:r>
              <a:rPr lang="da-DK" altLang="da-DK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da-DK" altLang="da-DK" sz="2200" u="sng" kern="0" dirty="0">
                <a:solidFill>
                  <a:srgbClr val="000000"/>
                </a:solidFill>
                <a:latin typeface="Arial"/>
              </a:rPr>
              <a:t>udbud</a:t>
            </a:r>
            <a:r>
              <a:rPr lang="da-DK" altLang="da-DK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da-DK" altLang="da-DK" sz="2200" u="sng" kern="0" dirty="0">
                <a:solidFill>
                  <a:srgbClr val="000000"/>
                </a:solidFill>
                <a:latin typeface="Arial"/>
              </a:rPr>
              <a:t>tilladelser</a:t>
            </a:r>
            <a:r>
              <a:rPr lang="da-DK" altLang="da-DK" sz="22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da-DK" altLang="da-DK" sz="2200" u="sng" kern="0" dirty="0">
                <a:solidFill>
                  <a:srgbClr val="000000"/>
                </a:solidFill>
                <a:latin typeface="Arial"/>
              </a:rPr>
              <a:t>dobbeltfinansiering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Bedre håndtering af </a:t>
            </a:r>
            <a:r>
              <a:rPr kumimoji="0" lang="da-DK" altLang="da-DK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fejl og mangler </a:t>
            </a: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 indsendte dokumenter inkl. overskridelse af frister.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Ansøgningsprocessen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3265034"/>
            <a:ext cx="89138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0016" y="1211283"/>
            <a:ext cx="1805049" cy="1308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Særligt: 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Dokumentation for rimelige priser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To tilbud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Venstre klammeparentes 3"/>
          <p:cNvSpPr/>
          <p:nvPr/>
        </p:nvSpPr>
        <p:spPr>
          <a:xfrm rot="-5400000">
            <a:off x="1277828" y="2055326"/>
            <a:ext cx="374411" cy="18200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2766155" y="1221179"/>
            <a:ext cx="1805049" cy="1308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Særligt: 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Fakturaer og dokumentation for betaling indsendes</a:t>
            </a:r>
          </a:p>
        </p:txBody>
      </p:sp>
      <p:sp>
        <p:nvSpPr>
          <p:cNvPr id="8" name="Venstre klammeparentes 7"/>
          <p:cNvSpPr/>
          <p:nvPr/>
        </p:nvSpPr>
        <p:spPr>
          <a:xfrm rot="-5400000">
            <a:off x="3488981" y="2055326"/>
            <a:ext cx="374411" cy="18200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96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5451" y="-237507"/>
            <a:ext cx="8199437" cy="1092279"/>
          </a:xfrm>
        </p:spPr>
        <p:txBody>
          <a:bodyPr/>
          <a:lstStyle/>
          <a:p>
            <a:r>
              <a:rPr lang="da-DK" dirty="0" smtClean="0"/>
              <a:t>Rimelige priser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395288" y="876276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Jf. forordningen: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”Den administrative kontrol skal omfatte kontrol af … om de anslåede omkostninger er rimelige …”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Dokumentation for rimelige priser er </a:t>
            </a:r>
            <a:r>
              <a:rPr kumimoji="0" lang="da-DK" altLang="da-DK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 tilbud</a:t>
            </a: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Skal være sammenlignelige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Fra to forskellige leverandører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Ikke fra et nært forbundet selskaber til ansøger (ikke familiært, økonomisk eller på anden måde forbundet)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Skal være tale om reelle tilbud fra en leverandør (hensigt at sælge den pågældende vare til den oplyste pris).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Rabatter eller generelle prisnedslag skal med.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Kommissionens nye </a:t>
            </a:r>
            <a:r>
              <a:rPr kumimoji="0" lang="da-DK" altLang="da-DK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Anti</a:t>
            </a: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-Svig strategi: </a:t>
            </a:r>
          </a:p>
          <a:p>
            <a:pPr lvl="1" indent="-342900" defTabSz="914400">
              <a:buFontTx/>
              <a:buChar char="•"/>
              <a:defRPr/>
            </a:pPr>
            <a:r>
              <a:rPr kumimoji="0" lang="da-DK" alt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Initiativer der modvirker svig, returkommissioner, mv.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a-DK" altLang="da-DK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5138" y="-178125"/>
            <a:ext cx="8199437" cy="1092279"/>
          </a:xfrm>
        </p:spPr>
        <p:txBody>
          <a:bodyPr/>
          <a:lstStyle/>
          <a:p>
            <a:r>
              <a:rPr lang="da-DK" dirty="0" smtClean="0"/>
              <a:t>Bilagskontrol fra 2013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t>27. januar 2014</a:t>
            </a:fld>
            <a:endParaRPr lang="da-DK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395288" y="1163500"/>
            <a:ext cx="8229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Jf. EU forordningen: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a-DK" altLang="da-DK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”Der skal </a:t>
            </a:r>
            <a:r>
              <a:rPr kumimoji="0" lang="da-DK" altLang="da-DK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fremlægges belæg</a:t>
            </a:r>
            <a:r>
              <a:rPr kumimoji="0" lang="da-DK" altLang="da-DK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for modtagernes </a:t>
            </a:r>
            <a:r>
              <a:rPr kumimoji="0" lang="da-DK" altLang="da-DK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betalinger</a:t>
            </a:r>
            <a:r>
              <a:rPr kumimoji="0" lang="da-DK" altLang="da-DK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 form af </a:t>
            </a:r>
            <a:r>
              <a:rPr kumimoji="0" lang="da-DK" altLang="da-DK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fakturaer</a:t>
            </a:r>
            <a:r>
              <a:rPr kumimoji="0" lang="da-DK" altLang="da-DK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og dokumenter, der </a:t>
            </a:r>
            <a:r>
              <a:rPr kumimoji="0" lang="da-DK" altLang="da-DK" sz="2400" b="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beviser betalingen</a:t>
            </a:r>
            <a:r>
              <a:rPr kumimoji="0" lang="da-DK" altLang="da-DK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.”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a-DK" altLang="da-D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Kun udbetaling af tilskud til udgifter der er givet tilsagn til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a-DK" altLang="da-DK" kern="0" dirty="0" smtClean="0">
                <a:solidFill>
                  <a:srgbClr val="000000"/>
                </a:solidFill>
                <a:latin typeface="Arial"/>
              </a:rPr>
              <a:t>Alle udbetalingsanmodninger der indsendes nu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a-DK" altLang="da-DK" kern="0" dirty="0" smtClean="0">
                <a:solidFill>
                  <a:srgbClr val="000000"/>
                </a:solidFill>
                <a:latin typeface="Arial"/>
              </a:rPr>
              <a:t>Kreditnotaer, der vedrører projektet skal også med</a:t>
            </a:r>
            <a:endParaRPr kumimoji="0" lang="da-DK" altLang="da-DK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a-DK" altLang="da-DK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480</Words>
  <Application>Microsoft Office PowerPoint</Application>
  <PresentationFormat>Skærmshow (4:3)</PresentationFormat>
  <Paragraphs>94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Projektordninger  Revision, fejlrater, bilagskontrol</vt:lpstr>
      <vt:lpstr>Landdistriktsprogrammet  Nogle facts</vt:lpstr>
      <vt:lpstr>PowerPoint-præsentation</vt:lpstr>
      <vt:lpstr>Hvad er problemet?</vt:lpstr>
      <vt:lpstr>Hvordan ser det ud i Danmark?</vt:lpstr>
      <vt:lpstr>Hvad skal forbedres i Danmark ?</vt:lpstr>
      <vt:lpstr>Ansøgningsprocessen</vt:lpstr>
      <vt:lpstr>Rimelige priser</vt:lpstr>
      <vt:lpstr>Bilagskontrol fra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Signe Hansen Blegmand (NaturErhvervstyrelsen)</cp:lastModifiedBy>
  <cp:revision>81</cp:revision>
  <cp:lastPrinted>2014-01-24T09:15:57Z</cp:lastPrinted>
  <dcterms:created xsi:type="dcterms:W3CDTF">2013-01-23T14:03:47Z</dcterms:created>
  <dcterms:modified xsi:type="dcterms:W3CDTF">2014-01-27T12:12:53Z</dcterms:modified>
</cp:coreProperties>
</file>