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2" r:id="rId2"/>
    <p:sldId id="262" r:id="rId3"/>
    <p:sldId id="263" r:id="rId4"/>
    <p:sldId id="259" r:id="rId5"/>
  </p:sldIdLst>
  <p:sldSz cx="9144000" cy="6858000" type="screen4x3"/>
  <p:notesSz cx="6724650" cy="987425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CF14BC59-12CA-4117-9688-F3F72EC409DB}">
          <p14:sldIdLst>
            <p14:sldId id="272"/>
            <p14:sldId id="262"/>
            <p14:sldId id="263"/>
            <p14:sldId id="259"/>
          </p14:sldIdLst>
        </p14:section>
        <p14:section name="Ikke-navngivet sektion" id="{8FDCAD29-7C17-4B8D-91FC-ADB703EAE5C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4" autoAdjust="0"/>
    <p:restoredTop sz="96008" autoAdjust="0"/>
  </p:normalViewPr>
  <p:slideViewPr>
    <p:cSldViewPr snapToGrid="0" snapToObjects="1" showGuides="1">
      <p:cViewPr>
        <p:scale>
          <a:sx n="66" d="100"/>
          <a:sy n="66" d="100"/>
        </p:scale>
        <p:origin x="-804" y="-72"/>
      </p:cViewPr>
      <p:guideLst>
        <p:guide orient="horz" pos="820"/>
        <p:guide orient="horz" pos="637"/>
        <p:guide orient="horz" pos="872"/>
        <p:guide pos="5450"/>
        <p:guide pos="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4015" cy="493712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09079" y="1"/>
            <a:ext cx="2914015" cy="493712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>
              <a:defRPr sz="1200"/>
            </a:lvl1pPr>
          </a:lstStyle>
          <a:p>
            <a:fld id="{CC3EEE03-D5B6-3749-A7E5-94B2F02E776F}" type="datetimeFigureOut">
              <a:rPr lang="da-DK" smtClean="0"/>
              <a:t>24-01-2014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14015" cy="493712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09079" y="9378825"/>
            <a:ext cx="2914015" cy="493712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>
              <a:defRPr sz="1200"/>
            </a:lvl1pPr>
          </a:lstStyle>
          <a:p>
            <a:fld id="{DECAF97B-E6C5-B348-98FF-B89EFF98F66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14898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4015" cy="493712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09079" y="1"/>
            <a:ext cx="2914015" cy="493712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>
              <a:defRPr sz="1200"/>
            </a:lvl1pPr>
          </a:lstStyle>
          <a:p>
            <a:fld id="{61239683-6613-3A4F-BA84-BAED98285295}" type="datetimeFigureOut">
              <a:rPr lang="da-DK" smtClean="0"/>
              <a:t>24-01-2014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5" tIns="45373" rIns="90745" bIns="45373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2465" y="4690269"/>
            <a:ext cx="5379720" cy="4443412"/>
          </a:xfrm>
          <a:prstGeom prst="rect">
            <a:avLst/>
          </a:prstGeom>
        </p:spPr>
        <p:txBody>
          <a:bodyPr vert="horz" lIns="90745" tIns="45373" rIns="90745" bIns="45373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14015" cy="493712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09079" y="9378825"/>
            <a:ext cx="2914015" cy="493712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>
              <a:defRPr sz="1200"/>
            </a:lvl1pPr>
          </a:lstStyle>
          <a:p>
            <a:fld id="{727F8373-3029-BF4B-B31F-1E3F956F61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818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47" indent="-170147">
              <a:buFont typeface="Arial" pitchFamily="34" charset="0"/>
              <a:buChar char="•"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8251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7498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83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/>
              <a:t>24.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47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24. januar 2014</a:t>
            </a:fld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433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713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8153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212680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3276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2901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90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9621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1513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740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A1DF39E0-9B04-5D48-A27E-565B9CF06CC7}" type="datetime2">
              <a:rPr lang="da-DK" smtClean="0"/>
              <a:t>24.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00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498106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2816801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7862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24.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8872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4AC4-0D98-E042-B26F-CC25A67A2F27}" type="datetime2">
              <a:rPr lang="da-DK" smtClean="0"/>
              <a:t>24. januar 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1860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CA90-399F-D546-B986-3CD8BCF738AE}" type="datetime2">
              <a:rPr lang="da-DK" smtClean="0"/>
              <a:t>24. januar 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063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/>
              <a:t>24.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807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24.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805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24.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673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24. januar 2014</a:t>
            </a:fld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057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24. januar 2014</a:t>
            </a:fld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546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24.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47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24.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532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AB22CE1-942A-1B42-867B-8D3D2B4D3655}" type="datetime2">
              <a:rPr lang="da-DK" smtClean="0"/>
              <a:t>24.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15525C3-C702-9C4E-B3EB-9D1691AF818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327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72" r:id="rId4"/>
    <p:sldLayoutId id="2147483671" r:id="rId5"/>
    <p:sldLayoutId id="2147483674" r:id="rId6"/>
    <p:sldLayoutId id="2147483675" r:id="rId7"/>
    <p:sldLayoutId id="2147483673" r:id="rId8"/>
    <p:sldLayoutId id="2147483676" r:id="rId9"/>
    <p:sldLayoutId id="2147483677" r:id="rId10"/>
    <p:sldLayoutId id="2147483678" r:id="rId11"/>
    <p:sldLayoutId id="2147483683" r:id="rId12"/>
    <p:sldLayoutId id="2147483679" r:id="rId13"/>
    <p:sldLayoutId id="2147483680" r:id="rId14"/>
    <p:sldLayoutId id="2147483681" r:id="rId15"/>
    <p:sldLayoutId id="2147483682" r:id="rId16"/>
    <p:sldLayoutId id="2147483650" r:id="rId17"/>
    <p:sldLayoutId id="2147483664" r:id="rId18"/>
    <p:sldLayoutId id="2147483667" r:id="rId19"/>
    <p:sldLayoutId id="2147483669" r:id="rId20"/>
    <p:sldLayoutId id="2147483665" r:id="rId21"/>
    <p:sldLayoutId id="2147483668" r:id="rId22"/>
    <p:sldLayoutId id="2147483666" r:id="rId23"/>
    <p:sldLayoutId id="2147483654" r:id="rId24"/>
    <p:sldLayoutId id="2147483655" r:id="rId25"/>
  </p:sldLayoutIdLst>
  <p:hf sldNum="0"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 descr="7 ppt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9" name="Grupper 8"/>
          <p:cNvGrpSpPr/>
          <p:nvPr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10" name="Billede 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1" name="Billede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Økologisk investeringsstøtte og LAG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CBAA-B835-1148-8644-6D41A79138D3}" type="datetime2">
              <a:rPr lang="da-DK" smtClean="0"/>
              <a:t>24.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43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Økologisk investeringsstøtte</a:t>
            </a:r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idx="1"/>
          </p:nvPr>
        </p:nvSpPr>
        <p:spPr>
          <a:xfrm>
            <a:off x="465139" y="2289559"/>
            <a:ext cx="1779305" cy="3571491"/>
          </a:xfrm>
        </p:spPr>
        <p:txBody>
          <a:bodyPr>
            <a:normAutofit/>
          </a:bodyPr>
          <a:lstStyle/>
          <a:p>
            <a:r>
              <a:rPr lang="da-DK" dirty="0" smtClean="0"/>
              <a:t> 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24. januar 2014</a:t>
            </a:fld>
            <a:endParaRPr lang="da-DK"/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13"/>
          </p:nvPr>
        </p:nvSpPr>
        <p:spPr>
          <a:xfrm>
            <a:off x="551794" y="2285438"/>
            <a:ext cx="8119132" cy="3575612"/>
          </a:xfrm>
        </p:spPr>
        <p:txBody>
          <a:bodyPr>
            <a:normAutofit/>
          </a:bodyPr>
          <a:lstStyle/>
          <a:p>
            <a:pPr lvl="1"/>
            <a:r>
              <a:rPr lang="da-DK" dirty="0" smtClean="0"/>
              <a:t>Fortsætter i 2014 og 2015, herefter nyt program</a:t>
            </a:r>
          </a:p>
          <a:p>
            <a:pPr marL="0" lvl="1" indent="0">
              <a:buNone/>
            </a:pPr>
            <a:endParaRPr lang="da-DK" dirty="0" smtClean="0"/>
          </a:p>
          <a:p>
            <a:pPr lvl="1"/>
            <a:r>
              <a:rPr lang="da-DK" dirty="0" smtClean="0"/>
              <a:t>Teknologilisten</a:t>
            </a:r>
          </a:p>
          <a:p>
            <a:pPr marL="0" lvl="1" indent="0">
              <a:buNone/>
            </a:pPr>
            <a:endParaRPr lang="da-DK" dirty="0"/>
          </a:p>
          <a:p>
            <a:pPr lvl="1"/>
            <a:r>
              <a:rPr lang="da-DK" dirty="0"/>
              <a:t>Runde i </a:t>
            </a:r>
            <a:r>
              <a:rPr lang="da-DK" dirty="0" smtClean="0"/>
              <a:t>efteråret </a:t>
            </a:r>
            <a:r>
              <a:rPr lang="da-DK" dirty="0"/>
              <a:t>2014 med </a:t>
            </a:r>
            <a:r>
              <a:rPr lang="da-DK" dirty="0" smtClean="0"/>
              <a:t>40 </a:t>
            </a:r>
            <a:r>
              <a:rPr lang="da-DK" dirty="0"/>
              <a:t>mio. kr</a:t>
            </a:r>
            <a:r>
              <a:rPr lang="da-DK" dirty="0" smtClean="0"/>
              <a:t>.</a:t>
            </a:r>
          </a:p>
          <a:p>
            <a:pPr marL="0" lvl="1" indent="0">
              <a:buNone/>
            </a:pPr>
            <a:endParaRPr lang="da-DK" dirty="0" smtClean="0"/>
          </a:p>
          <a:p>
            <a:pPr lvl="1"/>
            <a:r>
              <a:rPr lang="da-DK" dirty="0" smtClean="0"/>
              <a:t>Formål: øge økologisk areal og forøge den økologiske produktion</a:t>
            </a:r>
          </a:p>
          <a:p>
            <a:pPr lvl="1"/>
            <a:endParaRPr lang="da-DK" dirty="0"/>
          </a:p>
          <a:p>
            <a:pPr marL="0" lvl="1" indent="0">
              <a:buNone/>
            </a:pPr>
            <a:endParaRPr lang="da-DK" dirty="0"/>
          </a:p>
          <a:p>
            <a:pPr lvl="1"/>
            <a:endParaRPr lang="da-DK" dirty="0"/>
          </a:p>
          <a:p>
            <a:endParaRPr lang="da-DK" dirty="0"/>
          </a:p>
        </p:txBody>
      </p:sp>
      <p:pic>
        <p:nvPicPr>
          <p:cNvPr id="2" name="Pladsholder til billede 1" descr="7 ppt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37"/>
            <a:ext cx="9144000" cy="1270000"/>
          </a:xfrm>
        </p:spPr>
      </p:pic>
    </p:spTree>
    <p:extLst>
      <p:ext uri="{BB962C8B-B14F-4D97-AF65-F5344CB8AC3E}">
        <p14:creationId xmlns:p14="http://schemas.microsoft.com/office/powerpoint/2010/main" val="38605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943429"/>
          </a:xfrm>
        </p:spPr>
        <p:txBody>
          <a:bodyPr/>
          <a:lstStyle/>
          <a:p>
            <a:r>
              <a:rPr lang="da-DK" dirty="0" smtClean="0"/>
              <a:t>Lokale aktionsgrupper (LAG)</a:t>
            </a:r>
            <a:endParaRPr lang="da-DK" dirty="0"/>
          </a:p>
        </p:txBody>
      </p:sp>
      <p:sp>
        <p:nvSpPr>
          <p:cNvPr id="22" name="Pladsholder til indhold 21"/>
          <p:cNvSpPr>
            <a:spLocks noGrp="1"/>
          </p:cNvSpPr>
          <p:nvPr>
            <p:ph idx="1"/>
          </p:nvPr>
        </p:nvSpPr>
        <p:spPr>
          <a:xfrm>
            <a:off x="465138" y="1045029"/>
            <a:ext cx="8199437" cy="2273612"/>
          </a:xfrm>
        </p:spPr>
        <p:txBody>
          <a:bodyPr>
            <a:normAutofit fontScale="25000" lnSpcReduction="20000"/>
          </a:bodyPr>
          <a:lstStyle/>
          <a:p>
            <a:r>
              <a:rPr lang="da-DK" sz="5600" b="1" dirty="0" smtClean="0"/>
              <a:t>Kort om </a:t>
            </a:r>
            <a:r>
              <a:rPr lang="da-DK" sz="5600" b="1" dirty="0" err="1" smtClean="0"/>
              <a:t>Leader</a:t>
            </a:r>
            <a:r>
              <a:rPr lang="da-DK" sz="5600" b="1" dirty="0" smtClean="0"/>
              <a:t>:</a:t>
            </a:r>
          </a:p>
          <a:p>
            <a:endParaRPr lang="da-DK" sz="3500" dirty="0" smtClean="0"/>
          </a:p>
          <a:p>
            <a:pPr marL="171450" indent="-171450">
              <a:buFontTx/>
              <a:buChar char="-"/>
            </a:pPr>
            <a:r>
              <a:rPr lang="da-DK" sz="5600" dirty="0" smtClean="0"/>
              <a:t>LAG-indsatsen skal sikre </a:t>
            </a:r>
            <a:r>
              <a:rPr lang="da-DK" sz="5600" dirty="0"/>
              <a:t>en høj grad af lokal </a:t>
            </a:r>
            <a:r>
              <a:rPr lang="da-DK" sz="5600" dirty="0" smtClean="0"/>
              <a:t>indflydelse. Lokale deltagere skal finde lokale løsninger til de lokale udfordringer.</a:t>
            </a:r>
          </a:p>
          <a:p>
            <a:pPr marL="171450" indent="-171450">
              <a:buFontTx/>
              <a:buChar char="-"/>
            </a:pPr>
            <a:endParaRPr lang="da-DK" sz="5600" dirty="0" smtClean="0"/>
          </a:p>
          <a:p>
            <a:pPr marL="171450" indent="-171450">
              <a:buFontTx/>
              <a:buChar char="-"/>
            </a:pPr>
            <a:r>
              <a:rPr lang="da-DK" sz="5600" dirty="0" smtClean="0"/>
              <a:t>Indsatsen udmøntes gennem lokale udviklingsstrategier, som udarbejdes af lokale aktionsgrupper. </a:t>
            </a:r>
          </a:p>
          <a:p>
            <a:pPr marL="171450" indent="-171450">
              <a:buFontTx/>
              <a:buChar char="-"/>
            </a:pPr>
            <a:endParaRPr lang="da-DK" sz="5600" dirty="0"/>
          </a:p>
          <a:p>
            <a:pPr marL="171450" indent="-171450">
              <a:buFontTx/>
              <a:buChar char="-"/>
            </a:pPr>
            <a:r>
              <a:rPr lang="da-DK" sz="5600" dirty="0" smtClean="0"/>
              <a:t>LAG’ernes bestyrelse vurderer og indstiller projekter der understøtter lokal udvikling for at skabe nye arbejdspladser og forbedre levevilkårene i landdistrikterne.</a:t>
            </a:r>
          </a:p>
          <a:p>
            <a:pPr marL="171450" indent="-171450">
              <a:buFontTx/>
              <a:buChar char="-"/>
            </a:pPr>
            <a:endParaRPr lang="da-DK" sz="5600" dirty="0"/>
          </a:p>
          <a:p>
            <a:pPr marL="171450" indent="-171450">
              <a:buFontTx/>
              <a:buChar char="-"/>
            </a:pPr>
            <a:r>
              <a:rPr lang="da-DK" sz="5600" dirty="0" smtClean="0"/>
              <a:t>Ansøgere: ikke landmænd, men fx. foreninger, virksomheder, enkeltpersoner </a:t>
            </a:r>
          </a:p>
          <a:p>
            <a:pPr marL="171450" indent="-171450">
              <a:buFontTx/>
              <a:buChar char="-"/>
            </a:pPr>
            <a:endParaRPr lang="da-DK" sz="5600" dirty="0" smtClean="0"/>
          </a:p>
          <a:p>
            <a:endParaRPr lang="da-DK" sz="5600" dirty="0" smtClean="0"/>
          </a:p>
          <a:p>
            <a:endParaRPr lang="da-DK" sz="1200" dirty="0" smtClean="0"/>
          </a:p>
          <a:p>
            <a:pPr marL="171450" indent="-171450">
              <a:buFontTx/>
              <a:buChar char="-"/>
            </a:pPr>
            <a:endParaRPr lang="da-DK" sz="1200" dirty="0"/>
          </a:p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24. januar 2014</a:t>
            </a:fld>
            <a:endParaRPr lang="da-DK"/>
          </a:p>
        </p:txBody>
      </p:sp>
      <p:sp>
        <p:nvSpPr>
          <p:cNvPr id="2" name="Pladsholder til billede 1"/>
          <p:cNvSpPr>
            <a:spLocks noGrp="1"/>
          </p:cNvSpPr>
          <p:nvPr>
            <p:ph type="pic" sz="quarter" idx="17"/>
          </p:nvPr>
        </p:nvSpPr>
        <p:spPr>
          <a:solidFill>
            <a:schemeClr val="accent3"/>
          </a:solidFill>
        </p:spPr>
      </p:sp>
      <p:sp>
        <p:nvSpPr>
          <p:cNvPr id="24" name="Pladsholder til tekst 23"/>
          <p:cNvSpPr>
            <a:spLocks noGrp="1"/>
          </p:cNvSpPr>
          <p:nvPr>
            <p:ph type="body" sz="quarter" idx="18"/>
          </p:nvPr>
        </p:nvSpPr>
        <p:spPr>
          <a:xfrm>
            <a:off x="6235700" y="3633952"/>
            <a:ext cx="2832100" cy="2157248"/>
          </a:xfrm>
        </p:spPr>
        <p:txBody>
          <a:bodyPr>
            <a:normAutofit fontScale="70000" lnSpcReduction="20000"/>
          </a:bodyPr>
          <a:lstStyle/>
          <a:p>
            <a:r>
              <a:rPr lang="da-DK" dirty="0" smtClean="0"/>
              <a:t>Hvilke typer af projekter støttes?</a:t>
            </a:r>
          </a:p>
          <a:p>
            <a:endParaRPr lang="da-DK" b="0" dirty="0"/>
          </a:p>
          <a:p>
            <a:r>
              <a:rPr lang="da-DK" b="0" dirty="0"/>
              <a:t>Etablering og udvikling af en lille butik </a:t>
            </a:r>
            <a:r>
              <a:rPr lang="da-DK" b="0" dirty="0" smtClean="0"/>
              <a:t>(fx. delikatesse, café mv.)</a:t>
            </a:r>
            <a:endParaRPr lang="da-DK" b="0" dirty="0"/>
          </a:p>
          <a:p>
            <a:endParaRPr lang="da-DK" b="0" dirty="0" smtClean="0"/>
          </a:p>
          <a:p>
            <a:r>
              <a:rPr lang="da-DK" b="0" dirty="0" smtClean="0"/>
              <a:t>Etablering </a:t>
            </a:r>
            <a:r>
              <a:rPr lang="da-DK" b="0" dirty="0"/>
              <a:t>og udvikling af </a:t>
            </a:r>
            <a:r>
              <a:rPr lang="da-DK" b="0" dirty="0" err="1" smtClean="0"/>
              <a:t>mikrovirksomheder</a:t>
            </a:r>
            <a:r>
              <a:rPr lang="da-DK" b="0" dirty="0" smtClean="0"/>
              <a:t> og små virksomheder (dog ikke jordbrug)</a:t>
            </a:r>
          </a:p>
          <a:p>
            <a:endParaRPr lang="da-DK" b="0" dirty="0"/>
          </a:p>
          <a:p>
            <a:r>
              <a:rPr lang="da-DK" b="0" dirty="0"/>
              <a:t>Etablering af servicevirksomhed </a:t>
            </a:r>
          </a:p>
          <a:p>
            <a:r>
              <a:rPr lang="da-DK" b="0" dirty="0" smtClean="0"/>
              <a:t>(fx frisør, værksted, mekaniker)</a:t>
            </a:r>
            <a:r>
              <a:rPr lang="da-DK" b="0" dirty="0"/>
              <a:t>	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6" name="Pladsholder til tekst 25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179802"/>
          </a:xfrm>
        </p:spPr>
        <p:txBody>
          <a:bodyPr>
            <a:normAutofit fontScale="92500" lnSpcReduction="10000"/>
          </a:bodyPr>
          <a:lstStyle/>
          <a:p>
            <a:r>
              <a:rPr lang="da-DK" sz="1600" dirty="0" smtClean="0"/>
              <a:t>Tidsplan</a:t>
            </a:r>
          </a:p>
          <a:p>
            <a:endParaRPr lang="da-DK" sz="1600" dirty="0" smtClean="0"/>
          </a:p>
          <a:p>
            <a:pPr marL="285750" indent="-285750">
              <a:buFont typeface="Arial"/>
              <a:buChar char="•"/>
            </a:pPr>
            <a:r>
              <a:rPr lang="da-DK" sz="1600" dirty="0" smtClean="0"/>
              <a:t>I løbet af 2014 vil Ministeriet for By, Bolig og Landdistrikter udpege områderne for den kommende programperiode</a:t>
            </a:r>
            <a:endParaRPr lang="da-DK" sz="1600" dirty="0"/>
          </a:p>
          <a:p>
            <a:pPr marL="285750" indent="-285750">
              <a:buFont typeface="Arial"/>
              <a:buChar char="•"/>
            </a:pPr>
            <a:r>
              <a:rPr lang="da-DK" sz="1600" dirty="0" smtClean="0"/>
              <a:t>Etablering af nye LAG’er 2014</a:t>
            </a:r>
          </a:p>
          <a:p>
            <a:pPr marL="285750" indent="-285750">
              <a:buFont typeface="Arial"/>
              <a:buChar char="•"/>
            </a:pPr>
            <a:r>
              <a:rPr lang="da-DK" sz="1600" dirty="0" smtClean="0"/>
              <a:t>Udarbejdelse og godkendelse af udviklingsstrategier i 2014</a:t>
            </a:r>
            <a:endParaRPr lang="da-DK" sz="1600" dirty="0"/>
          </a:p>
          <a:p>
            <a:pPr marL="285750" indent="-285750">
              <a:buFont typeface="Arial"/>
              <a:buChar char="•"/>
            </a:pPr>
            <a:r>
              <a:rPr lang="da-DK" sz="1600" dirty="0" smtClean="0"/>
              <a:t>I starten af 2015 forventes LAG’erne at kunne begynde at indstille nye projekter til tilskud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4915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Bioøkonomi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072408"/>
            <a:ext cx="8199437" cy="3239822"/>
          </a:xfrm>
        </p:spPr>
        <p:txBody>
          <a:bodyPr/>
          <a:lstStyle/>
          <a:p>
            <a:r>
              <a:rPr lang="da-DK" dirty="0" smtClean="0"/>
              <a:t>Der arbejdes på at finde gode instrumenter, der kan understøtte nogle af anbefalingerne fra Natur- og Landbrugskommissionen</a:t>
            </a:r>
          </a:p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Fokus på det biobaserede samfund</a:t>
            </a:r>
            <a:endParaRPr lang="da-DK" dirty="0"/>
          </a:p>
          <a:p>
            <a:pPr marL="0" lvl="1" indent="0">
              <a:buNone/>
            </a:pPr>
            <a:endParaRPr lang="da-DK" dirty="0"/>
          </a:p>
          <a:p>
            <a:pPr marL="0" lvl="1" indent="0">
              <a:buNone/>
            </a:pPr>
            <a:r>
              <a:rPr lang="da-DK" dirty="0" smtClean="0"/>
              <a:t>Biomasser til mange forskellige anvendelser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24. januar 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33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241</Words>
  <Application>Microsoft Office PowerPoint</Application>
  <PresentationFormat>Skærmshow (4:3)</PresentationFormat>
  <Paragraphs>57</Paragraphs>
  <Slides>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Kontortema</vt:lpstr>
      <vt:lpstr>Økologisk investeringsstøtte og LAG</vt:lpstr>
      <vt:lpstr>Økologisk investeringsstøtte</vt:lpstr>
      <vt:lpstr>Lokale aktionsgrupper (LAG)</vt:lpstr>
      <vt:lpstr>Bioøkonomi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Jeanette Lundehøj</dc:creator>
  <cp:lastModifiedBy>Ellen Danvig (NaturErhvervstyrelsen)</cp:lastModifiedBy>
  <cp:revision>93</cp:revision>
  <cp:lastPrinted>2014-01-22T10:22:45Z</cp:lastPrinted>
  <dcterms:created xsi:type="dcterms:W3CDTF">2013-01-23T14:03:47Z</dcterms:created>
  <dcterms:modified xsi:type="dcterms:W3CDTF">2014-01-24T10:55:28Z</dcterms:modified>
</cp:coreProperties>
</file>