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8" r:id="rId2"/>
    <p:sldId id="299" r:id="rId3"/>
    <p:sldId id="300" r:id="rId4"/>
    <p:sldId id="302" r:id="rId5"/>
    <p:sldId id="312" r:id="rId6"/>
    <p:sldId id="301" r:id="rId7"/>
    <p:sldId id="303" r:id="rId8"/>
    <p:sldId id="313" r:id="rId9"/>
    <p:sldId id="307" r:id="rId10"/>
    <p:sldId id="306" r:id="rId11"/>
    <p:sldId id="308" r:id="rId12"/>
    <p:sldId id="309" r:id="rId13"/>
    <p:sldId id="310" r:id="rId14"/>
    <p:sldId id="311" r:id="rId15"/>
    <p:sldId id="305" r:id="rId16"/>
  </p:sldIdLst>
  <p:sldSz cx="9144000" cy="6858000" type="screen4x3"/>
  <p:notesSz cx="6724650" cy="987425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6984" autoAdjust="0"/>
    <p:restoredTop sz="95609" autoAdjust="0"/>
  </p:normalViewPr>
  <p:slideViewPr>
    <p:cSldViewPr snapToGrid="0" snapToObjects="1" showGuides="1">
      <p:cViewPr>
        <p:scale>
          <a:sx n="90" d="100"/>
          <a:sy n="90" d="100"/>
        </p:scale>
        <p:origin x="-930" y="-642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-2094" y="-102"/>
      </p:cViewPr>
      <p:guideLst>
        <p:guide orient="horz" pos="3110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t>27-01-2014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09079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t>27-01-2014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2465" y="4690269"/>
            <a:ext cx="537972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09079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0307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6887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5403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215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240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967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77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963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764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135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79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058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350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22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942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964BCBAA-B835-1148-8644-6D41A79138D3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A1DF39E0-9B04-5D48-A27E-565B9CF06CC7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AC4-0D98-E042-B26F-CC25A67A2F27}" type="datetime2">
              <a:rPr lang="da-DK" smtClean="0"/>
              <a:t>27.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CA90-399F-D546-B986-3CD8BCF738AE}" type="datetime2">
              <a:rPr lang="da-DK" smtClean="0"/>
              <a:t>27.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964BCBAA-B835-1148-8644-6D41A79138D3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AB22CE1-942A-1B42-867B-8D3D2B4D3655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r 8"/>
          <p:cNvGrpSpPr/>
          <p:nvPr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God </a:t>
            </a:r>
            <a:r>
              <a:rPr lang="da-DK" dirty="0" smtClean="0"/>
              <a:t>Landbrugsmæssig </a:t>
            </a:r>
            <a:r>
              <a:rPr lang="da-DK" dirty="0"/>
              <a:t>og</a:t>
            </a:r>
            <a:br>
              <a:rPr lang="da-DK" dirty="0"/>
            </a:br>
            <a:r>
              <a:rPr lang="da-DK" dirty="0"/>
              <a:t>Miljømæssig stand (GLM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CBAA-B835-1148-8644-6D41A79138D3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2" name="Pladsholder til billede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001"/>
            <a:ext cx="9144000" cy="53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5656521" y="5837274"/>
            <a:ext cx="278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</a:rPr>
              <a:t>Af Tue Mørk</a:t>
            </a:r>
            <a:endParaRPr lang="da-DK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597837"/>
            <a:ext cx="4763386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– landskabselementer er EB støtteberettigede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Husk at opskrive markens areal hvis der er et GLM fortidsminder eller vandhuller.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Hvis du opskriver markens areal skal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du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huske at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ændre N-kvoten beregningen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med landskabselementets areal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1507" y="19965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 defTabSz="914400" eaLnBrk="1" hangingPunct="1">
              <a:defRPr/>
            </a:pPr>
            <a:r>
              <a:rPr lang="da-DK" dirty="0">
                <a:solidFill>
                  <a:schemeClr val="tx1"/>
                </a:solidFill>
              </a:rPr>
              <a:t>Landskabselementer i 2014 (krav 4.13)</a:t>
            </a:r>
            <a:endParaRPr kumimoji="0" lang="da-DK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46" y="2179674"/>
            <a:ext cx="3455581" cy="30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9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skal jeg være opmærksom på 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 bwMode="auto">
          <a:xfrm>
            <a:off x="434975" y="1884916"/>
            <a:ext cx="8229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Betalingsrettigheder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Stejle skråninger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lvl="0" defTabSz="914400" eaLnBrk="1" hangingPunct="1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Indsend ændringsforslag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hvis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du opdager fejl.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0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GLM og landbrugsreformen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4975" y="1645905"/>
            <a:ext cx="8229600" cy="167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- landskabselementerne kan indgå som en del af de 5 % miljøfokusarealer, der stilles krav om, fra 2015.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75" y="2562190"/>
            <a:ext cx="6262576" cy="334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7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850605"/>
            <a:ext cx="8199437" cy="1092279"/>
          </a:xfrm>
        </p:spPr>
        <p:txBody>
          <a:bodyPr/>
          <a:lstStyle/>
          <a:p>
            <a:pPr algn="ctr"/>
            <a:r>
              <a:rPr lang="da-DK" dirty="0" smtClean="0"/>
              <a:t>Spørgsmål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174765"/>
            <a:ext cx="3236913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5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82"/>
            <a:ext cx="9144000" cy="600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05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4" y="358775"/>
            <a:ext cx="6145151" cy="464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1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GLM 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8313" y="1989138"/>
            <a:ext cx="8229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er en støttebetingelse.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Omfatter alle </a:t>
            </a:r>
            <a:r>
              <a:rPr kumimoji="0" lang="da-DK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landbrugsarealer.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Overtrædelse af GLM reglerne kan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   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medføre støttereduktioner på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1-5 % af den samlede støtte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6" y="1665288"/>
            <a:ext cx="3083442" cy="434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6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-138223"/>
            <a:ext cx="8199437" cy="1092279"/>
          </a:xfrm>
        </p:spPr>
        <p:txBody>
          <a:bodyPr/>
          <a:lstStyle/>
          <a:p>
            <a:r>
              <a:rPr lang="da-DK" dirty="0" smtClean="0"/>
              <a:t>GLM problemområder i EU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graphicFrame>
        <p:nvGraphicFramePr>
          <p:cNvPr id="5" name="Pladsholder til ind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4892289"/>
              </p:ext>
            </p:extLst>
          </p:nvPr>
        </p:nvGraphicFramePr>
        <p:xfrm>
          <a:off x="471488" y="996585"/>
          <a:ext cx="6848556" cy="486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095"/>
                <a:gridCol w="231046"/>
                <a:gridCol w="4816415"/>
              </a:tblGrid>
              <a:tr h="27409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>
                          <a:solidFill>
                            <a:srgbClr val="000000"/>
                          </a:solidFill>
                        </a:rPr>
                        <a:t>Problem</a:t>
                      </a:r>
                      <a:endParaRPr lang="da-DK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da-DK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>
                          <a:solidFill>
                            <a:srgbClr val="000000"/>
                          </a:solidFill>
                        </a:rPr>
                        <a:t>Danske</a:t>
                      </a:r>
                      <a:r>
                        <a:rPr lang="da-DK" sz="1400" baseline="0" dirty="0" smtClean="0">
                          <a:solidFill>
                            <a:srgbClr val="000000"/>
                          </a:solidFill>
                        </a:rPr>
                        <a:t> krav</a:t>
                      </a:r>
                      <a:endParaRPr lang="da-DK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/>
                </a:tc>
              </a:tr>
              <a:tr h="301498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b="1" dirty="0" smtClean="0">
                          <a:solidFill>
                            <a:srgbClr val="000000"/>
                          </a:solidFill>
                        </a:rPr>
                        <a:t>Jorderosion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1" dirty="0" err="1" smtClean="0">
                          <a:solidFill>
                            <a:srgbClr val="000000"/>
                          </a:solidFill>
                        </a:rPr>
                        <a:t>U</a:t>
                      </a:r>
                      <a:r>
                        <a:rPr lang="da-DK" sz="1600" i="1" baseline="0" dirty="0" err="1" smtClean="0">
                          <a:solidFill>
                            <a:srgbClr val="000000"/>
                          </a:solidFill>
                        </a:rPr>
                        <a:t>dyrkede</a:t>
                      </a:r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 arealer skal holdes plantedækket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0029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Slåning af </a:t>
                      </a:r>
                      <a:r>
                        <a:rPr lang="da-DK" sz="1600" i="1" baseline="0" dirty="0" err="1" smtClean="0">
                          <a:solidFill>
                            <a:srgbClr val="000000"/>
                          </a:solidFill>
                        </a:rPr>
                        <a:t>udyrkede</a:t>
                      </a:r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 arealer - slåning/afgræsning af </a:t>
                      </a:r>
                      <a:r>
                        <a:rPr lang="da-DK" sz="1600" i="1" baseline="0" dirty="0" err="1" smtClean="0">
                          <a:solidFill>
                            <a:srgbClr val="000000"/>
                          </a:solidFill>
                        </a:rPr>
                        <a:t>omdriftsgræs</a:t>
                      </a:r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 - forbud mod jordbearbejdning på skråninger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913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 smtClean="0">
                          <a:solidFill>
                            <a:srgbClr val="000000"/>
                          </a:solidFill>
                        </a:rPr>
                        <a:t>Jordens indhold af organiske stoffer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1" dirty="0" smtClean="0">
                          <a:solidFill>
                            <a:srgbClr val="000000"/>
                          </a:solidFill>
                        </a:rPr>
                        <a:t>Forbud mod afbrænding af halm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498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 smtClean="0">
                          <a:solidFill>
                            <a:srgbClr val="000000"/>
                          </a:solidFill>
                        </a:rPr>
                        <a:t>Jordens struktur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399">
                <a:tc rowSpan="3">
                  <a:txBody>
                    <a:bodyPr/>
                    <a:lstStyle/>
                    <a:p>
                      <a:pPr algn="ctr"/>
                      <a:r>
                        <a:rPr lang="da-DK" sz="1600" b="1" dirty="0" smtClean="0">
                          <a:solidFill>
                            <a:srgbClr val="000000"/>
                          </a:solidFill>
                        </a:rPr>
                        <a:t>Minimumsniveau for vedligeholdelse – </a:t>
                      </a:r>
                      <a:r>
                        <a:rPr lang="da-DK" sz="1600" b="1" i="0" dirty="0" smtClean="0">
                          <a:solidFill>
                            <a:srgbClr val="000000"/>
                          </a:solidFill>
                        </a:rPr>
                        <a:t>bevarelse</a:t>
                      </a:r>
                      <a:r>
                        <a:rPr lang="da-DK" sz="1600" b="1" i="0" baseline="0" dirty="0" smtClean="0">
                          <a:solidFill>
                            <a:srgbClr val="000000"/>
                          </a:solidFill>
                        </a:rPr>
                        <a:t> af landskabstræk og levesteder</a:t>
                      </a:r>
                      <a:endParaRPr lang="da-DK" sz="1600" b="1" i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Fortidsminder og vandhuller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498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Bekæmpelse af Flyvehavre og Bjørneklo</a:t>
                      </a:r>
                      <a:endParaRPr lang="da-DK" sz="16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5661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Slåning eller græsning af permanente græsarealer</a:t>
                      </a:r>
                      <a:endParaRPr lang="da-DK" sz="16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029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b="1" dirty="0" smtClean="0">
                          <a:solidFill>
                            <a:srgbClr val="000000"/>
                          </a:solidFill>
                        </a:rPr>
                        <a:t>Beskyttelse og forvaltning af vand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da-DK" sz="16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da-DK" sz="1600" i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2 m bræmmer</a:t>
                      </a:r>
                      <a:endParaRPr lang="da-DK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da-DK" sz="1600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endParaRPr lang="da-DK" sz="1600" baseline="0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3915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da-DK" sz="1600" baseline="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da-DK" sz="1600" i="1" baseline="0" dirty="0" smtClean="0">
                          <a:solidFill>
                            <a:srgbClr val="000000"/>
                          </a:solidFill>
                        </a:rPr>
                        <a:t>Overholdelse af indvindingstilladelser</a:t>
                      </a:r>
                      <a:endParaRPr lang="da-DK" sz="16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2371052" y="1881961"/>
            <a:ext cx="5263116" cy="637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3721389" y="3168505"/>
            <a:ext cx="1297172" cy="701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72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kern="0" dirty="0">
                <a:solidFill>
                  <a:srgbClr val="000000"/>
                </a:solidFill>
                <a:latin typeface="Arial"/>
              </a:rPr>
              <a:t>Nyt GLM krav i 2014 mod jorderosion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5138" y="1645906"/>
            <a:ext cx="822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Forbud mod jordbearbejdning på arealer med en hældning på minimum 12 grader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Jordbearbejdning må ikke foretages i perioden fra høst til 1. april det følgende år (krav 4.14)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Omfatter ca. 7000 ha. heraf er ca. 6000 ha græs eller flerårige afgrøder.</a:t>
            </a:r>
          </a:p>
        </p:txBody>
      </p:sp>
    </p:spTree>
    <p:extLst>
      <p:ext uri="{BB962C8B-B14F-4D97-AF65-F5344CB8AC3E}">
        <p14:creationId xmlns:p14="http://schemas.microsoft.com/office/powerpoint/2010/main" val="13846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AC4-0D98-E042-B26F-CC25A67A2F27}" type="datetime2">
              <a:rPr lang="da-DK" smtClean="0"/>
              <a:t>27. januar 2014</a:t>
            </a:fld>
            <a:endParaRPr lang="da-DK"/>
          </a:p>
        </p:txBody>
      </p:sp>
      <p:pic>
        <p:nvPicPr>
          <p:cNvPr id="4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9" y="1394417"/>
            <a:ext cx="2459355" cy="328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led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584" y="172692"/>
            <a:ext cx="6116955" cy="57492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e 4"/>
          <p:cNvSpPr/>
          <p:nvPr/>
        </p:nvSpPr>
        <p:spPr>
          <a:xfrm>
            <a:off x="3434316" y="2092841"/>
            <a:ext cx="1435396" cy="12989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77972" y="2799019"/>
            <a:ext cx="2809584" cy="15629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/>
        </p:nvSpPr>
        <p:spPr>
          <a:xfrm>
            <a:off x="5475767" y="3914553"/>
            <a:ext cx="1981201" cy="19014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15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Landskabselementer i 2014 (krav 4.13)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4975" y="1633870"/>
            <a:ext cx="822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– fortidsminder og </a:t>
            </a:r>
            <a:r>
              <a:rPr kumimoji="0" lang="da-DK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små søer og vandhuller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med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tilhørende randbevoksning op til 2000 m² må ikke fjernes ødelægges eller reduceres</a:t>
            </a: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Formålet er at bevare GLM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landskabselementerne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som</a:t>
            </a:r>
            <a:r>
              <a:rPr kumimoji="0" lang="da-DK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levesteder og landskabstræk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98" y="2530549"/>
            <a:ext cx="2689077" cy="336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9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Landskabselementer i 2014 (krav 4.13)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1488" y="1694934"/>
            <a:ext cx="822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landskabselementer vil fremgår som et særligt lag i IMK pr. 1 februar 2014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Vandhuller mindre end 100 m² er ikke omfattet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lvl="0" defTabSz="914400" eaLnBrk="1" hangingPunct="1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Skal ligge </a:t>
            </a:r>
            <a:r>
              <a:rPr lang="da-DK" kern="0" dirty="0">
                <a:latin typeface="Arial"/>
              </a:rPr>
              <a:t>helt inde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i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 markblok for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at være 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omfattet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af kravet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 GLM søer og vandhuller - eksempel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3436" r="43604" b="19586"/>
          <a:stretch/>
        </p:blipFill>
        <p:spPr bwMode="auto">
          <a:xfrm>
            <a:off x="701748" y="1274121"/>
            <a:ext cx="6750715" cy="46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4699590" y="3953539"/>
            <a:ext cx="1435396" cy="12989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63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t>27. januar 2014</a:t>
            </a:fld>
            <a:endParaRPr lang="da-D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95" cy="58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 rot="524204">
            <a:off x="1525739" y="2479355"/>
            <a:ext cx="2783989" cy="5339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 rot="264789">
            <a:off x="598696" y="2112485"/>
            <a:ext cx="5663731" cy="1223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Afrundet rektangel 5"/>
          <p:cNvSpPr/>
          <p:nvPr/>
        </p:nvSpPr>
        <p:spPr>
          <a:xfrm rot="20413320">
            <a:off x="-1533" y="2553649"/>
            <a:ext cx="1550635" cy="2169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2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713</TotalTime>
  <Words>378</Words>
  <Application>Microsoft Office PowerPoint</Application>
  <PresentationFormat>Skærmshow (4:3)</PresentationFormat>
  <Paragraphs>104</Paragraphs>
  <Slides>15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15</vt:i4>
      </vt:variant>
    </vt:vector>
  </HeadingPairs>
  <TitlesOfParts>
    <vt:vector size="16" baseType="lpstr">
      <vt:lpstr>Kontortema</vt:lpstr>
      <vt:lpstr>God Landbrugsmæssig og Miljømæssig stand (GLM)</vt:lpstr>
      <vt:lpstr>Hvad er GLM ?</vt:lpstr>
      <vt:lpstr>GLM problemområder i EU</vt:lpstr>
      <vt:lpstr>Nyt GLM krav i 2014 mod jorderosion </vt:lpstr>
      <vt:lpstr>PowerPoint-præsentation</vt:lpstr>
      <vt:lpstr>Landskabselementer i 2014 (krav 4.13)</vt:lpstr>
      <vt:lpstr>Landskabselementer i 2014 (krav 4.13)</vt:lpstr>
      <vt:lpstr>  GLM søer og vandhuller - eksempel</vt:lpstr>
      <vt:lpstr>PowerPoint-præsentation</vt:lpstr>
      <vt:lpstr>PowerPoint-præsentation</vt:lpstr>
      <vt:lpstr>Hvad skal jeg være opmærksom på ?</vt:lpstr>
      <vt:lpstr>GLM og landbrugsreformen</vt:lpstr>
      <vt:lpstr>Spørgsmål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Signe Hansen Blegmand (NaturErhvervstyrelsen)</cp:lastModifiedBy>
  <cp:revision>74</cp:revision>
  <cp:lastPrinted>2014-01-21T11:28:50Z</cp:lastPrinted>
  <dcterms:created xsi:type="dcterms:W3CDTF">2013-01-23T14:03:47Z</dcterms:created>
  <dcterms:modified xsi:type="dcterms:W3CDTF">2014-01-27T12:38:07Z</dcterms:modified>
</cp:coreProperties>
</file>