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4" r:id="rId2"/>
    <p:sldId id="276" r:id="rId3"/>
    <p:sldId id="262" r:id="rId4"/>
    <p:sldId id="277" r:id="rId5"/>
  </p:sldIdLst>
  <p:sldSz cx="9144000" cy="6858000" type="screen4x3"/>
  <p:notesSz cx="6797675" cy="9928225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tandardsektion" id="{CF14BC59-12CA-4117-9688-F3F72EC409DB}">
          <p14:sldIdLst>
            <p14:sldId id="274"/>
            <p14:sldId id="276"/>
            <p14:sldId id="262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Ikke-navngivet sektion" id="{8FDCAD29-7C17-4B8D-91FC-ADB703EAE5C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6985" autoAdjust="0"/>
    <p:restoredTop sz="99112" autoAdjust="0"/>
  </p:normalViewPr>
  <p:slideViewPr>
    <p:cSldViewPr snapToGrid="0" snapToObjects="1" showGuides="1">
      <p:cViewPr>
        <p:scale>
          <a:sx n="80" d="100"/>
          <a:sy n="80" d="100"/>
        </p:scale>
        <p:origin x="-480" y="192"/>
      </p:cViewPr>
      <p:guideLst>
        <p:guide orient="horz" pos="820"/>
        <p:guide orient="horz" pos="637"/>
        <p:guide orient="horz" pos="872"/>
        <p:guide pos="5450"/>
        <p:guide pos="2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1932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EE03-D5B6-3749-A7E5-94B2F02E776F}" type="datetimeFigureOut">
              <a:rPr lang="da-DK" smtClean="0"/>
              <a:pPr/>
              <a:t>31-01-2014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AF97B-E6C5-B348-98FF-B89EFF98F6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5148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39683-6613-3A4F-BA84-BAED98285295}" type="datetimeFigureOut">
              <a:rPr lang="da-DK" smtClean="0"/>
              <a:pPr/>
              <a:t>31-01-2014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F8373-3029-BF4B-B31F-1E3F956F617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281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825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8373-3029-BF4B-B31F-1E3F956F617F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825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3455082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4663022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47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1524002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0" y="5129999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6136712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3068355" y="5129996"/>
            <a:ext cx="3007288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0" y="3307552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2"/>
          </p:nvPr>
        </p:nvSpPr>
        <p:spPr>
          <a:xfrm>
            <a:off x="6136712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9" name="Pladsholder til billede 7"/>
          <p:cNvSpPr>
            <a:spLocks noGrp="1"/>
          </p:cNvSpPr>
          <p:nvPr>
            <p:ph type="pic" sz="quarter" idx="23"/>
          </p:nvPr>
        </p:nvSpPr>
        <p:spPr>
          <a:xfrm>
            <a:off x="3068355" y="3307549"/>
            <a:ext cx="3007288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19433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3713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538153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+ Tekst +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685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8789" y="679450"/>
            <a:ext cx="5345111" cy="1949450"/>
          </a:xfrm>
        </p:spPr>
        <p:txBody>
          <a:bodyPr anchor="t"/>
          <a:lstStyle/>
          <a:p>
            <a:r>
              <a:rPr lang="da-DK" dirty="0" smtClean="0"/>
              <a:t>Teksten placeres </a:t>
            </a:r>
            <a:br>
              <a:rPr lang="da-DK" dirty="0" smtClean="0"/>
            </a:br>
            <a:r>
              <a:rPr lang="da-DK" dirty="0" smtClean="0"/>
              <a:t>hvor der er ro på fotoet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billede 12"/>
          <p:cNvSpPr>
            <a:spLocks noGrp="1"/>
          </p:cNvSpPr>
          <p:nvPr>
            <p:ph type="pic" sz="quarter" idx="22"/>
          </p:nvPr>
        </p:nvSpPr>
        <p:spPr>
          <a:xfrm>
            <a:off x="6137275" y="15240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5" name="Pladsholder til tekst 10"/>
          <p:cNvSpPr>
            <a:spLocks noGrp="1"/>
          </p:cNvSpPr>
          <p:nvPr>
            <p:ph type="body" sz="quarter" idx="23"/>
          </p:nvPr>
        </p:nvSpPr>
        <p:spPr>
          <a:xfrm>
            <a:off x="6235700" y="165100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0" name="Pladsholder til billede 12"/>
          <p:cNvSpPr>
            <a:spLocks noGrp="1"/>
          </p:cNvSpPr>
          <p:nvPr>
            <p:ph type="pic" sz="quarter" idx="24"/>
          </p:nvPr>
        </p:nvSpPr>
        <p:spPr>
          <a:xfrm>
            <a:off x="6137275" y="2857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1" name="Pladsholder til tekst 10"/>
          <p:cNvSpPr>
            <a:spLocks noGrp="1"/>
          </p:cNvSpPr>
          <p:nvPr>
            <p:ph type="body" sz="quarter" idx="25"/>
          </p:nvPr>
        </p:nvSpPr>
        <p:spPr>
          <a:xfrm>
            <a:off x="6235700" y="2978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2" name="Pladsholder til billede 12"/>
          <p:cNvSpPr>
            <a:spLocks noGrp="1"/>
          </p:cNvSpPr>
          <p:nvPr>
            <p:ph type="pic" sz="quarter" idx="26"/>
          </p:nvPr>
        </p:nvSpPr>
        <p:spPr>
          <a:xfrm>
            <a:off x="6137275" y="41783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3" name="Pladsholder til tekst 10"/>
          <p:cNvSpPr>
            <a:spLocks noGrp="1"/>
          </p:cNvSpPr>
          <p:nvPr>
            <p:ph type="body" sz="quarter" idx="27"/>
          </p:nvPr>
        </p:nvSpPr>
        <p:spPr>
          <a:xfrm>
            <a:off x="6235700" y="42989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24" name="Pladsholder til billede 12"/>
          <p:cNvSpPr>
            <a:spLocks noGrp="1"/>
          </p:cNvSpPr>
          <p:nvPr>
            <p:ph type="pic" sz="quarter" idx="28"/>
          </p:nvPr>
        </p:nvSpPr>
        <p:spPr>
          <a:xfrm>
            <a:off x="6137275" y="190500"/>
            <a:ext cx="3006725" cy="12600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5" name="Pladsholder til tekst 10"/>
          <p:cNvSpPr>
            <a:spLocks noGrp="1"/>
          </p:cNvSpPr>
          <p:nvPr>
            <p:ph type="body" sz="quarter" idx="29"/>
          </p:nvPr>
        </p:nvSpPr>
        <p:spPr>
          <a:xfrm>
            <a:off x="6235700" y="311150"/>
            <a:ext cx="2832100" cy="10287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126807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1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9140824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9140824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6327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52901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Foto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30900"/>
            <a:ext cx="9144000" cy="927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490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 1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7962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 2s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3935411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1270000"/>
            <a:ext cx="3960000" cy="4608000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011513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+ Info/foto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3429000"/>
            <a:ext cx="3006725" cy="242728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8" y="1274121"/>
            <a:ext cx="8199437" cy="2065979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3429000"/>
            <a:ext cx="6075643" cy="242762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35700" y="3511550"/>
            <a:ext cx="2832100" cy="227965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solidFill>
                  <a:schemeClr val="tx1">
                    <a:lumMod val="75000"/>
                    <a:lumOff val="25000"/>
                  </a:schemeClr>
                </a:solidFill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20"/>
          </p:nvPr>
        </p:nvSpPr>
        <p:spPr>
          <a:xfrm>
            <a:off x="458788" y="3511550"/>
            <a:ext cx="5522912" cy="2279650"/>
          </a:xfrm>
        </p:spPr>
        <p:txBody>
          <a:bodyPr anchor="ctr"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474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Kron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88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4115645"/>
            <a:ext cx="8199437" cy="1196975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2319" y="5312620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A1DF39E0-9B04-5D48-A27E-565B9CF06CC7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4606" y="0"/>
            <a:ext cx="22987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50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+ Foto/info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6137275" y="3429000"/>
            <a:ext cx="3023999" cy="2427628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12"/>
          <p:cNvSpPr>
            <a:spLocks noGrp="1"/>
          </p:cNvSpPr>
          <p:nvPr>
            <p:ph type="pic" sz="quarter" idx="19"/>
          </p:nvPr>
        </p:nvSpPr>
        <p:spPr>
          <a:xfrm>
            <a:off x="6137275" y="241302"/>
            <a:ext cx="3006725" cy="3098798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5516563" cy="109227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1274121"/>
            <a:ext cx="5516562" cy="4582507"/>
          </a:xfrm>
        </p:spPr>
        <p:txBody>
          <a:bodyPr/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6242050" y="3536950"/>
            <a:ext cx="2800350" cy="2319678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498106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9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0"/>
            <a:ext cx="45466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tekst 10"/>
          <p:cNvSpPr>
            <a:spLocks noGrp="1"/>
          </p:cNvSpPr>
          <p:nvPr>
            <p:ph type="body" sz="quarter" idx="18"/>
          </p:nvPr>
        </p:nvSpPr>
        <p:spPr>
          <a:xfrm>
            <a:off x="4692650" y="1"/>
            <a:ext cx="4356100" cy="1270000"/>
          </a:xfrm>
        </p:spPr>
        <p:txBody>
          <a:bodyPr anchor="ctr">
            <a:norm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500" b="1" i="0">
                <a:latin typeface="Verdana"/>
                <a:cs typeface="Verdana"/>
              </a:defRPr>
            </a:lvl1pPr>
            <a:lvl2pPr marL="0" indent="0">
              <a:spcBef>
                <a:spcPts val="600"/>
              </a:spcBef>
              <a:spcAft>
                <a:spcPts val="0"/>
              </a:spcAft>
              <a:buFontTx/>
              <a:buNone/>
              <a:defRPr sz="1500"/>
            </a:lvl2pPr>
            <a:lvl3pPr marL="180000">
              <a:spcBef>
                <a:spcPts val="600"/>
              </a:spcBef>
              <a:spcAft>
                <a:spcPts val="0"/>
              </a:spcAft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81680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1sp - FotoT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121"/>
            <a:ext cx="8199437" cy="792000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1488" y="2243442"/>
            <a:ext cx="8199437" cy="3611258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4121"/>
            <a:ext cx="3007288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217862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sp - FotoT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138" y="1274037"/>
            <a:ext cx="8199437" cy="791999"/>
          </a:xfrm>
        </p:spPr>
        <p:txBody>
          <a:bodyPr/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5139" y="2289559"/>
            <a:ext cx="3935411" cy="3571491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4710925" y="2285438"/>
            <a:ext cx="3960000" cy="3575612"/>
          </a:xfrm>
        </p:spPr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Pladsholder til billede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1270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6188728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4AC4-0D98-E042-B26F-CC25A67A2F27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10186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CA90-399F-D546-B986-3CD8BCF738AE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3063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ueKr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KroneBu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409825"/>
            <a:ext cx="9144000" cy="4457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869" y="1270000"/>
            <a:ext cx="8199437" cy="628273"/>
          </a:xfrm>
        </p:spPr>
        <p:txBody>
          <a:bodyPr/>
          <a:lstStyle>
            <a:lvl1pPr algn="r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3588" y="1898273"/>
            <a:ext cx="4090987" cy="315378"/>
          </a:xfrm>
        </p:spPr>
        <p:txBody>
          <a:bodyPr anchor="b"/>
          <a:lstStyle>
            <a:lvl1pPr algn="r">
              <a:defRPr sz="1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4807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1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/>
          <p:cNvSpPr>
            <a:spLocks noGrp="1"/>
          </p:cNvSpPr>
          <p:nvPr>
            <p:ph type="pic" sz="quarter" idx="13"/>
          </p:nvPr>
        </p:nvSpPr>
        <p:spPr>
          <a:xfrm>
            <a:off x="0" y="1530001"/>
            <a:ext cx="9144000" cy="5327999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6805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49673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3176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3176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4194001"/>
            <a:ext cx="4546600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82057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2x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6" name="Pladsholder til billede 7"/>
          <p:cNvSpPr>
            <a:spLocks noGrp="1"/>
          </p:cNvSpPr>
          <p:nvPr>
            <p:ph type="pic" sz="quarter" idx="14"/>
          </p:nvPr>
        </p:nvSpPr>
        <p:spPr>
          <a:xfrm>
            <a:off x="4597400" y="1524000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4597400" y="3309150"/>
            <a:ext cx="4546600" cy="17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18"/>
          </p:nvPr>
        </p:nvSpPr>
        <p:spPr>
          <a:xfrm>
            <a:off x="4597400" y="5130001"/>
            <a:ext cx="4546600" cy="17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8154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5333999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81470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 3x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dsholder til billede 7"/>
          <p:cNvSpPr>
            <a:spLocks noGrp="1"/>
          </p:cNvSpPr>
          <p:nvPr>
            <p:ph type="pic" sz="quarter" idx="19"/>
          </p:nvPr>
        </p:nvSpPr>
        <p:spPr>
          <a:xfrm>
            <a:off x="-1" y="4194001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7" name="Pladsholder til billede 7"/>
          <p:cNvSpPr>
            <a:spLocks noGrp="1"/>
          </p:cNvSpPr>
          <p:nvPr>
            <p:ph type="pic" sz="quarter" idx="20"/>
          </p:nvPr>
        </p:nvSpPr>
        <p:spPr>
          <a:xfrm>
            <a:off x="6136712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21"/>
          </p:nvPr>
        </p:nvSpPr>
        <p:spPr>
          <a:xfrm>
            <a:off x="3068355" y="4190999"/>
            <a:ext cx="3007288" cy="2664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0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-1" y="1527001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6"/>
          </p:nvPr>
        </p:nvSpPr>
        <p:spPr>
          <a:xfrm>
            <a:off x="6136712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7"/>
          </p:nvPr>
        </p:nvSpPr>
        <p:spPr>
          <a:xfrm>
            <a:off x="3068355" y="1523999"/>
            <a:ext cx="3007288" cy="2628000"/>
          </a:xfrm>
          <a:solidFill>
            <a:srgbClr val="E0DCC6"/>
          </a:solidFill>
        </p:spPr>
        <p:txBody>
          <a:bodyPr>
            <a:normAutofit/>
          </a:bodyPr>
          <a:lstStyle>
            <a:lvl1pPr>
              <a:defRPr sz="500"/>
            </a:lvl1pPr>
          </a:lstStyle>
          <a:p>
            <a:endParaRPr lang="da-DK" dirty="0"/>
          </a:p>
        </p:txBody>
      </p:sp>
      <p:grpSp>
        <p:nvGrpSpPr>
          <p:cNvPr id="7" name="Grupper 6"/>
          <p:cNvGrpSpPr/>
          <p:nvPr userDrawn="1"/>
        </p:nvGrpSpPr>
        <p:grpSpPr>
          <a:xfrm>
            <a:off x="0" y="-1"/>
            <a:ext cx="9144000" cy="1905000"/>
            <a:chOff x="0" y="-1"/>
            <a:chExt cx="9144000" cy="1905000"/>
          </a:xfrm>
        </p:grpSpPr>
        <p:pic>
          <p:nvPicPr>
            <p:cNvPr id="3" name="Billed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73869" y="6394451"/>
            <a:ext cx="2895600" cy="46355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5C3-C702-9C4E-B3EB-9D1691AF818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8789" y="-1"/>
            <a:ext cx="4926012" cy="1116000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8789" y="1118121"/>
            <a:ext cx="4090987" cy="266179"/>
          </a:xfrm>
        </p:spPr>
        <p:txBody>
          <a:bodyPr anchor="b"/>
          <a:lstStyle>
            <a:lvl1pPr algn="l">
              <a:defRPr sz="800"/>
            </a:lvl1pPr>
          </a:lstStyle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9532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5138" y="0"/>
            <a:ext cx="8199437" cy="109227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65138" y="1274121"/>
            <a:ext cx="8199437" cy="458250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71488" y="6394450"/>
            <a:ext cx="1772956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AB22CE1-942A-1B42-867B-8D3D2B4D3655}" type="datetime2">
              <a:rPr lang="da-DK" smtClean="0"/>
              <a:pPr/>
              <a:t>31. januar 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244444" y="6394450"/>
            <a:ext cx="2895600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394450"/>
            <a:ext cx="471488" cy="4635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15525C3-C702-9C4E-B3EB-9D1691AF818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0327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72" r:id="rId4"/>
    <p:sldLayoutId id="2147483671" r:id="rId5"/>
    <p:sldLayoutId id="2147483674" r:id="rId6"/>
    <p:sldLayoutId id="2147483675" r:id="rId7"/>
    <p:sldLayoutId id="2147483673" r:id="rId8"/>
    <p:sldLayoutId id="2147483676" r:id="rId9"/>
    <p:sldLayoutId id="2147483677" r:id="rId10"/>
    <p:sldLayoutId id="2147483678" r:id="rId11"/>
    <p:sldLayoutId id="2147483683" r:id="rId12"/>
    <p:sldLayoutId id="2147483679" r:id="rId13"/>
    <p:sldLayoutId id="2147483680" r:id="rId14"/>
    <p:sldLayoutId id="2147483681" r:id="rId15"/>
    <p:sldLayoutId id="2147483682" r:id="rId16"/>
    <p:sldLayoutId id="2147483650" r:id="rId17"/>
    <p:sldLayoutId id="2147483664" r:id="rId18"/>
    <p:sldLayoutId id="2147483667" r:id="rId19"/>
    <p:sldLayoutId id="2147483669" r:id="rId20"/>
    <p:sldLayoutId id="2147483665" r:id="rId21"/>
    <p:sldLayoutId id="2147483668" r:id="rId22"/>
    <p:sldLayoutId id="2147483666" r:id="rId23"/>
    <p:sldLayoutId id="2147483654" r:id="rId24"/>
    <p:sldLayoutId id="2147483655" r:id="rId25"/>
  </p:sldLayoutIdLst>
  <p:hf sldNum="0" hdr="0" ft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Verdana"/>
          <a:ea typeface="+mn-ea"/>
          <a:cs typeface="+mn-cs"/>
        </a:defRPr>
      </a:lvl1pPr>
      <a:lvl2pPr marL="180000" indent="-180000" algn="l" defTabSz="457200" rtl="0" eaLnBrk="1" latinLnBrk="0" hangingPunct="1">
        <a:lnSpc>
          <a:spcPct val="100000"/>
        </a:lnSpc>
        <a:spcBef>
          <a:spcPts val="1100"/>
        </a:spcBef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00000"/>
        </a:lnSpc>
        <a:spcBef>
          <a:spcPts val="1100"/>
        </a:spcBef>
        <a:buSzPct val="100000"/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+mn-cs"/>
        </a:defRPr>
      </a:lvl3pPr>
      <a:lvl4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b="1" i="0" kern="1200">
          <a:solidFill>
            <a:schemeClr val="tx1">
              <a:lumMod val="75000"/>
              <a:lumOff val="25000"/>
            </a:schemeClr>
          </a:solidFill>
          <a:latin typeface="Verdana"/>
          <a:ea typeface="+mn-ea"/>
          <a:cs typeface="Verdana"/>
        </a:defRPr>
      </a:lvl4pPr>
      <a:lvl5pPr marL="0" indent="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500" kern="1200">
          <a:solidFill>
            <a:schemeClr val="tx1"/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e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ladsholder til billede 22" descr="7 ppt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7" name="Pladsholder til billede 6" descr="Gødning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pic>
        <p:nvPicPr>
          <p:cNvPr id="8" name="Pladsholder til billede 7" descr="Gartneri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524001"/>
            <a:ext cx="3007288" cy="5333999"/>
          </a:xfrm>
        </p:spPr>
      </p:pic>
      <p:grpSp>
        <p:nvGrpSpPr>
          <p:cNvPr id="9" name="Grupper 8"/>
          <p:cNvGrpSpPr/>
          <p:nvPr/>
        </p:nvGrpSpPr>
        <p:grpSpPr>
          <a:xfrm>
            <a:off x="0" y="63500"/>
            <a:ext cx="9144000" cy="1905000"/>
            <a:chOff x="0" y="-1"/>
            <a:chExt cx="9144000" cy="1905000"/>
          </a:xfrm>
        </p:grpSpPr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9144000" cy="1905000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74606" y="0"/>
              <a:ext cx="2298700" cy="1016000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Projekttilskud </a:t>
            </a:r>
            <a:br>
              <a:rPr lang="da-DK" dirty="0" smtClean="0"/>
            </a:br>
            <a:r>
              <a:rPr lang="da-DK" sz="2400" dirty="0" smtClean="0"/>
              <a:t>Adam </a:t>
            </a:r>
            <a:r>
              <a:rPr lang="da-DK" sz="2400" dirty="0"/>
              <a:t>Conrad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CBAA-B835-1148-8644-6D41A79138D3}" type="datetime2">
              <a:rPr lang="da-DK" smtClean="0"/>
              <a:pPr/>
              <a:t>31. januar 2014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2519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465138" y="2090040"/>
            <a:ext cx="8205787" cy="4388510"/>
          </a:xfrm>
        </p:spPr>
        <p:txBody>
          <a:bodyPr>
            <a:normAutofit/>
          </a:bodyPr>
          <a:lstStyle/>
          <a:p>
            <a:r>
              <a:rPr lang="da-DK" altLang="da-DK" sz="2400" dirty="0"/>
              <a:t>Nyt Landdistriktsprogram 2014-2020</a:t>
            </a:r>
          </a:p>
          <a:p>
            <a:r>
              <a:rPr lang="da-DK" altLang="da-DK" sz="2400" dirty="0"/>
              <a:t>- </a:t>
            </a:r>
            <a:r>
              <a:rPr lang="da-DK" altLang="da-DK" sz="2000" dirty="0"/>
              <a:t>opdeles 2 perioder 2014-2015 og 2016-2020</a:t>
            </a:r>
          </a:p>
          <a:p>
            <a:endParaRPr lang="da-DK" altLang="da-DK" sz="2400" dirty="0" smtClean="0"/>
          </a:p>
          <a:p>
            <a:r>
              <a:rPr lang="da-DK" altLang="da-DK" sz="2400" dirty="0" smtClean="0"/>
              <a:t>Præsenterer </a:t>
            </a:r>
            <a:r>
              <a:rPr lang="da-DK" altLang="da-DK" sz="2400" dirty="0"/>
              <a:t>3 ordninger samt erfaringer fra </a:t>
            </a:r>
            <a:r>
              <a:rPr lang="da-DK" altLang="da-DK" sz="2400" dirty="0" smtClean="0"/>
              <a:t>administrationen. </a:t>
            </a:r>
            <a:endParaRPr lang="da-DK" altLang="da-DK" sz="2400" dirty="0"/>
          </a:p>
          <a:p>
            <a:endParaRPr lang="da-DK" altLang="da-DK" sz="2400" dirty="0"/>
          </a:p>
          <a:p>
            <a:r>
              <a:rPr lang="da-DK" altLang="da-DK" sz="2000" dirty="0" smtClean="0"/>
              <a:t>Generelt </a:t>
            </a:r>
            <a:r>
              <a:rPr lang="da-DK" altLang="da-DK" sz="2000" dirty="0"/>
              <a:t>arbejdes der hen imod at støtteordninger, regler og krav til dokumentation så vidt muligt skal være: </a:t>
            </a:r>
          </a:p>
          <a:p>
            <a:pPr lvl="1"/>
            <a:r>
              <a:rPr lang="da-DK" altLang="da-DK" sz="2400" dirty="0"/>
              <a:t>Enkle, effektfulde og kontrollerbare</a:t>
            </a:r>
          </a:p>
          <a:p>
            <a:endParaRPr lang="da-DK" dirty="0"/>
          </a:p>
        </p:txBody>
      </p:sp>
      <p:sp>
        <p:nvSpPr>
          <p:cNvPr id="6" name="Pladsholder til billede 5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7" name="Pladsholder til billede 1" descr="7 ppt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037"/>
            <a:ext cx="9144000" cy="1270000"/>
          </a:xfrm>
          <a:prstGeom prst="rect">
            <a:avLst/>
          </a:prstGeom>
          <a:solidFill>
            <a:srgbClr val="E0DCC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Miljøteknologi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idx="1"/>
          </p:nvPr>
        </p:nvSpPr>
        <p:spPr>
          <a:xfrm>
            <a:off x="465139" y="2289559"/>
            <a:ext cx="1779305" cy="3571491"/>
          </a:xfrm>
        </p:spPr>
        <p:txBody>
          <a:bodyPr>
            <a:normAutofit/>
          </a:bodyPr>
          <a:lstStyle/>
          <a:p>
            <a:r>
              <a:rPr lang="da-DK" dirty="0" smtClean="0"/>
              <a:t>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3"/>
          </p:nvPr>
        </p:nvSpPr>
        <p:spPr>
          <a:xfrm>
            <a:off x="551794" y="2285438"/>
            <a:ext cx="8119132" cy="3575612"/>
          </a:xfrm>
        </p:spPr>
        <p:txBody>
          <a:bodyPr>
            <a:normAutofit/>
          </a:bodyPr>
          <a:lstStyle/>
          <a:p>
            <a:pPr lvl="1"/>
            <a:r>
              <a:rPr lang="da-DK" dirty="0"/>
              <a:t>Formål: Mindske miljø- og klimapåvirkningen fra den primære jordbrugsproduktion gennem </a:t>
            </a:r>
            <a:r>
              <a:rPr lang="da-DK" dirty="0" smtClean="0"/>
              <a:t>investeringsstøtte</a:t>
            </a:r>
            <a:r>
              <a:rPr lang="da-DK" dirty="0"/>
              <a:t>.</a:t>
            </a:r>
          </a:p>
          <a:p>
            <a:pPr lvl="1"/>
            <a:endParaRPr lang="da-DK" dirty="0" smtClean="0"/>
          </a:p>
          <a:p>
            <a:pPr lvl="1"/>
            <a:r>
              <a:rPr lang="da-DK" dirty="0" smtClean="0"/>
              <a:t>Fortsætter i 2014 og 2015, herefter nyt program</a:t>
            </a:r>
          </a:p>
          <a:p>
            <a:pPr lvl="1"/>
            <a:endParaRPr lang="da-DK" dirty="0"/>
          </a:p>
          <a:p>
            <a:pPr lvl="1"/>
            <a:r>
              <a:rPr lang="da-DK" dirty="0" smtClean="0"/>
              <a:t>2 </a:t>
            </a:r>
            <a:r>
              <a:rPr lang="da-DK" dirty="0"/>
              <a:t>ansøgningsrunder </a:t>
            </a:r>
            <a:r>
              <a:rPr lang="da-DK" dirty="0" smtClean="0"/>
              <a:t>(forår og efterår) i </a:t>
            </a:r>
            <a:r>
              <a:rPr lang="da-DK" dirty="0"/>
              <a:t>2014 med i alt 280 mio. kr. </a:t>
            </a:r>
            <a:r>
              <a:rPr lang="da-DK" dirty="0" smtClean="0"/>
              <a:t>og </a:t>
            </a:r>
            <a:r>
              <a:rPr lang="da-DK" dirty="0"/>
              <a:t>en i 2015 med 300 mio. kr.</a:t>
            </a:r>
          </a:p>
          <a:p>
            <a:pPr lvl="1"/>
            <a:endParaRPr lang="da-DK" dirty="0" smtClean="0"/>
          </a:p>
          <a:p>
            <a:pPr lvl="1"/>
            <a:r>
              <a:rPr lang="da-DK" dirty="0"/>
              <a:t>Teknologirapport fra DCE - Aarhus Universitet. </a:t>
            </a:r>
          </a:p>
          <a:p>
            <a:pPr marL="0" lvl="1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marL="0" lvl="1" indent="0">
              <a:buNone/>
            </a:pPr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  <p:pic>
        <p:nvPicPr>
          <p:cNvPr id="2" name="Pladsholder til billede 1" descr="7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037"/>
            <a:ext cx="9144000" cy="1270000"/>
          </a:xfrm>
        </p:spPr>
      </p:pic>
    </p:spTree>
    <p:extLst>
      <p:ext uri="{BB962C8B-B14F-4D97-AF65-F5344CB8AC3E}">
        <p14:creationId xmlns:p14="http://schemas.microsoft.com/office/powerpoint/2010/main" xmlns="" val="38605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Indsatsområder –Miljøteknologi forår 2013</a:t>
            </a:r>
            <a:endParaRPr lang="da-DK" dirty="0"/>
          </a:p>
        </p:txBody>
      </p:sp>
      <p:sp>
        <p:nvSpPr>
          <p:cNvPr id="8" name="Pladsholder til tekst 7"/>
          <p:cNvSpPr>
            <a:spLocks noGrp="1"/>
          </p:cNvSpPr>
          <p:nvPr>
            <p:ph idx="1"/>
          </p:nvPr>
        </p:nvSpPr>
        <p:spPr>
          <a:xfrm>
            <a:off x="465139" y="2289559"/>
            <a:ext cx="1779305" cy="3571491"/>
          </a:xfrm>
        </p:spPr>
        <p:txBody>
          <a:bodyPr>
            <a:normAutofit/>
          </a:bodyPr>
          <a:lstStyle/>
          <a:p>
            <a:r>
              <a:rPr lang="da-DK" dirty="0" smtClean="0"/>
              <a:t> </a:t>
            </a: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7FE4-94F5-0B4A-ACCE-12BF7B767120}" type="datetime2">
              <a:rPr lang="da-DK" smtClean="0"/>
              <a:pPr/>
              <a:t>31. januar 2014</a:t>
            </a:fld>
            <a:endParaRPr lang="da-DK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13"/>
          </p:nvPr>
        </p:nvSpPr>
        <p:spPr>
          <a:xfrm>
            <a:off x="551794" y="2285438"/>
            <a:ext cx="8119132" cy="357561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da-DK" dirty="0"/>
          </a:p>
          <a:p>
            <a:r>
              <a:rPr lang="da-DK" sz="2000" dirty="0" smtClean="0"/>
              <a:t>Reduktion </a:t>
            </a:r>
            <a:r>
              <a:rPr lang="da-DK" sz="2000" dirty="0"/>
              <a:t>af lugtgener og emission af klimagasser og ammoniak fra husdyrproduktion og husdyrgødning</a:t>
            </a:r>
          </a:p>
          <a:p>
            <a:pPr>
              <a:buFont typeface="Arial"/>
              <a:buChar char="•"/>
            </a:pPr>
            <a:endParaRPr lang="da-DK" sz="2000" dirty="0" smtClean="0"/>
          </a:p>
          <a:p>
            <a:r>
              <a:rPr lang="da-DK" sz="2000" dirty="0"/>
              <a:t>R</a:t>
            </a:r>
            <a:r>
              <a:rPr lang="da-DK" sz="2000" dirty="0" smtClean="0"/>
              <a:t>eduktion </a:t>
            </a:r>
            <a:r>
              <a:rPr lang="da-DK" sz="2000" dirty="0"/>
              <a:t>af pesticidanvendelsen</a:t>
            </a:r>
          </a:p>
          <a:p>
            <a:pPr>
              <a:buFont typeface="Arial"/>
              <a:buChar char="•"/>
            </a:pPr>
            <a:endParaRPr lang="da-DK" sz="2000" dirty="0" smtClean="0"/>
          </a:p>
          <a:p>
            <a:r>
              <a:rPr lang="da-DK" sz="2000" dirty="0"/>
              <a:t>R</a:t>
            </a:r>
            <a:r>
              <a:rPr lang="da-DK" sz="2000" dirty="0" smtClean="0"/>
              <a:t>eduktion </a:t>
            </a:r>
            <a:r>
              <a:rPr lang="da-DK" sz="2000" dirty="0"/>
              <a:t>i tab af næringsstoffer ved fodring, omsætning af foderstoffer og brug af </a:t>
            </a:r>
            <a:r>
              <a:rPr lang="da-DK" sz="2000" dirty="0" smtClean="0"/>
              <a:t>husdyrgødning</a:t>
            </a:r>
            <a:endParaRPr lang="da-DK" sz="2000" dirty="0"/>
          </a:p>
          <a:p>
            <a:pPr>
              <a:buFont typeface="Arial"/>
              <a:buChar char="•"/>
            </a:pPr>
            <a:endParaRPr lang="da-DK" sz="2000" dirty="0" smtClean="0"/>
          </a:p>
          <a:p>
            <a:r>
              <a:rPr lang="da-DK" sz="2000" dirty="0"/>
              <a:t>R</a:t>
            </a:r>
            <a:r>
              <a:rPr lang="da-DK" sz="2000" dirty="0" smtClean="0"/>
              <a:t>eduktion </a:t>
            </a:r>
            <a:r>
              <a:rPr lang="da-DK" sz="2000" dirty="0"/>
              <a:t>af energiforbruget og/eller reduktion af vand-, næringsstof- og pesticidforbruget i </a:t>
            </a:r>
            <a:r>
              <a:rPr lang="da-DK" sz="2000" dirty="0" smtClean="0"/>
              <a:t>gartnerisektoren</a:t>
            </a:r>
            <a:endParaRPr lang="da-DK" sz="2000" dirty="0"/>
          </a:p>
          <a:p>
            <a:pPr lvl="1"/>
            <a:endParaRPr lang="da-DK" dirty="0" smtClean="0"/>
          </a:p>
          <a:p>
            <a:pPr marL="0" lvl="1" indent="0">
              <a:buNone/>
            </a:pPr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marL="0" lvl="1" indent="0">
              <a:buNone/>
            </a:pPr>
            <a:endParaRPr lang="da-DK" dirty="0"/>
          </a:p>
          <a:p>
            <a:pPr lvl="1"/>
            <a:endParaRPr lang="da-DK" dirty="0"/>
          </a:p>
          <a:p>
            <a:endParaRPr lang="da-DK" dirty="0"/>
          </a:p>
        </p:txBody>
      </p:sp>
      <p:pic>
        <p:nvPicPr>
          <p:cNvPr id="2" name="Pladsholder til billede 1" descr="7 ppt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4037"/>
            <a:ext cx="9144000" cy="1270000"/>
          </a:xfrm>
        </p:spPr>
      </p:pic>
    </p:spTree>
    <p:extLst>
      <p:ext uri="{BB962C8B-B14F-4D97-AF65-F5344CB8AC3E}">
        <p14:creationId xmlns:p14="http://schemas.microsoft.com/office/powerpoint/2010/main" xmlns="" val="4659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Brugerdefineret 17">
      <a:dk1>
        <a:sysClr val="windowText" lastClr="000000"/>
      </a:dk1>
      <a:lt1>
        <a:sysClr val="window" lastClr="FFFFFF"/>
      </a:lt1>
      <a:dk2>
        <a:srgbClr val="00704F"/>
      </a:dk2>
      <a:lt2>
        <a:srgbClr val="E0DCC6"/>
      </a:lt2>
      <a:accent1>
        <a:srgbClr val="E4EC8D"/>
      </a:accent1>
      <a:accent2>
        <a:srgbClr val="85C01F"/>
      </a:accent2>
      <a:accent3>
        <a:srgbClr val="83B6CD"/>
      </a:accent3>
      <a:accent4>
        <a:srgbClr val="BFBB89"/>
      </a:accent4>
      <a:accent5>
        <a:srgbClr val="A48A78"/>
      </a:accent5>
      <a:accent6>
        <a:srgbClr val="D97F38"/>
      </a:accent6>
      <a:hlink>
        <a:srgbClr val="9F0018"/>
      </a:hlink>
      <a:folHlink>
        <a:srgbClr val="007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159</Words>
  <Application>Microsoft Office PowerPoint</Application>
  <PresentationFormat>Skærmshow (4:3)</PresentationFormat>
  <Paragraphs>48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Projekttilskud  Adam Conrad</vt:lpstr>
      <vt:lpstr>Dias nummer 2</vt:lpstr>
      <vt:lpstr>Miljøteknologi</vt:lpstr>
      <vt:lpstr>Indsatsområder –Miljøteknologi forår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Jeanette Lundehøj</dc:creator>
  <cp:lastModifiedBy>Ellen Danvig</cp:lastModifiedBy>
  <cp:revision>101</cp:revision>
  <cp:lastPrinted>2014-01-20T10:00:22Z</cp:lastPrinted>
  <dcterms:created xsi:type="dcterms:W3CDTF">2013-01-23T14:03:47Z</dcterms:created>
  <dcterms:modified xsi:type="dcterms:W3CDTF">2014-01-31T11:43:56Z</dcterms:modified>
</cp:coreProperties>
</file>