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2"/>
    <p:sldId id="259" r:id="rId3"/>
    <p:sldId id="317" r:id="rId4"/>
    <p:sldId id="300" r:id="rId5"/>
    <p:sldId id="301" r:id="rId6"/>
    <p:sldId id="302" r:id="rId7"/>
    <p:sldId id="303" r:id="rId8"/>
    <p:sldId id="319" r:id="rId9"/>
    <p:sldId id="315" r:id="rId10"/>
    <p:sldId id="307" r:id="rId11"/>
    <p:sldId id="308" r:id="rId12"/>
    <p:sldId id="309" r:id="rId13"/>
    <p:sldId id="310" r:id="rId14"/>
    <p:sldId id="318" r:id="rId15"/>
    <p:sldId id="316" r:id="rId16"/>
    <p:sldId id="313" r:id="rId17"/>
    <p:sldId id="320" r:id="rId18"/>
    <p:sldId id="314" r:id="rId19"/>
  </p:sldIdLst>
  <p:sldSz cx="9144000" cy="6858000" type="screen4x3"/>
  <p:notesSz cx="6724650" cy="987425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77246" autoAdjust="0"/>
  </p:normalViewPr>
  <p:slideViewPr>
    <p:cSldViewPr snapToGrid="0" snapToObjects="1" showGuides="1">
      <p:cViewPr>
        <p:scale>
          <a:sx n="80" d="100"/>
          <a:sy n="80" d="100"/>
        </p:scale>
        <p:origin x="-72" y="-30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09080" y="0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t>28-01-2014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09080" y="9378824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9080" y="0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t>28-01-2014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2950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2465" y="4690270"/>
            <a:ext cx="5379720" cy="4443413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09080" y="9378824"/>
            <a:ext cx="291401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02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D2216B9-E59C-4FEB-93AE-A5EF7522098A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F46BA59B-4DE8-4259-85DF-9ED3C63DF2D3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3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A78-BCE9-4D42-95A5-6144A75C8299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13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080C-7B03-4F9B-ADAD-0EFDA3DEB851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15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6A3A-332F-49EC-B0BF-C01B8E3E62FB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1268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F736-73A7-4454-B385-7A4279234FD1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27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2A53-83FD-4884-9B02-61A6EF30613B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90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68D-D049-429A-8010-6DE5144A6DA4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B48E-0711-451F-B7C7-EBAA0CCC6AB8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62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97B2-0376-4AFF-BDB9-334ECF482CA0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51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9885-EB0B-485B-B22D-A96F82D22201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4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B9A08503-7310-40CA-AE2F-394F24E5DF9F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8F82-51AC-4931-A455-ECE8D4952320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9810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2D8C-60AF-441A-9256-09D638793F5C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81680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6888-F1F3-4D66-90EA-6B9323765BDE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8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8199-CA37-42DC-8719-9246077A73A3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8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042-9E1C-41B6-9616-4A751ECF30B5}" type="datetime2">
              <a:rPr lang="da-DK" smtClean="0"/>
              <a:t>28.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6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2F0B-9B40-4E5A-9BF1-1793A1C1FB40}" type="datetime2">
              <a:rPr lang="da-DK" smtClean="0"/>
              <a:t>28.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63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23BFBD8B-74B6-436B-895C-C47DC64B89E1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0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C1DFF08C-3E19-42DB-BB17-96EA086ED2AB}" type="datetime2">
              <a:rPr lang="da-DK" smtClean="0"/>
              <a:t>28.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0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8B71B183-41F3-4E64-BB3A-5571C1C21F2C}" type="datetime2">
              <a:rPr lang="da-DK" smtClean="0"/>
              <a:t>28.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7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02DC458F-5DCD-4DE6-9501-7098398EDBC2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5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D658D241-DA26-4B86-910C-DD0765C2566A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C3148B7-1C7C-4A4B-93CD-730AA7A0612D}" type="datetime2">
              <a:rPr lang="da-DK" smtClean="0"/>
              <a:t>28.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CEAEE8E8-F8FC-4CEA-B28E-BA0B335754F5}" type="datetime2">
              <a:rPr lang="da-DK" smtClean="0"/>
              <a:t>28.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5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CF5FD00-8919-4F3D-958F-0B3F505923D7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71" r:id="rId5"/>
    <p:sldLayoutId id="2147483674" r:id="rId6"/>
    <p:sldLayoutId id="2147483675" r:id="rId7"/>
    <p:sldLayoutId id="2147483673" r:id="rId8"/>
    <p:sldLayoutId id="2147483676" r:id="rId9"/>
    <p:sldLayoutId id="2147483677" r:id="rId10"/>
    <p:sldLayoutId id="2147483678" r:id="rId11"/>
    <p:sldLayoutId id="2147483683" r:id="rId12"/>
    <p:sldLayoutId id="2147483679" r:id="rId13"/>
    <p:sldLayoutId id="2147483680" r:id="rId14"/>
    <p:sldLayoutId id="2147483681" r:id="rId15"/>
    <p:sldLayoutId id="2147483682" r:id="rId16"/>
    <p:sldLayoutId id="2147483650" r:id="rId17"/>
    <p:sldLayoutId id="2147483664" r:id="rId18"/>
    <p:sldLayoutId id="2147483667" r:id="rId19"/>
    <p:sldLayoutId id="2147483669" r:id="rId20"/>
    <p:sldLayoutId id="2147483665" r:id="rId21"/>
    <p:sldLayoutId id="2147483668" r:id="rId22"/>
    <p:sldLayoutId id="2147483666" r:id="rId23"/>
    <p:sldLayoutId id="2147483654" r:id="rId24"/>
    <p:sldLayoutId id="2147483655" r:id="rId25"/>
  </p:sldLayoutIdLst>
  <p:hf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r 8"/>
          <p:cNvGrpSpPr/>
          <p:nvPr/>
        </p:nvGrpSpPr>
        <p:grpSpPr>
          <a:xfrm>
            <a:off x="0" y="-17404"/>
            <a:ext cx="9144000" cy="1323705"/>
            <a:chOff x="0" y="-18368"/>
            <a:chExt cx="9144000" cy="1396999"/>
          </a:xfrm>
        </p:grpSpPr>
        <p:pic>
          <p:nvPicPr>
            <p:cNvPr id="10" name="Billed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8368"/>
              <a:ext cx="9144000" cy="1396999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pic>
        <p:nvPicPr>
          <p:cNvPr id="6" name="Pladsholder til billede 5" descr="COLOURBOX1082480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84300"/>
            <a:ext cx="9144000" cy="5473700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5719-3348-4FCE-BD00-32745F7153EA}" type="datetime2">
              <a:rPr lang="da-DK" smtClean="0"/>
              <a:t>28. januar 2014</a:t>
            </a:fld>
            <a:endParaRPr lang="da-DK" dirty="0"/>
          </a:p>
        </p:txBody>
      </p:sp>
      <p:sp>
        <p:nvSpPr>
          <p:cNvPr id="12" name="Titel 2"/>
          <p:cNvSpPr>
            <a:spLocks noGrp="1"/>
          </p:cNvSpPr>
          <p:nvPr>
            <p:ph type="ctrTitle"/>
          </p:nvPr>
        </p:nvSpPr>
        <p:spPr>
          <a:xfrm>
            <a:off x="95000" y="379999"/>
            <a:ext cx="6279606" cy="1116000"/>
          </a:xfrm>
        </p:spPr>
        <p:txBody>
          <a:bodyPr>
            <a:normAutofit fontScale="90000"/>
          </a:bodyPr>
          <a:lstStyle/>
          <a:p>
            <a:r>
              <a:rPr lang="da-DK" dirty="0"/>
              <a:t>Miljøordninger </a:t>
            </a:r>
            <a:r>
              <a:rPr lang="da-DK" dirty="0" smtClean="0"/>
              <a:t>2014, 2015 og 2016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4572000" y="5672124"/>
            <a:ext cx="41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chemeClr val="bg1"/>
                </a:solidFill>
              </a:rPr>
              <a:t>Af Per Faurholt Ahle</a:t>
            </a:r>
            <a:endParaRPr lang="da-DK" sz="3600" b="1" dirty="0">
              <a:solidFill>
                <a:schemeClr val="bg1"/>
              </a:solidFill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4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34B5-41B1-4D5D-9D0F-1CA638376AC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12040" y="344383"/>
            <a:ext cx="8229600" cy="9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Miljø- og økologi ordninger fra 2015</a:t>
            </a:r>
            <a:b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457200" y="1580015"/>
            <a:ext cx="8229600" cy="2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Nyt eller fortsætter (udkast)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Pleje af Græs- og naturarealer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Økologisk arealtilskud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Randzoner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Fastholdelse af vådområder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kern="0" dirty="0" smtClean="0">
                <a:solidFill>
                  <a:srgbClr val="000000"/>
                </a:solidFill>
                <a:latin typeface="Arial"/>
              </a:rPr>
              <a:t>Ø-støtte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57200" y="3940616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 fontAlgn="base">
              <a:spcBef>
                <a:spcPts val="576"/>
              </a:spcBef>
              <a:spcAft>
                <a:spcPct val="0"/>
              </a:spcAft>
            </a:pPr>
            <a:r>
              <a:rPr lang="da-DK" sz="2400" i="1" dirty="0" smtClean="0">
                <a:solidFill>
                  <a:srgbClr val="000000"/>
                </a:solidFill>
                <a:latin typeface="Arial" charset="0"/>
              </a:rPr>
              <a:t>Alle </a:t>
            </a:r>
            <a:r>
              <a:rPr lang="da-DK" sz="2400" i="1" dirty="0" err="1" smtClean="0">
                <a:solidFill>
                  <a:srgbClr val="000000"/>
                </a:solidFill>
                <a:latin typeface="Arial" charset="0"/>
              </a:rPr>
              <a:t>et-årige</a:t>
            </a:r>
            <a:r>
              <a:rPr lang="da-DK" sz="2400" i="1" dirty="0" smtClean="0">
                <a:solidFill>
                  <a:srgbClr val="000000"/>
                </a:solidFill>
                <a:latin typeface="Arial" charset="0"/>
              </a:rPr>
              <a:t> artikel 68 ordninger udgår</a:t>
            </a:r>
            <a:endParaRPr lang="da-DK" sz="2400" i="1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defTabSz="914400" fontAlgn="base">
              <a:spcBef>
                <a:spcPts val="576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a-DK" i="1" dirty="0">
                <a:solidFill>
                  <a:srgbClr val="000000"/>
                </a:solidFill>
                <a:latin typeface="Arial" charset="0"/>
              </a:rPr>
              <a:t>Ekstensivt </a:t>
            </a:r>
            <a:r>
              <a:rPr lang="da-DK" i="1" dirty="0" smtClean="0">
                <a:solidFill>
                  <a:srgbClr val="000000"/>
                </a:solidFill>
                <a:latin typeface="Arial" charset="0"/>
              </a:rPr>
              <a:t>landbrug</a:t>
            </a:r>
            <a:endParaRPr lang="da-DK" i="1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defTabSz="914400" fontAlgn="base">
              <a:spcBef>
                <a:spcPts val="576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a-DK" i="1" dirty="0">
                <a:solidFill>
                  <a:srgbClr val="000000"/>
                </a:solidFill>
                <a:latin typeface="Arial" charset="0"/>
              </a:rPr>
              <a:t>Pleje af EB-støtteberettigede </a:t>
            </a:r>
            <a:r>
              <a:rPr lang="da-DK" i="1" dirty="0" smtClean="0">
                <a:solidFill>
                  <a:srgbClr val="000000"/>
                </a:solidFill>
                <a:latin typeface="Arial" charset="0"/>
              </a:rPr>
              <a:t>græsarealer</a:t>
            </a:r>
          </a:p>
          <a:p>
            <a:pPr marL="742950" lvl="1" indent="-285750" defTabSz="914400" fontAlgn="base">
              <a:spcBef>
                <a:spcPts val="576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a-DK" i="1" dirty="0" smtClean="0">
                <a:solidFill>
                  <a:srgbClr val="000000"/>
                </a:solidFill>
                <a:latin typeface="Arial" charset="0"/>
              </a:rPr>
              <a:t>Etablering </a:t>
            </a:r>
            <a:r>
              <a:rPr lang="da-DK" i="1" dirty="0">
                <a:solidFill>
                  <a:srgbClr val="000000"/>
                </a:solidFill>
                <a:latin typeface="Arial" charset="0"/>
              </a:rPr>
              <a:t>af flerårige energiafgrøde </a:t>
            </a:r>
            <a:endParaRPr lang="da-DK" i="1" dirty="0" smtClean="0">
              <a:solidFill>
                <a:srgbClr val="000000"/>
              </a:solidFill>
              <a:latin typeface="Arial" charset="0"/>
            </a:endParaRPr>
          </a:p>
          <a:p>
            <a:pPr marL="742950" lvl="1" indent="-285750" defTabSz="914400" fontAlgn="base">
              <a:spcBef>
                <a:spcPts val="576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a-DK" i="1" dirty="0" smtClean="0">
                <a:solidFill>
                  <a:srgbClr val="000000"/>
                </a:solidFill>
                <a:latin typeface="Arial" charset="0"/>
              </a:rPr>
              <a:t>Produktion </a:t>
            </a:r>
            <a:r>
              <a:rPr lang="da-DK" i="1" dirty="0">
                <a:solidFill>
                  <a:srgbClr val="000000"/>
                </a:solidFill>
                <a:latin typeface="Arial" charset="0"/>
              </a:rPr>
              <a:t>af flerårige energiafgrøder</a:t>
            </a:r>
          </a:p>
          <a:p>
            <a:pPr marL="742950" lvl="1" indent="-285750" defTabSz="914400" fontAlgn="base">
              <a:spcBef>
                <a:spcPts val="576"/>
              </a:spcBef>
              <a:spcAft>
                <a:spcPct val="0"/>
              </a:spcAft>
              <a:buFont typeface="Arial" pitchFamily="34" charset="0"/>
              <a:buChar char="•"/>
            </a:pPr>
            <a:endParaRPr lang="da-DK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ts val="576"/>
              </a:spcBef>
              <a:spcAft>
                <a:spcPct val="0"/>
              </a:spcAft>
            </a:pPr>
            <a:endParaRPr lang="da-DK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1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358D-6296-4088-BD18-CF38AEA86FA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0" y="322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Økologisk arealtilskud fra 2015</a:t>
            </a:r>
            <a:b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374073" y="1497636"/>
            <a:ext cx="8229600" cy="237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Basis: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 </a:t>
            </a:r>
            <a:r>
              <a:rPr lang="da-DK" sz="2000" kern="0" dirty="0" smtClean="0">
                <a:solidFill>
                  <a:srgbClr val="000000"/>
                </a:solidFill>
                <a:latin typeface="Arial"/>
              </a:rPr>
              <a:t>5-årig tilsagn</a:t>
            </a: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da-DK" sz="2000" kern="0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Maksimalt 140 kg N/ha eller 75 % af kvote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- Støtteberettiget til </a:t>
            </a: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direkte støtte</a:t>
            </a: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74073" y="4008995"/>
            <a:ext cx="8064896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432"/>
              </a:spcBef>
              <a:spcAft>
                <a:spcPct val="0"/>
              </a:spcAft>
            </a:pPr>
            <a:r>
              <a:rPr lang="da-DK" sz="2400" dirty="0">
                <a:solidFill>
                  <a:srgbClr val="000000"/>
                </a:solidFill>
                <a:latin typeface="Arial" charset="0"/>
              </a:rPr>
              <a:t>Tillæg:</a:t>
            </a:r>
          </a:p>
          <a:p>
            <a:pPr lvl="1" defTabSz="914400" fontAlgn="base">
              <a:spcBef>
                <a:spcPts val="432"/>
              </a:spcBef>
              <a:spcAft>
                <a:spcPct val="0"/>
              </a:spcAft>
            </a:pPr>
            <a:r>
              <a:rPr lang="da-DK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da-DK" sz="2000" dirty="0" smtClean="0">
                <a:solidFill>
                  <a:srgbClr val="000000"/>
                </a:solidFill>
                <a:latin typeface="Arial" charset="0"/>
              </a:rPr>
              <a:t>- Omlægningstillæg </a:t>
            </a:r>
            <a:r>
              <a:rPr lang="da-DK" sz="2000" dirty="0">
                <a:solidFill>
                  <a:srgbClr val="000000"/>
                </a:solidFill>
                <a:latin typeface="Arial" charset="0"/>
              </a:rPr>
              <a:t>(de 2 første år af omlægningen)</a:t>
            </a:r>
          </a:p>
          <a:p>
            <a:pPr lvl="1" defTabSz="914400" fontAlgn="base">
              <a:spcBef>
                <a:spcPts val="432"/>
              </a:spcBef>
              <a:spcAft>
                <a:spcPct val="0"/>
              </a:spcAft>
            </a:pPr>
            <a:r>
              <a:rPr lang="da-DK" sz="2000" dirty="0" smtClean="0">
                <a:solidFill>
                  <a:srgbClr val="000000"/>
                </a:solidFill>
                <a:latin typeface="Arial" charset="0"/>
              </a:rPr>
              <a:t>	- Tillæg </a:t>
            </a:r>
            <a:r>
              <a:rPr lang="da-DK" sz="2000" dirty="0">
                <a:solidFill>
                  <a:srgbClr val="000000"/>
                </a:solidFill>
                <a:latin typeface="Arial" charset="0"/>
              </a:rPr>
              <a:t>til nedsat N-tilførsel (&lt;80 </a:t>
            </a:r>
            <a:r>
              <a:rPr lang="da-DK" sz="2000" dirty="0" smtClean="0">
                <a:solidFill>
                  <a:srgbClr val="000000"/>
                </a:solidFill>
                <a:latin typeface="Arial" charset="0"/>
              </a:rPr>
              <a:t>kg </a:t>
            </a:r>
            <a:r>
              <a:rPr lang="da-DK" sz="2000" dirty="0">
                <a:solidFill>
                  <a:srgbClr val="000000"/>
                </a:solidFill>
                <a:latin typeface="Arial" charset="0"/>
              </a:rPr>
              <a:t>N/ha)</a:t>
            </a:r>
          </a:p>
          <a:p>
            <a:pPr lvl="1" defTabSz="914400" fontAlgn="base">
              <a:spcBef>
                <a:spcPts val="432"/>
              </a:spcBef>
              <a:spcAft>
                <a:spcPct val="0"/>
              </a:spcAft>
            </a:pPr>
            <a:r>
              <a:rPr lang="da-DK" sz="2000" dirty="0" smtClean="0">
                <a:solidFill>
                  <a:srgbClr val="000000"/>
                </a:solidFill>
                <a:latin typeface="Arial" charset="0"/>
              </a:rPr>
              <a:t>	- Frugt- </a:t>
            </a:r>
            <a:r>
              <a:rPr lang="da-DK" sz="2000" dirty="0">
                <a:solidFill>
                  <a:srgbClr val="000000"/>
                </a:solidFill>
                <a:latin typeface="Arial" charset="0"/>
              </a:rPr>
              <a:t>og bær-tillæg  (&gt; 1 ha)</a:t>
            </a:r>
          </a:p>
          <a:p>
            <a:pPr defTabSz="914400" fontAlgn="base">
              <a:spcBef>
                <a:spcPts val="432"/>
              </a:spcBef>
              <a:spcAft>
                <a:spcPct val="0"/>
              </a:spcAft>
            </a:pPr>
            <a:endParaRPr lang="da-DK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1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977C-7687-45AC-8EDE-2F5A39ECC03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320830" y="342485"/>
            <a:ext cx="6908769" cy="7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Overgang fra 2014 til 2015</a:t>
            </a: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458806" y="2698511"/>
            <a:ext cx="8136904" cy="1587043"/>
            <a:chOff x="458806" y="2698511"/>
            <a:chExt cx="8136904" cy="1587043"/>
          </a:xfrm>
        </p:grpSpPr>
        <p:cxnSp>
          <p:nvCxnSpPr>
            <p:cNvPr id="8" name="Lige forbindelse 7"/>
            <p:cNvCxnSpPr/>
            <p:nvPr/>
          </p:nvCxnSpPr>
          <p:spPr bwMode="auto">
            <a:xfrm flipV="1">
              <a:off x="458806" y="3850639"/>
              <a:ext cx="8136904" cy="551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kstboks 8"/>
            <p:cNvSpPr txBox="1"/>
            <p:nvPr/>
          </p:nvSpPr>
          <p:spPr>
            <a:xfrm>
              <a:off x="816775" y="399465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16/4 2014</a:t>
              </a:r>
            </a:p>
          </p:txBody>
        </p:sp>
        <p:sp>
          <p:nvSpPr>
            <p:cNvPr id="10" name="Tekstboks 9"/>
            <p:cNvSpPr txBox="1"/>
            <p:nvPr/>
          </p:nvSpPr>
          <p:spPr>
            <a:xfrm>
              <a:off x="2979086" y="3994655"/>
              <a:ext cx="927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1/9 2014</a:t>
              </a:r>
            </a:p>
          </p:txBody>
        </p:sp>
        <p:sp>
          <p:nvSpPr>
            <p:cNvPr id="11" name="Tekstboks 10"/>
            <p:cNvSpPr txBox="1"/>
            <p:nvPr/>
          </p:nvSpPr>
          <p:spPr>
            <a:xfrm>
              <a:off x="5436096" y="3957434"/>
              <a:ext cx="900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16/4 2015</a:t>
              </a: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7213835" y="3946955"/>
              <a:ext cx="900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1/9 2015</a:t>
              </a:r>
            </a:p>
          </p:txBody>
        </p:sp>
        <p:sp>
          <p:nvSpPr>
            <p:cNvPr id="13" name="Tekstboks 12"/>
            <p:cNvSpPr txBox="1"/>
            <p:nvPr/>
          </p:nvSpPr>
          <p:spPr>
            <a:xfrm>
              <a:off x="1053401" y="3717655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3298930" y="3712139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  <p:sp>
          <p:nvSpPr>
            <p:cNvPr id="15" name="Tekstboks 14"/>
            <p:cNvSpPr txBox="1"/>
            <p:nvPr/>
          </p:nvSpPr>
          <p:spPr>
            <a:xfrm>
              <a:off x="5805400" y="372481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  <p:sp>
          <p:nvSpPr>
            <p:cNvPr id="16" name="Tekstboks 15"/>
            <p:cNvSpPr txBox="1"/>
            <p:nvPr/>
          </p:nvSpPr>
          <p:spPr>
            <a:xfrm>
              <a:off x="7583139" y="3748774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  <p:sp>
          <p:nvSpPr>
            <p:cNvPr id="17" name="Tekstboks 16"/>
            <p:cNvSpPr txBox="1"/>
            <p:nvPr/>
          </p:nvSpPr>
          <p:spPr>
            <a:xfrm>
              <a:off x="4283968" y="4008555"/>
              <a:ext cx="927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1/1 2015</a:t>
              </a:r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4570446" y="3740165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  <p:cxnSp>
          <p:nvCxnSpPr>
            <p:cNvPr id="19" name="Lige forbindelse 18"/>
            <p:cNvCxnSpPr/>
            <p:nvPr/>
          </p:nvCxnSpPr>
          <p:spPr bwMode="auto">
            <a:xfrm>
              <a:off x="458806" y="2986543"/>
              <a:ext cx="4255656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kstboks 19"/>
            <p:cNvSpPr txBox="1"/>
            <p:nvPr/>
          </p:nvSpPr>
          <p:spPr>
            <a:xfrm>
              <a:off x="530813" y="2698511"/>
              <a:ext cx="4006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1-årige miljøordninger (art. 68)  i 2014</a:t>
              </a:r>
            </a:p>
          </p:txBody>
        </p:sp>
        <p:cxnSp>
          <p:nvCxnSpPr>
            <p:cNvPr id="21" name="Lige forbindelse 20"/>
            <p:cNvCxnSpPr/>
            <p:nvPr/>
          </p:nvCxnSpPr>
          <p:spPr bwMode="auto">
            <a:xfrm>
              <a:off x="3442946" y="3346583"/>
              <a:ext cx="4463789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kstboks 21"/>
            <p:cNvSpPr txBox="1"/>
            <p:nvPr/>
          </p:nvSpPr>
          <p:spPr>
            <a:xfrm>
              <a:off x="3906806" y="3058551"/>
              <a:ext cx="2881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5-årige miljøordninger i 2015</a:t>
              </a:r>
            </a:p>
          </p:txBody>
        </p:sp>
      </p:grpSp>
      <p:sp>
        <p:nvSpPr>
          <p:cNvPr id="2" name="Tekstboks 1"/>
          <p:cNvSpPr txBox="1"/>
          <p:nvPr/>
        </p:nvSpPr>
        <p:spPr>
          <a:xfrm>
            <a:off x="960251" y="5035141"/>
            <a:ext cx="715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Arial" pitchFamily="34" charset="0"/>
                <a:cs typeface="Arial" pitchFamily="34" charset="0"/>
              </a:rPr>
              <a:t>Hvornår skal du søge tilsagn med start 1. september 2014 og første udbetaling i 2015?</a:t>
            </a:r>
            <a:endParaRPr lang="da-DK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Lige pilforbindelse 5"/>
          <p:cNvCxnSpPr>
            <a:endCxn id="9" idx="2"/>
          </p:cNvCxnSpPr>
          <p:nvPr/>
        </p:nvCxnSpPr>
        <p:spPr>
          <a:xfrm flipH="1" flipV="1">
            <a:off x="1320831" y="4271653"/>
            <a:ext cx="294213" cy="82286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 flipV="1">
            <a:off x="5211688" y="4285555"/>
            <a:ext cx="442995" cy="8089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>
            <a:off x="471488" y="3850638"/>
            <a:ext cx="424297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/>
        </p:nvCxnSpPr>
        <p:spPr>
          <a:xfrm>
            <a:off x="4714462" y="3860434"/>
            <a:ext cx="3914614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>
            <a:off x="3442946" y="3346583"/>
            <a:ext cx="133084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1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8B53-9E8F-436C-9383-41240FE3687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6183"/>
              </p:ext>
            </p:extLst>
          </p:nvPr>
        </p:nvGraphicFramePr>
        <p:xfrm>
          <a:off x="605643" y="1709849"/>
          <a:ext cx="8253783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1261"/>
                <a:gridCol w="2751261"/>
                <a:gridCol w="275126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Nuværende ordning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/>
                </a:tc>
              </a:tr>
              <a:tr h="1119249">
                <a:tc>
                  <a:txBody>
                    <a:bodyPr/>
                    <a:lstStyle/>
                    <a:p>
                      <a:r>
                        <a:rPr lang="da-DK" dirty="0" smtClean="0"/>
                        <a:t>Ekstensivt landbrug</a:t>
                      </a:r>
                    </a:p>
                    <a:p>
                      <a:endParaRPr lang="da-DK" dirty="0" smtClean="0"/>
                    </a:p>
                    <a:p>
                      <a:endParaRPr lang="da-DK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Miljøbetinget tilsagn, hvor nuværende tilsagn udløber 1/9/2014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Søg udbetaling af Ekstensivt landbrug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Søg om udbetaling af MN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Søg nyt økologitilsagn fra 1/9/2014 samt udbetaling for 2015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el 1"/>
          <p:cNvSpPr txBox="1">
            <a:spLocks/>
          </p:cNvSpPr>
          <p:nvPr/>
        </p:nvSpPr>
        <p:spPr bwMode="auto">
          <a:xfrm>
            <a:off x="1320830" y="342485"/>
            <a:ext cx="6908769" cy="7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Overgang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kern="0" dirty="0" smtClean="0">
                <a:solidFill>
                  <a:srgbClr val="000000"/>
                </a:solidFill>
                <a:latin typeface="Arial"/>
              </a:rPr>
              <a:t>Økologiske arealer</a:t>
            </a: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01991"/>
              </p:ext>
            </p:extLst>
          </p:nvPr>
        </p:nvGraphicFramePr>
        <p:xfrm>
          <a:off x="605643" y="4136027"/>
          <a:ext cx="8253783" cy="14850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1261"/>
                <a:gridCol w="2751261"/>
                <a:gridCol w="2751261"/>
              </a:tblGrid>
              <a:tr h="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1119249">
                <a:tc>
                  <a:txBody>
                    <a:bodyPr/>
                    <a:lstStyle/>
                    <a:p>
                      <a:r>
                        <a:rPr lang="da-DK" dirty="0" smtClean="0"/>
                        <a:t>Nyt areal der omlægges senest 1/9/2014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Søg OM-tilsagn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Søg nyt økologitilsagn fra 1/9/2014 samt udbetaling for 2015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0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458F-7E69-4F2D-A3E6-E91D2ADACE2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6937"/>
              </p:ext>
            </p:extLst>
          </p:nvPr>
        </p:nvGraphicFramePr>
        <p:xfrm>
          <a:off x="471488" y="2059775"/>
          <a:ext cx="8253783" cy="17913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1261"/>
                <a:gridCol w="2751261"/>
                <a:gridCol w="2751261"/>
              </a:tblGrid>
              <a:tr h="602673">
                <a:tc>
                  <a:txBody>
                    <a:bodyPr/>
                    <a:lstStyle/>
                    <a:p>
                      <a:r>
                        <a:rPr lang="da-DK" dirty="0" smtClean="0"/>
                        <a:t>Nuværende ordning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/>
                </a:tc>
              </a:tr>
              <a:tr h="1119249">
                <a:tc>
                  <a:txBody>
                    <a:bodyPr/>
                    <a:lstStyle/>
                    <a:p>
                      <a:r>
                        <a:rPr lang="da-DK" dirty="0" smtClean="0"/>
                        <a:t>1-årigt pleje af EB-græsarealer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Søg om 1-årigt pleje af EB-græsarealer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Søg om pleje af græs- og naturarealer med virkning fra 1/9/2014 samt udbetaling for 2015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0988"/>
              </p:ext>
            </p:extLst>
          </p:nvPr>
        </p:nvGraphicFramePr>
        <p:xfrm>
          <a:off x="471488" y="3876699"/>
          <a:ext cx="8253783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1261"/>
                <a:gridCol w="2751261"/>
                <a:gridCol w="2751261"/>
              </a:tblGrid>
              <a:tr h="130628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1119249">
                <a:tc>
                  <a:txBody>
                    <a:bodyPr/>
                    <a:lstStyle/>
                    <a:p>
                      <a:r>
                        <a:rPr lang="da-DK" dirty="0" smtClean="0"/>
                        <a:t>5-årigt pleje af Græs- og </a:t>
                      </a:r>
                      <a:r>
                        <a:rPr lang="da-DK" dirty="0" smtClean="0"/>
                        <a:t>naturarealer, </a:t>
                      </a:r>
                      <a:r>
                        <a:rPr lang="da-DK" dirty="0" smtClean="0"/>
                        <a:t>hvor nuværende tilsagn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udløber 1/9/2014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Søg nyt tilsagn gældende fra 1/9/2014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Søg om udbetaling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 bwMode="auto">
          <a:xfrm>
            <a:off x="1320830" y="342484"/>
            <a:ext cx="6908769" cy="9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Overgang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kern="0" dirty="0" smtClean="0">
                <a:solidFill>
                  <a:srgbClr val="000000"/>
                </a:solidFill>
                <a:latin typeface="Arial"/>
              </a:rPr>
              <a:t>Græs- og naturarealer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4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6600" b="1" dirty="0" smtClean="0"/>
              <a:t>2016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2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05FE-3194-4E47-8338-0FC8B44A835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700643" y="2498437"/>
            <a:ext cx="787927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er nu i gang med at se på mulighederne bl.a. som følge af Natur og Landbrugskommissionen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foreligger endnu ikke noget konkret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471488" y="653133"/>
            <a:ext cx="757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2016</a:t>
            </a:r>
            <a:endParaRPr lang="da-DK" sz="3200" b="1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20B0-10CA-4E64-A892-51E99358E17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866899" y="1496296"/>
            <a:ext cx="7713024" cy="19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defTabSz="914400">
              <a:defRPr/>
            </a:pPr>
            <a:r>
              <a:rPr lang="da-DK" kern="0" dirty="0" smtClean="0">
                <a:solidFill>
                  <a:srgbClr val="000000"/>
                </a:solidFill>
                <a:latin typeface="Arial"/>
              </a:rPr>
              <a:t>25 meter beskyttelseszone om vandboringer indtegnes separat, hvis du søger miljøstøtte (dog ikke pleje af græs)</a:t>
            </a:r>
          </a:p>
          <a:p>
            <a:pPr defTabSz="914400">
              <a:defRPr/>
            </a:pPr>
            <a:r>
              <a:rPr lang="da-DK" kern="0" dirty="0" smtClean="0">
                <a:solidFill>
                  <a:srgbClr val="000000"/>
                </a:solidFill>
                <a:latin typeface="Arial"/>
              </a:rPr>
              <a:t>2 ordninger lukker</a:t>
            </a:r>
          </a:p>
          <a:p>
            <a:pPr marL="0" indent="0" defTabSz="914400">
              <a:buNone/>
              <a:defRPr/>
            </a:pPr>
            <a:endParaRPr lang="da-DK" sz="2200" kern="0" dirty="0" smtClean="0">
              <a:solidFill>
                <a:srgbClr val="000000"/>
              </a:solidFill>
              <a:latin typeface="Arial"/>
            </a:endParaRPr>
          </a:p>
          <a:p>
            <a:pPr marL="0" indent="0" defTabSz="914400">
              <a:buNone/>
              <a:defRPr/>
            </a:pPr>
            <a:endParaRPr kumimoji="0" lang="da-DK" sz="2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471488" y="534383"/>
            <a:ext cx="757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Opsamling</a:t>
            </a:r>
            <a:endParaRPr lang="da-DK" sz="32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866899" y="3740727"/>
            <a:ext cx="77130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da-DK" sz="2400" b="1" kern="0" dirty="0">
                <a:solidFill>
                  <a:srgbClr val="000000"/>
                </a:solidFill>
                <a:latin typeface="Arial"/>
              </a:rPr>
              <a:t>2015: </a:t>
            </a:r>
          </a:p>
          <a:p>
            <a:pPr marL="342900" indent="-342900" defTabSz="914400">
              <a:buFont typeface="Arial" pitchFamily="34" charset="0"/>
              <a:buChar char="•"/>
              <a:defRPr/>
            </a:pPr>
            <a:r>
              <a:rPr lang="da-DK" sz="2400" kern="0" dirty="0">
                <a:solidFill>
                  <a:srgbClr val="000000"/>
                </a:solidFill>
                <a:latin typeface="Arial"/>
              </a:rPr>
              <a:t>De </a:t>
            </a:r>
            <a:r>
              <a:rPr lang="da-DK" sz="2400" kern="0" dirty="0" err="1">
                <a:solidFill>
                  <a:srgbClr val="000000"/>
                </a:solidFill>
                <a:latin typeface="Arial"/>
              </a:rPr>
              <a:t>et-årige</a:t>
            </a:r>
            <a:r>
              <a:rPr lang="da-DK" sz="2400" kern="0" dirty="0">
                <a:solidFill>
                  <a:srgbClr val="000000"/>
                </a:solidFill>
                <a:latin typeface="Arial"/>
              </a:rPr>
              <a:t> ordninger (artikel 68) lukker</a:t>
            </a:r>
          </a:p>
          <a:p>
            <a:pPr marL="342900" indent="-342900" defTabSz="914400">
              <a:buFont typeface="Arial" pitchFamily="34" charset="0"/>
              <a:buChar char="•"/>
              <a:defRPr/>
            </a:pPr>
            <a:r>
              <a:rPr lang="da-DK" sz="2400" kern="0" dirty="0">
                <a:solidFill>
                  <a:srgbClr val="000000"/>
                </a:solidFill>
                <a:latin typeface="Arial"/>
              </a:rPr>
              <a:t>Er du økolog eller har du artikel 68 ordninger i </a:t>
            </a: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2014, </a:t>
            </a:r>
            <a:r>
              <a:rPr lang="da-DK" sz="2400" kern="0" dirty="0">
                <a:solidFill>
                  <a:srgbClr val="000000"/>
                </a:solidFill>
                <a:latin typeface="Arial"/>
              </a:rPr>
              <a:t>så vent til 2015 med at søge om nyt tilsagn. OM kan dog søges i 2014</a:t>
            </a:r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A445-383E-43E9-8DB6-DED797D55C4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t>28.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675134" y="1116280"/>
            <a:ext cx="7579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b="1" dirty="0" smtClean="0"/>
              <a:t>Spørgsmål</a:t>
            </a:r>
            <a:endParaRPr lang="da-DK" sz="6000" b="1" dirty="0"/>
          </a:p>
        </p:txBody>
      </p:sp>
      <p:pic>
        <p:nvPicPr>
          <p:cNvPr id="5122" name="Picture 2" descr="C:\Users\eda\AppData\Local\Microsoft\Windows\Temporary Internet Files\Content.IE5\MASX9JOU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75" y="25717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47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749F-DA19-48D0-AEBD-BFCB4CD8653E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975" y="2410624"/>
            <a:ext cx="8229600" cy="188824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ctr"/>
            <a:r>
              <a:rPr lang="da-DK" sz="7000" dirty="0" smtClean="0"/>
              <a:t>2014</a:t>
            </a:r>
          </a:p>
          <a:p>
            <a:endParaRPr lang="da-DK" dirty="0"/>
          </a:p>
          <a:p>
            <a:endParaRPr lang="da-DK" dirty="0" smtClean="0"/>
          </a:p>
          <a:p>
            <a:pPr algn="ctr"/>
            <a:endParaRPr lang="da-DK" sz="4500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EDC-ED18-4DC3-A8DC-BED005584D46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975" y="16625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ctr"/>
            <a:r>
              <a:rPr lang="da-DK" dirty="0" smtClean="0"/>
              <a:t>Miljøordninger 2014</a:t>
            </a:r>
            <a:endParaRPr lang="da-DK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6850" y="1415008"/>
            <a:ext cx="8003232" cy="243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da-DK" kern="0" dirty="0" err="1" smtClean="0">
                <a:solidFill>
                  <a:srgbClr val="000000"/>
                </a:solidFill>
                <a:latin typeface="Arial"/>
              </a:rPr>
              <a:t>Et-årige</a:t>
            </a: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Ekstensivt landbrug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Pleje af EB-støtteberettigede græsarealer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Etablering af flerårige energiafgrøder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Produktion af flerårige energiafgrøder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a-DK" kern="0" dirty="0" smtClean="0">
                <a:solidFill>
                  <a:srgbClr val="000000"/>
                </a:solidFill>
                <a:latin typeface="Arial"/>
              </a:rPr>
              <a:t>Randzoner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71488" y="4362819"/>
            <a:ext cx="8229600" cy="134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Fem-årige</a:t>
            </a: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Omlægningstilskud til økologisk jordbrug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Pleje af græs- og naturarealer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9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3DF8-3D00-4A58-9F59-873EADF210B5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975" y="866881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I 2014 lukkes ordningerne:</a:t>
            </a:r>
          </a:p>
          <a:p>
            <a:pPr algn="ctr"/>
            <a:endParaRPr lang="da-DK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1318161" y="2764987"/>
            <a:ext cx="574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400" dirty="0" smtClean="0"/>
              <a:t>Etablering </a:t>
            </a:r>
            <a:r>
              <a:rPr lang="da-DK" sz="2400" dirty="0"/>
              <a:t>af økologiske frugttræer og </a:t>
            </a:r>
            <a:r>
              <a:rPr lang="da-DK" sz="2400" dirty="0" smtClean="0"/>
              <a:t>bærbuske</a:t>
            </a:r>
          </a:p>
          <a:p>
            <a:pPr marL="342900" indent="-342900">
              <a:buFont typeface="Arial" pitchFamily="34" charset="0"/>
              <a:buChar char="•"/>
            </a:pPr>
            <a:endParaRPr lang="da-DK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400" dirty="0" smtClean="0"/>
              <a:t>Afgrødevariation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9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EFF1-E039-497B-ADD1-56B069EFF596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975" y="534375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pPr lvl="0"/>
            <a:r>
              <a:rPr lang="da-DK" kern="0" dirty="0" smtClean="0">
                <a:solidFill>
                  <a:srgbClr val="000000"/>
                </a:solidFill>
                <a:latin typeface="Arial"/>
              </a:rPr>
              <a:t>25 meter </a:t>
            </a:r>
            <a:r>
              <a:rPr lang="da-DK" kern="0" dirty="0">
                <a:solidFill>
                  <a:srgbClr val="000000"/>
                </a:solidFill>
                <a:latin typeface="Arial"/>
              </a:rPr>
              <a:t>beskyttelseszoner omkring almene vandboringer</a:t>
            </a:r>
          </a:p>
          <a:p>
            <a:endParaRPr lang="da-DK" sz="2400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1145969" y="1533277"/>
            <a:ext cx="7238010" cy="11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145969" y="5258653"/>
            <a:ext cx="6958940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Der </a:t>
            </a:r>
            <a:r>
              <a:rPr lang="da-DK" sz="2400" kern="0" dirty="0">
                <a:solidFill>
                  <a:srgbClr val="000000"/>
                </a:solidFill>
                <a:latin typeface="Arial"/>
              </a:rPr>
              <a:t>må fra 2014 ikke søges </a:t>
            </a: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EL m.m. i </a:t>
            </a:r>
            <a:r>
              <a:rPr lang="da-DK" sz="2400" kern="0" dirty="0">
                <a:solidFill>
                  <a:srgbClr val="000000"/>
                </a:solidFill>
                <a:latin typeface="Arial"/>
              </a:rPr>
              <a:t>disse </a:t>
            </a: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zoner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da-DK" sz="2400" kern="0" dirty="0">
              <a:solidFill>
                <a:srgbClr val="000000"/>
              </a:solidFill>
              <a:latin typeface="Arial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da-DK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http://www.baeredygtigtlandbrug.dk/media/6776/vandboring_499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426"/>
            <a:ext cx="9144000" cy="37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9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98D-7F51-48C6-A452-963E00EB2BAC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2525" y="166250"/>
            <a:ext cx="7762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endParaRPr lang="da-DK" dirty="0"/>
          </a:p>
          <a:p>
            <a:r>
              <a:rPr lang="da-DK" dirty="0"/>
              <a:t>Hvilke støtteordninger påvirkes</a:t>
            </a:r>
            <a:endParaRPr lang="da-DK" sz="2400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1211282" y="1662392"/>
            <a:ext cx="74898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Ekstensivt landbrug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Etablering af flerårige energiafgrøde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Produktion af flerårige energiafgrøder</a:t>
            </a:r>
          </a:p>
          <a:p>
            <a:pPr defTabSz="914400">
              <a:defRPr/>
            </a:pPr>
            <a:r>
              <a:rPr lang="da-DK" kern="0" dirty="0">
                <a:solidFill>
                  <a:srgbClr val="000000"/>
                </a:solidFill>
                <a:latin typeface="Arial"/>
              </a:rPr>
              <a:t>Randzoner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Miljøbetinget tilskud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Omlægningstilskud til økologisk jordbrug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41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A386-DC69-439D-B183-50647947C4DD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975" y="16625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ctr"/>
            <a:r>
              <a:rPr lang="da-DK" kern="0" dirty="0">
                <a:solidFill>
                  <a:srgbClr val="000000"/>
                </a:solidFill>
                <a:latin typeface="Arial"/>
              </a:rPr>
              <a:t>Hvad betyder </a:t>
            </a:r>
            <a:r>
              <a:rPr lang="da-DK" kern="0" dirty="0" smtClean="0">
                <a:solidFill>
                  <a:srgbClr val="000000"/>
                </a:solidFill>
                <a:latin typeface="Arial"/>
              </a:rPr>
              <a:t>det?</a:t>
            </a:r>
            <a:endParaRPr lang="da-DK" sz="2400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45325" y="2030680"/>
            <a:ext cx="8229600" cy="383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Zonerne skal indtegnes som selvstændige marker, hvis du søger disse ordninger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 defTabSz="914400">
              <a:buFont typeface="Wingdings" pitchFamily="2" charset="2"/>
              <a:buChar char="§"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Beskyttelseszoner ligger allerede som lag i Internet Markkort </a:t>
            </a:r>
            <a:r>
              <a:rPr lang="da-DK" sz="2400" kern="0" dirty="0">
                <a:solidFill>
                  <a:srgbClr val="000000"/>
                </a:solidFill>
                <a:latin typeface="Arial"/>
              </a:rPr>
              <a:t>(Beskyttelseszoner)</a:t>
            </a: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Der skal anvendes særlige afgrødekoder</a:t>
            </a:r>
          </a:p>
          <a:p>
            <a:pPr marL="5475288" lvl="8" indent="-274638" defTabSz="914400">
              <a:buFont typeface="Wingdings" pitchFamily="2" charset="2"/>
              <a:buChar char="§"/>
              <a:defRPr/>
            </a:pPr>
            <a:r>
              <a:rPr lang="da-DK" kern="0" smtClean="0">
                <a:solidFill>
                  <a:srgbClr val="000000"/>
                </a:solidFill>
                <a:latin typeface="Arial"/>
              </a:rPr>
              <a:t>Udyrkede: 309 </a:t>
            </a:r>
            <a:endParaRPr lang="da-DK" kern="0" dirty="0" smtClean="0">
              <a:solidFill>
                <a:srgbClr val="000000"/>
              </a:solidFill>
              <a:latin typeface="Arial"/>
            </a:endParaRPr>
          </a:p>
          <a:p>
            <a:pPr marL="5475288" lvl="8" indent="-274638" defTabSz="914400">
              <a:buFont typeface="Wingdings" pitchFamily="2" charset="2"/>
              <a:buChar char="§"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Græsarealer: 249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41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9536-A7AF-4689-8AB4-C4DFE1183233}" type="datetime2">
              <a:rPr lang="da-DK" smtClean="0"/>
              <a:t>28. januar 2014</a:t>
            </a:fld>
            <a:endParaRPr lang="da-DK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2525" y="166250"/>
            <a:ext cx="776205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da-DK" dirty="0" smtClean="0"/>
              <a:t>Hvad betyder det for de 5-årige ordninger?</a:t>
            </a:r>
            <a:endParaRPr lang="da-DK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1211282" y="1662392"/>
            <a:ext cx="74898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Har du: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Miljøbetinget tilskud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Omlægningstilskud til økologisk jordbrug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da-DK" sz="24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Kan</a:t>
            </a:r>
            <a:r>
              <a:rPr kumimoji="0" lang="da-DK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du alternativt vælge at opsige tilsagnet uden tilbagebetalingskrav (revisionsklausul)</a:t>
            </a: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4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6600" b="1" dirty="0" smtClean="0"/>
              <a:t>2015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2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490</Words>
  <Application>Microsoft Office PowerPoint</Application>
  <PresentationFormat>Skærmshow (4:3)</PresentationFormat>
  <Paragraphs>155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Miljøordninger 2014, 2015 og 2016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2015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2016 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Kursist</cp:lastModifiedBy>
  <cp:revision>104</cp:revision>
  <cp:lastPrinted>2014-01-27T07:30:55Z</cp:lastPrinted>
  <dcterms:created xsi:type="dcterms:W3CDTF">2013-01-23T14:03:47Z</dcterms:created>
  <dcterms:modified xsi:type="dcterms:W3CDTF">2014-01-28T13:55:16Z</dcterms:modified>
</cp:coreProperties>
</file>