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2" r:id="rId2"/>
    <p:sldId id="259" r:id="rId3"/>
    <p:sldId id="273" r:id="rId4"/>
    <p:sldId id="274" r:id="rId5"/>
    <p:sldId id="278" r:id="rId6"/>
    <p:sldId id="280" r:id="rId7"/>
    <p:sldId id="281" r:id="rId8"/>
    <p:sldId id="285" r:id="rId9"/>
    <p:sldId id="286" r:id="rId10"/>
    <p:sldId id="284" r:id="rId11"/>
    <p:sldId id="288" r:id="rId12"/>
    <p:sldId id="291" r:id="rId13"/>
  </p:sldIdLst>
  <p:sldSz cx="9144000" cy="6858000" type="screen4x3"/>
  <p:notesSz cx="6669088" cy="9775825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4" autoAdjust="0"/>
    <p:restoredTop sz="98204" autoAdjust="0"/>
  </p:normalViewPr>
  <p:slideViewPr>
    <p:cSldViewPr snapToGrid="0" snapToObjects="1" showGuides="1">
      <p:cViewPr>
        <p:scale>
          <a:sx n="70" d="100"/>
          <a:sy n="70" d="100"/>
        </p:scale>
        <p:origin x="-684" y="216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-2172" y="-102"/>
      </p:cViewPr>
      <p:guideLst>
        <p:guide orient="horz" pos="3079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pPr/>
              <a:t>27-01-2014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777607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pPr/>
              <a:t>27-01-2014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3425"/>
            <a:ext cx="4884738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66909" y="4643517"/>
            <a:ext cx="5335270" cy="439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777607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1829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99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136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99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7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7780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472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098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68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6843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24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879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0CA82B73-64C0-4228-ABD0-024749067DA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DC0B1E6C-1CCB-41A2-931B-488942A16FB5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66D-A3E4-4439-A056-879F908C7F7D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E9F9-3FA5-41D2-BCA7-09249A104E03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33928-305D-4875-9267-0620B4A3FBC3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2F45-D983-4392-A090-D00763D08D49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033D-6F77-4218-BF6A-3BD1C17E6327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911A-0FBF-48C2-8A38-1A76916DE556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5A83-CD18-46B5-8AC1-E79C6CCC476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4B6C-E3E5-4C64-9E21-893889E03B1D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131C-729B-462A-939A-47F44A6E551F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D879FBE0-CD42-43E8-8156-5A51CC37B9F2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B50-6D65-4686-9537-09BCC700C5C7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AF6B-13F6-446C-BE9C-8CFFBC1642D5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69A45-F26F-4B45-9DD0-74390749BBE9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E771-A4AC-4660-BD39-5310CDFDAFF6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4D07-6495-4DE2-8CFC-51EAE03A9E84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A7E3-90FA-41F2-9F1D-F882E6D78621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6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A2F7A6B9-FA75-487F-90AB-CF4670B4C19A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8BDA3638-1FD0-4E41-933F-A33E1DF9CBDE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DBC70E33-0748-488F-9435-8D0AD119D4F6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89A51434-3867-4957-AB62-07CBC72AC826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56189C02-3E42-433C-8693-6EA6BCE17E2D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D5B089D9-54AF-43AD-AD64-9E6251E46B98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608DA22C-F0B5-46C6-A5E6-4C60A6DF9676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7852F83D-358B-4595-9C3A-0A6AE443C874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da\OutlookSecureTemp\COLOURBOX5216849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31"/>
            <a:ext cx="9144000" cy="592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er 8"/>
          <p:cNvGrpSpPr/>
          <p:nvPr/>
        </p:nvGrpSpPr>
        <p:grpSpPr>
          <a:xfrm>
            <a:off x="13650" y="-19069"/>
            <a:ext cx="9144000" cy="1905000"/>
            <a:chOff x="0" y="-1"/>
            <a:chExt cx="9144000" cy="1905000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61906" y="106877"/>
            <a:ext cx="4926012" cy="1116000"/>
          </a:xfrm>
        </p:spPr>
        <p:txBody>
          <a:bodyPr/>
          <a:lstStyle/>
          <a:p>
            <a:r>
              <a:rPr lang="da-DK" sz="3600" kern="0" dirty="0">
                <a:latin typeface="Arial"/>
              </a:rPr>
              <a:t> Lysåbne arealer</a:t>
            </a:r>
            <a:r>
              <a:rPr lang="da-DK" sz="2800" kern="0" dirty="0">
                <a:latin typeface="Arial"/>
              </a:rPr>
              <a:t/>
            </a:r>
            <a:br>
              <a:rPr lang="da-DK" sz="2800" kern="0" dirty="0">
                <a:latin typeface="Arial"/>
              </a:rPr>
            </a:b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9D92-623E-4185-8C6A-80B7A4BD76CF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2" name="Tekstboks 1"/>
          <p:cNvSpPr txBox="1"/>
          <p:nvPr/>
        </p:nvSpPr>
        <p:spPr>
          <a:xfrm>
            <a:off x="4880758" y="5871230"/>
            <a:ext cx="4263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/>
              <a:t>Lotte Dige Toft</a:t>
            </a:r>
            <a:endParaRPr lang="da-DK" sz="2800" b="1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43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D86F-8323-4B6E-880E-7099D819CED0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5"/>
          <p:cNvSpPr/>
          <p:nvPr/>
        </p:nvSpPr>
        <p:spPr bwMode="auto">
          <a:xfrm>
            <a:off x="2987824" y="2564904"/>
            <a:ext cx="2448272" cy="1800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a-DK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691680" y="4653136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 sz="9600" dirty="0" smtClean="0">
                <a:solidFill>
                  <a:srgbClr val="FFFFFF"/>
                </a:solidFill>
                <a:latin typeface="Arial" charset="0"/>
              </a:rPr>
              <a:t>Godkendt!</a:t>
            </a:r>
            <a:endParaRPr lang="da-DK" sz="9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2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668971"/>
            <a:ext cx="8199437" cy="1092279"/>
          </a:xfrm>
        </p:spPr>
        <p:txBody>
          <a:bodyPr/>
          <a:lstStyle/>
          <a:p>
            <a:r>
              <a:rPr lang="da-DK" kern="0" dirty="0">
                <a:solidFill>
                  <a:srgbClr val="000000"/>
                </a:solidFill>
                <a:latin typeface="Arial"/>
              </a:rPr>
              <a:t>Dokumentation for landbrugsmæssig udnyttelse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917E-765C-4C82-95E3-E1C55A850C9F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indhold 4"/>
          <p:cNvSpPr txBox="1">
            <a:spLocks/>
          </p:cNvSpPr>
          <p:nvPr/>
        </p:nvSpPr>
        <p:spPr bwMode="auto">
          <a:xfrm>
            <a:off x="359024" y="2075925"/>
            <a:ext cx="8784976" cy="388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omdrift?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da-DK" kern="0" dirty="0" smtClean="0">
                <a:solidFill>
                  <a:srgbClr val="000000"/>
                </a:solidFill>
                <a:latin typeface="Arial"/>
              </a:rPr>
              <a:t>Indrettet til landbrugsformål?</a:t>
            </a: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Dokumentation for egentlig produktion af landbrugsprodukter (korn, hø, </a:t>
            </a: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wrap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-baller, græsningsaftaler etc.)?</a:t>
            </a:r>
          </a:p>
          <a:p>
            <a:pPr defTabSz="914400"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Kvitteringer for salg af afgrøder fra arealerne.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 der på bedriften en landbrugsproduktion, hvor afgrøderne fra arealerne kan indgå?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2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3297" y="546139"/>
            <a:ext cx="8199437" cy="1092279"/>
          </a:xfrm>
        </p:spPr>
        <p:txBody>
          <a:bodyPr/>
          <a:lstStyle/>
          <a:p>
            <a:r>
              <a:rPr lang="da-DK" dirty="0" smtClean="0"/>
              <a:t>Sammenfatning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D664-406A-4C5C-9F78-D1BD292E8EC1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 bwMode="auto">
          <a:xfrm>
            <a:off x="467544" y="2003917"/>
            <a:ext cx="8229600" cy="388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Lysåbne arealer i skovrejsningsprojekter ÷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Egentlig landbrugsproduktion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da-DK" sz="3200" kern="0" dirty="0" smtClean="0">
                <a:solidFill>
                  <a:srgbClr val="000000"/>
                </a:solidFill>
                <a:latin typeface="Arial"/>
              </a:rPr>
              <a:t>Pas på med tvivlsomme arealer!</a:t>
            </a:r>
            <a:endParaRPr kumimoji="0" lang="da-DK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12</a:t>
            </a:fld>
            <a:endParaRPr lang="da-DK"/>
          </a:p>
        </p:txBody>
      </p:sp>
      <p:pic>
        <p:nvPicPr>
          <p:cNvPr id="1026" name="Picture 2" descr="C:\Users\eda\AppData\Local\Microsoft\Windows\Temporary Internet Files\Content.IE5\OLUQRYMZ\MC90031888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88" y="3231108"/>
            <a:ext cx="2398578" cy="282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Enkeltbetaling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37010" y="1689757"/>
            <a:ext cx="7004441" cy="4582507"/>
          </a:xfrm>
        </p:spPr>
        <p:txBody>
          <a:bodyPr>
            <a:norm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da-DK" sz="2400" kern="0" dirty="0" smtClean="0">
                <a:solidFill>
                  <a:srgbClr val="000000"/>
                </a:solidFill>
                <a:latin typeface="Arial"/>
              </a:rPr>
              <a:t>Enkeltbetaling </a:t>
            </a:r>
            <a:r>
              <a:rPr lang="da-DK" sz="2400" kern="0" dirty="0">
                <a:solidFill>
                  <a:srgbClr val="000000"/>
                </a:solidFill>
                <a:latin typeface="Arial"/>
              </a:rPr>
              <a:t>er en landbrugsstøtteordning. </a:t>
            </a:r>
            <a:endParaRPr lang="da-DK" sz="2400" kern="0" dirty="0" smtClean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da-DK" sz="2400" kern="0" dirty="0" smtClean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da-DK" sz="2400" kern="0" dirty="0" smtClean="0">
                <a:solidFill>
                  <a:srgbClr val="000000"/>
                </a:solidFill>
                <a:latin typeface="Arial"/>
              </a:rPr>
              <a:t>Det betyder at:</a:t>
            </a:r>
            <a:endParaRPr lang="da-DK" sz="24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da-DK" sz="24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da-DK" sz="2400" kern="0" dirty="0" smtClean="0">
                <a:solidFill>
                  <a:srgbClr val="000000"/>
                </a:solidFill>
                <a:latin typeface="Arial"/>
              </a:rPr>
              <a:t>Ansøger skal være aktiv </a:t>
            </a:r>
            <a:r>
              <a:rPr lang="da-DK" sz="2400" kern="0" dirty="0">
                <a:solidFill>
                  <a:srgbClr val="000000"/>
                </a:solidFill>
                <a:latin typeface="Arial"/>
              </a:rPr>
              <a:t>landbruger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da-DK" sz="2400" kern="0" dirty="0" smtClean="0">
                <a:solidFill>
                  <a:srgbClr val="000000"/>
                </a:solidFill>
                <a:latin typeface="Arial"/>
              </a:rPr>
              <a:t>Arealerne skal være landbrugsarealer</a:t>
            </a:r>
            <a:endParaRPr lang="da-DK" sz="24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da-DK" sz="2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6B32-2FDF-46A7-BDC3-D442D72C7811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3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kern="0" dirty="0">
                <a:solidFill>
                  <a:srgbClr val="000000"/>
                </a:solidFill>
                <a:latin typeface="Arial"/>
              </a:rPr>
              <a:t>Aktiv landbruger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EE9B-38C9-4091-BE47-73C969A4FA7B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 bwMode="auto">
          <a:xfrm>
            <a:off x="471488" y="1555844"/>
            <a:ext cx="8229600" cy="50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Ansøger skal udføre en landbrugsaktivitet: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Produktion eller dyrkning af landbrugsprodukter. 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Opdræt eller hold af husdyr til landbrugsformål.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Bevare jorden i god landbrugs- og miljømæssig stand (GLM).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Produktion af juletræer og pyntegrønt på landbrugsjord.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Mindstekrav: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Ansøger skal råde over (eje eller forpagte) min. 0,30 ha landbrugsjord hvor GLM overholdes.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Alternativt udøve en erhvervsmæssig husdyrproduktion.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58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546139"/>
            <a:ext cx="8199437" cy="1092279"/>
          </a:xfrm>
        </p:spPr>
        <p:txBody>
          <a:bodyPr/>
          <a:lstStyle/>
          <a:p>
            <a:r>
              <a:rPr lang="da-DK" dirty="0" smtClean="0"/>
              <a:t>Støtteberettiget areal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C29F5-C8ED-447F-9B1F-1E28FE5844DF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 bwMode="auto">
          <a:xfrm>
            <a:off x="582020" y="2303225"/>
            <a:ext cx="8229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muligheder for enkeltbetaling: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Hovedreglen: Dyrkede </a:t>
            </a:r>
            <a:r>
              <a:rPr kumimoji="0" lang="da-DK" sz="2400" b="1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landbrugsarealer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samt </a:t>
            </a: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udyrkede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landbrugsarealer, der overholder GLM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Undtagelsen: Artikel 34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58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546139"/>
            <a:ext cx="8199437" cy="1092279"/>
          </a:xfrm>
        </p:spPr>
        <p:txBody>
          <a:bodyPr/>
          <a:lstStyle/>
          <a:p>
            <a:r>
              <a:rPr lang="da-DK" dirty="0" smtClean="0"/>
              <a:t>Lysåbne arealer i skov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22A-58EC-481A-B2D6-ACA45C4BAC86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 bwMode="auto">
          <a:xfrm>
            <a:off x="575953" y="2106550"/>
            <a:ext cx="7736774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a-DK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Udgangspunkt: 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Åbne arealer, der helt eller delvist er omkranset af skov, er en del af skoven = naturarealer</a:t>
            </a:r>
          </a:p>
          <a:p>
            <a:pPr marL="0" lvl="0" indent="0" defTabSz="914400">
              <a:buNone/>
              <a:defRPr/>
            </a:pPr>
            <a:r>
              <a:rPr lang="da-DK" b="1" kern="0" dirty="0" smtClean="0">
                <a:solidFill>
                  <a:srgbClr val="000000"/>
                </a:solidFill>
                <a:latin typeface="Arial"/>
              </a:rPr>
              <a:t>Udgangspunktet: </a:t>
            </a:r>
          </a:p>
          <a:p>
            <a:pPr marL="355600" lvl="0" indent="-355600" defTabSz="914400">
              <a:defRPr/>
            </a:pPr>
            <a:r>
              <a:rPr lang="da-DK" kern="0" dirty="0" smtClean="0">
                <a:solidFill>
                  <a:srgbClr val="000000"/>
                </a:solidFill>
                <a:latin typeface="Arial"/>
              </a:rPr>
              <a:t>Lysåbne 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arealer i skovprojekter = naturarealer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58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4975" y="777922"/>
            <a:ext cx="8199437" cy="1092279"/>
          </a:xfrm>
        </p:spPr>
        <p:txBody>
          <a:bodyPr/>
          <a:lstStyle/>
          <a:p>
            <a:r>
              <a:rPr lang="da-DK" dirty="0" smtClean="0"/>
              <a:t>Lysåbne arealer – konkret vurdering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271E-4B84-4A01-BE8C-3A4148F631D3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 bwMode="auto">
          <a:xfrm>
            <a:off x="434975" y="2354711"/>
            <a:ext cx="8229600" cy="447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Konkret skøn i hver sag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Er hovedformålet med arealet landbrugsdrift?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a-DK" sz="2000" kern="0" dirty="0" smtClean="0">
                <a:solidFill>
                  <a:srgbClr val="000000"/>
                </a:solidFill>
                <a:latin typeface="Arial"/>
              </a:rPr>
              <a:t>Fremstår arealet som landbrugsareal?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Adgangsveje for landbrugsmaskiner?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Er arealet i omdrift?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Arealets beliggenhed ift. skov og andre landbrugsarealer.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Evt. fredskovforpligtelse og/eller § 3 fredning.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a-DK" sz="2000" kern="0" dirty="0" smtClean="0">
                <a:solidFill>
                  <a:srgbClr val="000000"/>
                </a:solidFill>
                <a:latin typeface="Arial"/>
              </a:rPr>
              <a:t>Ikke-landbrugsmæssig anvendelse</a:t>
            </a:r>
            <a:endParaRPr kumimoji="0" lang="da-DK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57188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Helhedsvurdering af arealet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4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86ECC-328C-4C67-B328-3A7EB8F4D57E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008771" y="222485"/>
            <a:ext cx="1554044" cy="6413030"/>
          </a:xfrm>
          <a:prstGeom prst="ellipse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a-DK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612">
            <a:off x="2774358" y="1880954"/>
            <a:ext cx="57181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614149" y="2587710"/>
            <a:ext cx="8246319" cy="164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Lysåbne arealer – </a:t>
            </a:r>
            <a:br>
              <a:rPr kumimoji="0" lang="da-DK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da-DK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skovprojekter</a:t>
            </a:r>
            <a:endParaRPr kumimoji="0" lang="da-DK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2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5671-A38A-4C75-B96A-9F06CD502DF3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184"/>
            <a:ext cx="9174013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5" name="Afrundet rektangel 4"/>
          <p:cNvSpPr/>
          <p:nvPr/>
        </p:nvSpPr>
        <p:spPr>
          <a:xfrm rot="2260685">
            <a:off x="3127295" y="1048924"/>
            <a:ext cx="4434490" cy="2755915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Afrundet rektangel 6"/>
          <p:cNvSpPr/>
          <p:nvPr/>
        </p:nvSpPr>
        <p:spPr>
          <a:xfrm rot="1856396">
            <a:off x="-504774" y="-50181"/>
            <a:ext cx="2920528" cy="515885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Afrundet rektangel 7"/>
          <p:cNvSpPr/>
          <p:nvPr/>
        </p:nvSpPr>
        <p:spPr>
          <a:xfrm rot="1409283">
            <a:off x="3910710" y="3377057"/>
            <a:ext cx="1352590" cy="2695262"/>
          </a:xfrm>
          <a:prstGeom prst="roundRect">
            <a:avLst/>
          </a:prstGeom>
          <a:noFill/>
          <a:ln w="57150">
            <a:solidFill>
              <a:srgbClr val="E1BA8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Afrundet rektangel 8"/>
          <p:cNvSpPr/>
          <p:nvPr/>
        </p:nvSpPr>
        <p:spPr>
          <a:xfrm>
            <a:off x="1475316" y="4135269"/>
            <a:ext cx="2837377" cy="521179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2244444" y="2426881"/>
            <a:ext cx="5895833" cy="599175"/>
          </a:xfrm>
        </p:spPr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Afvist -lysåbne arealer</a:t>
            </a:r>
            <a:endParaRPr lang="da-D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8924-B93F-4AE1-A854-2346628D1314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27. januar 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" y="-63399"/>
            <a:ext cx="91506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 rot="19553259">
            <a:off x="753296" y="2106805"/>
            <a:ext cx="7737153" cy="25175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/>
        </p:nvSpPr>
        <p:spPr>
          <a:xfrm rot="20413784">
            <a:off x="-397227" y="865561"/>
            <a:ext cx="8530775" cy="174479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2660638" y="2338030"/>
            <a:ext cx="551658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Afvist - lysåbent areal</a:t>
            </a:r>
            <a:endParaRPr kumimoji="0" lang="da-DK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2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/>
    </p:bldLst>
  </p:timing>
</p:sld>
</file>

<file path=ppt/theme/theme1.xml><?xml version="1.0" encoding="utf-8"?>
<a:theme xmlns:a="http://schemas.openxmlformats.org/drawingml/2006/main" name="Kontortema">
  <a:themeElements>
    <a:clrScheme name="Brugerdefineret 17">
      <a:dk1>
        <a:sysClr val="windowText" lastClr="000000"/>
      </a:dk1>
      <a:lt1>
        <a:sysClr val="window" lastClr="FFFFFF"/>
      </a:lt1>
      <a:dk2>
        <a:srgbClr val="00704F"/>
      </a:dk2>
      <a:lt2>
        <a:srgbClr val="E0DCC6"/>
      </a:lt2>
      <a:accent1>
        <a:srgbClr val="E4EC8D"/>
      </a:accent1>
      <a:accent2>
        <a:srgbClr val="85C01F"/>
      </a:accent2>
      <a:accent3>
        <a:srgbClr val="83B6CD"/>
      </a:accent3>
      <a:accent4>
        <a:srgbClr val="BFBB89"/>
      </a:accent4>
      <a:accent5>
        <a:srgbClr val="A48A78"/>
      </a:accent5>
      <a:accent6>
        <a:srgbClr val="D97F38"/>
      </a:accent6>
      <a:hlink>
        <a:srgbClr val="9F0018"/>
      </a:hlink>
      <a:folHlink>
        <a:srgbClr val="007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312</Words>
  <Application>Microsoft Office PowerPoint</Application>
  <PresentationFormat>Skærmshow (4:3)</PresentationFormat>
  <Paragraphs>94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12</vt:i4>
      </vt:variant>
    </vt:vector>
  </HeadingPairs>
  <TitlesOfParts>
    <vt:vector size="13" baseType="lpstr">
      <vt:lpstr>Kontortema</vt:lpstr>
      <vt:lpstr> Lysåbne arealer </vt:lpstr>
      <vt:lpstr>Enkeltbetaling</vt:lpstr>
      <vt:lpstr>Aktiv landbruger</vt:lpstr>
      <vt:lpstr>Støtteberettiget areal</vt:lpstr>
      <vt:lpstr>Lysåbne arealer i skov </vt:lpstr>
      <vt:lpstr>Lysåbne arealer – konkret vurdering</vt:lpstr>
      <vt:lpstr>PowerPoint-præsentation</vt:lpstr>
      <vt:lpstr>Afvist -lysåbne arealer</vt:lpstr>
      <vt:lpstr>PowerPoint-præsentation</vt:lpstr>
      <vt:lpstr>PowerPoint-præsentation</vt:lpstr>
      <vt:lpstr>Dokumentation for landbrugsmæssig udnyttelse</vt:lpstr>
      <vt:lpstr>Sammenfatning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Ellen Danvig (NaturErhvervstyrelsen)</cp:lastModifiedBy>
  <cp:revision>111</cp:revision>
  <cp:lastPrinted>2014-01-21T09:48:08Z</cp:lastPrinted>
  <dcterms:created xsi:type="dcterms:W3CDTF">2013-01-23T14:03:47Z</dcterms:created>
  <dcterms:modified xsi:type="dcterms:W3CDTF">2014-01-27T09:24:35Z</dcterms:modified>
</cp:coreProperties>
</file>