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00" r:id="rId2"/>
    <p:sldId id="299" r:id="rId3"/>
    <p:sldId id="296" r:id="rId4"/>
    <p:sldId id="284" r:id="rId5"/>
    <p:sldId id="285" r:id="rId6"/>
    <p:sldId id="286" r:id="rId7"/>
    <p:sldId id="287" r:id="rId8"/>
    <p:sldId id="288" r:id="rId9"/>
    <p:sldId id="289" r:id="rId10"/>
    <p:sldId id="301" r:id="rId11"/>
    <p:sldId id="290" r:id="rId12"/>
    <p:sldId id="291" r:id="rId13"/>
    <p:sldId id="292" r:id="rId14"/>
    <p:sldId id="298" r:id="rId15"/>
    <p:sldId id="294" r:id="rId16"/>
    <p:sldId id="295" r:id="rId17"/>
  </p:sldIdLst>
  <p:sldSz cx="9144000" cy="6858000" type="screen4x3"/>
  <p:notesSz cx="6669088" cy="9775825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6984" autoAdjust="0"/>
    <p:restoredTop sz="84032" autoAdjust="0"/>
  </p:normalViewPr>
  <p:slideViewPr>
    <p:cSldViewPr snapToGrid="0" snapToObjects="1" showGuides="1">
      <p:cViewPr varScale="1">
        <p:scale>
          <a:sx n="73" d="100"/>
          <a:sy n="73" d="100"/>
        </p:scale>
        <p:origin x="-690" y="-102"/>
      </p:cViewPr>
      <p:guideLst>
        <p:guide orient="horz" pos="820"/>
        <p:guide orient="horz" pos="637"/>
        <p:guide orient="horz" pos="872"/>
        <p:guide pos="5450"/>
        <p:guide pos="28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-1932" y="-90"/>
      </p:cViewPr>
      <p:guideLst>
        <p:guide orient="horz" pos="3079"/>
        <p:guide pos="210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EEE03-D5B6-3749-A7E5-94B2F02E776F}" type="datetimeFigureOut">
              <a:rPr lang="da-DK" smtClean="0"/>
              <a:pPr/>
              <a:t>31-01-2014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285337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777607" y="9285337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AF97B-E6C5-B348-98FF-B89EFF98F66C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6514898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39683-6613-3A4F-BA84-BAED98285295}" type="datetimeFigureOut">
              <a:rPr lang="da-DK" smtClean="0"/>
              <a:pPr/>
              <a:t>31-01-2014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892175" y="733425"/>
            <a:ext cx="4884738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66909" y="4643517"/>
            <a:ext cx="5335270" cy="439912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285337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777607" y="9285337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F8373-3029-BF4B-B31F-1E3F956F617F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92818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514431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956707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905089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237703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b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985028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278339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615167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357865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741603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628213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175516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 defTabSz="457160">
              <a:defRPr/>
            </a:pPr>
            <a:endParaRPr lang="da-DK" baseline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092808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256877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954912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546898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927295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3455082"/>
            <a:ext cx="8199437" cy="1196975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2319" y="4663022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7447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0" y="1524002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8"/>
          </p:nvPr>
        </p:nvSpPr>
        <p:spPr>
          <a:xfrm>
            <a:off x="0" y="5129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5" name="Pladsholder til billede 7"/>
          <p:cNvSpPr>
            <a:spLocks noGrp="1"/>
          </p:cNvSpPr>
          <p:nvPr>
            <p:ph type="pic" sz="quarter" idx="19"/>
          </p:nvPr>
        </p:nvSpPr>
        <p:spPr>
          <a:xfrm>
            <a:off x="6136712" y="5129996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20"/>
          </p:nvPr>
        </p:nvSpPr>
        <p:spPr>
          <a:xfrm>
            <a:off x="3068355" y="5129996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21"/>
          </p:nvPr>
        </p:nvSpPr>
        <p:spPr>
          <a:xfrm>
            <a:off x="0" y="3307552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8" name="Pladsholder til billede 7"/>
          <p:cNvSpPr>
            <a:spLocks noGrp="1"/>
          </p:cNvSpPr>
          <p:nvPr>
            <p:ph type="pic" sz="quarter" idx="22"/>
          </p:nvPr>
        </p:nvSpPr>
        <p:spPr>
          <a:xfrm>
            <a:off x="6136712" y="3307549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9" name="Pladsholder til billede 7"/>
          <p:cNvSpPr>
            <a:spLocks noGrp="1"/>
          </p:cNvSpPr>
          <p:nvPr>
            <p:ph type="pic" sz="quarter" idx="23"/>
          </p:nvPr>
        </p:nvSpPr>
        <p:spPr>
          <a:xfrm>
            <a:off x="3068355" y="3307549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119433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237133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8789" y="679450"/>
            <a:ext cx="5345111" cy="1949450"/>
          </a:xfrm>
        </p:spPr>
        <p:txBody>
          <a:bodyPr anchor="t"/>
          <a:lstStyle/>
          <a:p>
            <a:r>
              <a:rPr lang="da-DK" dirty="0" smtClean="0"/>
              <a:t>Teksten placeres </a:t>
            </a:r>
            <a:br>
              <a:rPr lang="da-DK" dirty="0" smtClean="0"/>
            </a:br>
            <a:r>
              <a:rPr lang="da-DK" dirty="0" smtClean="0"/>
              <a:t>hvor der er ro på fotoet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538153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+ Tekst +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8789" y="679450"/>
            <a:ext cx="5345111" cy="1949450"/>
          </a:xfrm>
        </p:spPr>
        <p:txBody>
          <a:bodyPr anchor="t"/>
          <a:lstStyle/>
          <a:p>
            <a:r>
              <a:rPr lang="da-DK" dirty="0" smtClean="0"/>
              <a:t>Teksten placeres </a:t>
            </a:r>
            <a:br>
              <a:rPr lang="da-DK" dirty="0" smtClean="0"/>
            </a:br>
            <a:r>
              <a:rPr lang="da-DK" dirty="0" smtClean="0"/>
              <a:t>hvor der er ro på fotoet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4" name="Pladsholder til billede 12"/>
          <p:cNvSpPr>
            <a:spLocks noGrp="1"/>
          </p:cNvSpPr>
          <p:nvPr>
            <p:ph type="pic" sz="quarter" idx="22"/>
          </p:nvPr>
        </p:nvSpPr>
        <p:spPr>
          <a:xfrm>
            <a:off x="6137275" y="15240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5" name="Pladsholder til tekst 10"/>
          <p:cNvSpPr>
            <a:spLocks noGrp="1"/>
          </p:cNvSpPr>
          <p:nvPr>
            <p:ph type="body" sz="quarter" idx="23"/>
          </p:nvPr>
        </p:nvSpPr>
        <p:spPr>
          <a:xfrm>
            <a:off x="6235700" y="165100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0" name="Pladsholder til billede 12"/>
          <p:cNvSpPr>
            <a:spLocks noGrp="1"/>
          </p:cNvSpPr>
          <p:nvPr>
            <p:ph type="pic" sz="quarter" idx="24"/>
          </p:nvPr>
        </p:nvSpPr>
        <p:spPr>
          <a:xfrm>
            <a:off x="6137275" y="28575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1" name="Pladsholder til tekst 10"/>
          <p:cNvSpPr>
            <a:spLocks noGrp="1"/>
          </p:cNvSpPr>
          <p:nvPr>
            <p:ph type="body" sz="quarter" idx="25"/>
          </p:nvPr>
        </p:nvSpPr>
        <p:spPr>
          <a:xfrm>
            <a:off x="6235700" y="29781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2" name="Pladsholder til billede 12"/>
          <p:cNvSpPr>
            <a:spLocks noGrp="1"/>
          </p:cNvSpPr>
          <p:nvPr>
            <p:ph type="pic" sz="quarter" idx="26"/>
          </p:nvPr>
        </p:nvSpPr>
        <p:spPr>
          <a:xfrm>
            <a:off x="6137275" y="41783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3" name="Pladsholder til tekst 10"/>
          <p:cNvSpPr>
            <a:spLocks noGrp="1"/>
          </p:cNvSpPr>
          <p:nvPr>
            <p:ph type="body" sz="quarter" idx="27"/>
          </p:nvPr>
        </p:nvSpPr>
        <p:spPr>
          <a:xfrm>
            <a:off x="6235700" y="42989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4" name="Pladsholder til billede 12"/>
          <p:cNvSpPr>
            <a:spLocks noGrp="1"/>
          </p:cNvSpPr>
          <p:nvPr>
            <p:ph type="pic" sz="quarter" idx="28"/>
          </p:nvPr>
        </p:nvSpPr>
        <p:spPr>
          <a:xfrm>
            <a:off x="6137275" y="1905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5" name="Pladsholder til tekst 10"/>
          <p:cNvSpPr>
            <a:spLocks noGrp="1"/>
          </p:cNvSpPr>
          <p:nvPr>
            <p:ph type="body" sz="quarter" idx="29"/>
          </p:nvPr>
        </p:nvSpPr>
        <p:spPr>
          <a:xfrm>
            <a:off x="6235700" y="3111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xmlns="" val="2126807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1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3176" y="1524000"/>
            <a:ext cx="9140824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3176" y="4194001"/>
            <a:ext cx="9140824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963276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2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852901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3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94909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 1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179621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HOLD 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1274121"/>
            <a:ext cx="3935411" cy="4582507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4710925" y="1270000"/>
            <a:ext cx="3960000" cy="4608000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101151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+ Info/foto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/>
          <p:cNvSpPr>
            <a:spLocks noGrp="1"/>
          </p:cNvSpPr>
          <p:nvPr>
            <p:ph type="pic" sz="quarter" idx="19"/>
          </p:nvPr>
        </p:nvSpPr>
        <p:spPr>
          <a:xfrm>
            <a:off x="6137275" y="3429000"/>
            <a:ext cx="3006725" cy="24272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8" y="1274121"/>
            <a:ext cx="8199437" cy="2065979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75643" cy="242762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6235700" y="3511550"/>
            <a:ext cx="2832100" cy="227965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20"/>
          </p:nvPr>
        </p:nvSpPr>
        <p:spPr>
          <a:xfrm>
            <a:off x="458788" y="3511550"/>
            <a:ext cx="5522912" cy="2279650"/>
          </a:xfrm>
        </p:spPr>
        <p:txBody>
          <a:bodyPr anchor="ctr"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14740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r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Kron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88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4115645"/>
            <a:ext cx="8199437" cy="1196975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2319" y="5312620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4606" y="0"/>
            <a:ext cx="2298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7500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2sp + Foto/info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6137275" y="3429000"/>
            <a:ext cx="3023999" cy="2427628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12"/>
          <p:cNvSpPr>
            <a:spLocks noGrp="1"/>
          </p:cNvSpPr>
          <p:nvPr>
            <p:ph type="pic" sz="quarter" idx="19"/>
          </p:nvPr>
        </p:nvSpPr>
        <p:spPr>
          <a:xfrm>
            <a:off x="6137275" y="241302"/>
            <a:ext cx="3006725" cy="309879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0"/>
            <a:ext cx="5516563" cy="1092279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1274121"/>
            <a:ext cx="5516562" cy="4582507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6242050" y="3536950"/>
            <a:ext cx="2800350" cy="2319678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xmlns="" val="498106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- Foto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121"/>
            <a:ext cx="8199437" cy="792000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243442"/>
            <a:ext cx="8199437" cy="361125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466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9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0"/>
            <a:ext cx="45466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4692650" y="1"/>
            <a:ext cx="4356100" cy="12700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xmlns="" val="2816801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- Foto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121"/>
            <a:ext cx="8199437" cy="792000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243442"/>
            <a:ext cx="8199437" cy="361125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4217862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2sp - Foto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037"/>
            <a:ext cx="8199437" cy="791999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2289559"/>
            <a:ext cx="3935411" cy="3571491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4710925" y="2285438"/>
            <a:ext cx="3960000" cy="3575612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9" name="Pladsholder til billede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618872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101860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930631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ueKr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KroneBu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409825"/>
            <a:ext cx="9144000" cy="44577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1270000"/>
            <a:ext cx="8199437" cy="628273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3588" y="1898273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84807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1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530001"/>
            <a:ext cx="9144000" cy="532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16805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249673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3176" y="1524000"/>
            <a:ext cx="4546600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3176" y="4194001"/>
            <a:ext cx="4546600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4597400" y="4194001"/>
            <a:ext cx="4546600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82057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0" y="3309150"/>
            <a:ext cx="4546600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4597400" y="3309150"/>
            <a:ext cx="4546600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0" y="5130001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18"/>
          </p:nvPr>
        </p:nvSpPr>
        <p:spPr>
          <a:xfrm>
            <a:off x="4597400" y="5130001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81546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8147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billede 7"/>
          <p:cNvSpPr>
            <a:spLocks noGrp="1"/>
          </p:cNvSpPr>
          <p:nvPr>
            <p:ph type="pic" sz="quarter" idx="19"/>
          </p:nvPr>
        </p:nvSpPr>
        <p:spPr>
          <a:xfrm>
            <a:off x="-1" y="4194001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20"/>
          </p:nvPr>
        </p:nvSpPr>
        <p:spPr>
          <a:xfrm>
            <a:off x="6136712" y="4190999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8" name="Pladsholder til billede 7"/>
          <p:cNvSpPr>
            <a:spLocks noGrp="1"/>
          </p:cNvSpPr>
          <p:nvPr>
            <p:ph type="pic" sz="quarter" idx="21"/>
          </p:nvPr>
        </p:nvSpPr>
        <p:spPr>
          <a:xfrm>
            <a:off x="3068355" y="4190999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7001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29532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5138" y="0"/>
            <a:ext cx="8199437" cy="109227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65138" y="1274121"/>
            <a:ext cx="8199437" cy="458250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 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71488" y="6394450"/>
            <a:ext cx="1772956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244444" y="6394450"/>
            <a:ext cx="2895600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0" y="6394450"/>
            <a:ext cx="471488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015525C3-C702-9C4E-B3EB-9D1691AF8184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10327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72" r:id="rId4"/>
    <p:sldLayoutId id="2147483671" r:id="rId5"/>
    <p:sldLayoutId id="2147483674" r:id="rId6"/>
    <p:sldLayoutId id="2147483675" r:id="rId7"/>
    <p:sldLayoutId id="2147483673" r:id="rId8"/>
    <p:sldLayoutId id="2147483676" r:id="rId9"/>
    <p:sldLayoutId id="2147483677" r:id="rId10"/>
    <p:sldLayoutId id="2147483678" r:id="rId11"/>
    <p:sldLayoutId id="2147483683" r:id="rId12"/>
    <p:sldLayoutId id="2147483679" r:id="rId13"/>
    <p:sldLayoutId id="2147483680" r:id="rId14"/>
    <p:sldLayoutId id="2147483681" r:id="rId15"/>
    <p:sldLayoutId id="2147483682" r:id="rId16"/>
    <p:sldLayoutId id="2147483650" r:id="rId17"/>
    <p:sldLayoutId id="2147483664" r:id="rId18"/>
    <p:sldLayoutId id="2147483667" r:id="rId19"/>
    <p:sldLayoutId id="2147483669" r:id="rId20"/>
    <p:sldLayoutId id="2147483665" r:id="rId21"/>
    <p:sldLayoutId id="2147483668" r:id="rId22"/>
    <p:sldLayoutId id="2147483666" r:id="rId23"/>
    <p:sldLayoutId id="2147483654" r:id="rId24"/>
    <p:sldLayoutId id="2147483655" r:id="rId25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Verdana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buFontTx/>
        <a:buNone/>
        <a:defRPr sz="1800" kern="1200">
          <a:solidFill>
            <a:schemeClr val="tx1"/>
          </a:solidFill>
          <a:latin typeface="Verdana"/>
          <a:ea typeface="+mn-ea"/>
          <a:cs typeface="+mn-cs"/>
        </a:defRPr>
      </a:lvl1pPr>
      <a:lvl2pPr marL="180000" indent="-180000" algn="l" defTabSz="457200" rtl="0" eaLnBrk="1" latinLnBrk="0" hangingPunct="1">
        <a:lnSpc>
          <a:spcPct val="100000"/>
        </a:lnSpc>
        <a:spcBef>
          <a:spcPts val="1100"/>
        </a:spcBef>
        <a:buFont typeface="Arial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2pPr>
      <a:lvl3pPr marL="360000" indent="-180000" algn="l" defTabSz="457200" rtl="0" eaLnBrk="1" latinLnBrk="0" hangingPunct="1">
        <a:lnSpc>
          <a:spcPct val="100000"/>
        </a:lnSpc>
        <a:spcBef>
          <a:spcPts val="1100"/>
        </a:spcBef>
        <a:buSzPct val="100000"/>
        <a:buFont typeface="Arial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3pPr>
      <a:lvl4pPr marL="0" indent="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Tx/>
        <a:buNone/>
        <a:defRPr sz="1500" b="1" i="0" kern="1200">
          <a:solidFill>
            <a:schemeClr val="tx1">
              <a:lumMod val="75000"/>
              <a:lumOff val="25000"/>
            </a:schemeClr>
          </a:solidFill>
          <a:latin typeface="Verdana"/>
          <a:ea typeface="+mn-ea"/>
          <a:cs typeface="Verdana"/>
        </a:defRPr>
      </a:lvl4pPr>
      <a:lvl5pPr marL="0" indent="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Tx/>
        <a:buNone/>
        <a:defRPr sz="1500" kern="1200">
          <a:solidFill>
            <a:schemeClr val="tx1"/>
          </a:solidFill>
          <a:latin typeface="Verdan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r 8"/>
          <p:cNvGrpSpPr/>
          <p:nvPr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10" name="Billed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1" name="Billed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58788" y="-1"/>
            <a:ext cx="5320219" cy="1116000"/>
          </a:xfrm>
        </p:spPr>
        <p:txBody>
          <a:bodyPr>
            <a:normAutofit/>
          </a:bodyPr>
          <a:lstStyle/>
          <a:p>
            <a:r>
              <a:rPr lang="da-DK" dirty="0" smtClean="0"/>
              <a:t>Landbrugsreformen 2015</a:t>
            </a:r>
            <a:br>
              <a:rPr lang="da-DK" dirty="0" smtClean="0"/>
            </a:br>
            <a:r>
              <a:rPr lang="da-DK" dirty="0" smtClean="0"/>
              <a:t>Direkte støtte</a:t>
            </a:r>
            <a:endParaRPr lang="da-DK" dirty="0"/>
          </a:p>
        </p:txBody>
      </p:sp>
      <p:sp>
        <p:nvSpPr>
          <p:cNvPr id="5" name="Rektangel 4"/>
          <p:cNvSpPr/>
          <p:nvPr/>
        </p:nvSpPr>
        <p:spPr>
          <a:xfrm>
            <a:off x="3904282" y="5739675"/>
            <a:ext cx="50549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400" b="1" dirty="0" smtClean="0"/>
              <a:t>Plantekongres 2014</a:t>
            </a:r>
          </a:p>
          <a:p>
            <a:r>
              <a:rPr lang="da-DK" sz="2400" b="1" dirty="0" smtClean="0"/>
              <a:t>Lotte </a:t>
            </a:r>
            <a:r>
              <a:rPr lang="da-DK" sz="2400" b="1" dirty="0"/>
              <a:t>Dige Toft, NaturErhvervstyrelsen</a:t>
            </a: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</a:t>
            </a:fld>
            <a:endParaRPr lang="da-DK"/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013" b="1601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/>
          <a:lstStyle/>
          <a:p>
            <a:r>
              <a:rPr lang="da-DK" sz="1600" dirty="0" smtClean="0">
                <a:solidFill>
                  <a:schemeClr val="tx1"/>
                </a:solidFill>
              </a:rPr>
              <a:t>Lotte Dige Toft</a:t>
            </a:r>
            <a:endParaRPr lang="da-DK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50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Lauras billede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10</a:t>
            </a:fld>
            <a:endParaRPr lang="da-D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93" y="1"/>
            <a:ext cx="9154393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5150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7978" y="637060"/>
            <a:ext cx="8199437" cy="1274121"/>
          </a:xfrm>
        </p:spPr>
        <p:txBody>
          <a:bodyPr/>
          <a:lstStyle/>
          <a:p>
            <a:r>
              <a:rPr lang="da-DK" sz="2900" dirty="0" smtClean="0"/>
              <a:t>3. Miljøfokusområder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sz="1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8" y="1976847"/>
            <a:ext cx="8199437" cy="2457994"/>
          </a:xfrm>
        </p:spPr>
        <p:txBody>
          <a:bodyPr>
            <a:normAutofit/>
          </a:bodyPr>
          <a:lstStyle/>
          <a:p>
            <a:endParaRPr lang="da-DK" dirty="0" smtClean="0"/>
          </a:p>
          <a:p>
            <a:endParaRPr lang="da-DK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/>
              <a:t>Bedrifter over 15 ha skal udlægge  miljøfokusområder svarende til 5 % af omdriftsarealet.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/>
              <a:t>Undtagelse </a:t>
            </a:r>
            <a:r>
              <a:rPr lang="da-DK" sz="2000" dirty="0" smtClean="0"/>
              <a:t>: </a:t>
            </a:r>
            <a:r>
              <a:rPr lang="da-DK" sz="2000" dirty="0"/>
              <a:t>bedrifter med meget </a:t>
            </a:r>
            <a:r>
              <a:rPr lang="da-DK" sz="2000" dirty="0" smtClean="0"/>
              <a:t>græs</a:t>
            </a:r>
          </a:p>
          <a:p>
            <a:endParaRPr lang="da-DK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/>
              <a:t>107.000 ha på landsplan – potentiale 140.000 ha i 2015</a:t>
            </a:r>
            <a:endParaRPr lang="da-DK" sz="2000" dirty="0"/>
          </a:p>
          <a:p>
            <a:pPr marL="285750" indent="-285750">
              <a:buFont typeface="Arial" pitchFamily="34" charset="0"/>
              <a:buChar char="•"/>
            </a:pPr>
            <a:endParaRPr lang="da-DK" sz="2000" dirty="0"/>
          </a:p>
          <a:p>
            <a:pPr marL="0" lvl="1" indent="0">
              <a:spcBef>
                <a:spcPts val="0"/>
              </a:spcBef>
              <a:buNone/>
            </a:pPr>
            <a:endParaRPr lang="da-DK" b="1" dirty="0">
              <a:solidFill>
                <a:schemeClr val="tx1">
                  <a:lumMod val="75000"/>
                  <a:lumOff val="25000"/>
                </a:schemeClr>
              </a:solidFill>
              <a:cs typeface="Verdana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09066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900" dirty="0" smtClean="0"/>
              <a:t>Miljøfokusområder 5%</a:t>
            </a:r>
            <a:endParaRPr lang="da-DK" sz="29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da-DK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/>
              <a:t>Efterafgrøder</a:t>
            </a:r>
            <a:endParaRPr lang="da-DK" sz="2000" dirty="0"/>
          </a:p>
          <a:p>
            <a:pPr marL="285750" lvl="0" indent="-285750">
              <a:buFont typeface="Arial" pitchFamily="34" charset="0"/>
              <a:buChar char="•"/>
            </a:pPr>
            <a:endParaRPr lang="da-DK" sz="2000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da-DK" sz="2000" dirty="0" smtClean="0"/>
              <a:t>2 meter-bræmmer og randzoner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da-DK" sz="20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da-DK" sz="2000" dirty="0" smtClean="0"/>
              <a:t>GLM landskabselementer (små søer og fortidsminder)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da-DK" sz="2000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da-DK" sz="2000" dirty="0" smtClean="0"/>
              <a:t>Lavskov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da-DK" sz="2000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da-DK" sz="2000" dirty="0" smtClean="0"/>
              <a:t>Brak</a:t>
            </a:r>
            <a:endParaRPr lang="da-DK" sz="2000" dirty="0"/>
          </a:p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12</a:t>
            </a:fld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4343" y="3177436"/>
            <a:ext cx="2679192" cy="26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098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3097" y="0"/>
            <a:ext cx="8199437" cy="1092279"/>
          </a:xfrm>
        </p:spPr>
        <p:txBody>
          <a:bodyPr>
            <a:normAutofit/>
          </a:bodyPr>
          <a:lstStyle/>
          <a:p>
            <a:r>
              <a:rPr lang="da-DK" sz="2900" dirty="0" smtClean="0"/>
              <a:t>Konsekvenser - støttebetingelse</a:t>
            </a:r>
            <a:endParaRPr lang="da-DK" sz="29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3097" y="1274122"/>
            <a:ext cx="8199437" cy="1214740"/>
          </a:xfrm>
        </p:spPr>
        <p:txBody>
          <a:bodyPr>
            <a:normAutofit/>
          </a:bodyPr>
          <a:lstStyle/>
          <a:p>
            <a:r>
              <a:rPr lang="da-DK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Små arealafvigelser kan medføre </a:t>
            </a:r>
            <a:r>
              <a:rPr lang="da-DK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reduktion af hele den grønne </a:t>
            </a:r>
            <a:r>
              <a:rPr lang="da-DK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støtte  - 30 %</a:t>
            </a:r>
          </a:p>
          <a:p>
            <a:endParaRPr lang="da-DK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13</a:t>
            </a:fld>
            <a:endParaRPr lang="da-DK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6530" y="2488861"/>
            <a:ext cx="5388427" cy="336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924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Forberede overdragelser 2014?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27949" y="2126527"/>
            <a:ext cx="8199437" cy="3204889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endParaRPr lang="da-DK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/>
              <a:t>Minimumsgrænse 2015: fra 2 ha til 5 ha</a:t>
            </a:r>
          </a:p>
          <a:p>
            <a:endParaRPr lang="da-DK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/>
              <a:t>Aktiv landbruger: Lufthavne</a:t>
            </a:r>
            <a:r>
              <a:rPr lang="da-DK" sz="2000" dirty="0"/>
              <a:t>, jernbaner, vandværker, ejendomsmæglerselskaber eller permanente sports- og </a:t>
            </a:r>
            <a:r>
              <a:rPr lang="da-DK" sz="2000" dirty="0" smtClean="0"/>
              <a:t>fritidsanlæg</a:t>
            </a:r>
            <a:endParaRPr lang="da-DK" sz="2000" dirty="0"/>
          </a:p>
          <a:p>
            <a:endParaRPr lang="da-DK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/>
              <a:t>Ny støtteordning for unge </a:t>
            </a:r>
            <a:r>
              <a:rPr lang="da-DK" sz="2000" dirty="0" smtClean="0"/>
              <a:t>landmænd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/>
              <a:t>Betalingsrettigheder</a:t>
            </a:r>
          </a:p>
          <a:p>
            <a:pPr marL="285750" indent="-285750">
              <a:buFont typeface="Arial" pitchFamily="34" charset="0"/>
              <a:buChar char="•"/>
            </a:pPr>
            <a:endParaRPr lang="da-DK" dirty="0"/>
          </a:p>
          <a:p>
            <a:pPr marL="285750" indent="-285750">
              <a:buFont typeface="Arial" pitchFamily="34" charset="0"/>
              <a:buChar char="•"/>
            </a:pP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26344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900" dirty="0" smtClean="0"/>
              <a:t>Foreløbig tidslinje</a:t>
            </a:r>
            <a:endParaRPr lang="da-DK" sz="29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44563" y="2079705"/>
            <a:ext cx="8199437" cy="3374079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da-DK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December 2013: Overordnede EU-regler udstedt</a:t>
            </a:r>
          </a:p>
          <a:p>
            <a:pPr marL="342900" indent="-342900">
              <a:buFont typeface="Arial" pitchFamily="34" charset="0"/>
              <a:buChar char="•"/>
            </a:pPr>
            <a:endParaRPr lang="da-DK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Maj/juli 2014: Gennemførelsesregler fra EU</a:t>
            </a:r>
          </a:p>
          <a:p>
            <a:pPr marL="342900" indent="-342900">
              <a:buFont typeface="Arial" pitchFamily="34" charset="0"/>
              <a:buChar char="•"/>
            </a:pPr>
            <a:endParaRPr lang="da-DK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August 2014: Bekendtgørelser</a:t>
            </a:r>
          </a:p>
          <a:p>
            <a:pPr marL="342900" indent="-342900">
              <a:buFont typeface="Arial" pitchFamily="34" charset="0"/>
              <a:buChar char="•"/>
            </a:pPr>
            <a:endParaRPr lang="da-DK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1. januar 2015: Ikrafttrædelse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12680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488" y="542894"/>
            <a:ext cx="8199437" cy="1092279"/>
          </a:xfrm>
        </p:spPr>
        <p:txBody>
          <a:bodyPr/>
          <a:lstStyle/>
          <a:p>
            <a:pPr algn="ctr"/>
            <a:r>
              <a:rPr lang="da-DK" dirty="0" smtClean="0"/>
              <a:t>Vi ser frem til samarbejdet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16</a:t>
            </a:fld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3936" y="1635173"/>
            <a:ext cx="5065306" cy="409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949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727981"/>
            <a:ext cx="8199437" cy="650443"/>
          </a:xfrm>
        </p:spPr>
        <p:txBody>
          <a:bodyPr>
            <a:normAutofit/>
          </a:bodyPr>
          <a:lstStyle/>
          <a:p>
            <a:r>
              <a:rPr lang="da-DK" dirty="0" smtClean="0"/>
              <a:t>Økonomiske konsekvenser </a:t>
            </a:r>
            <a:r>
              <a:rPr lang="da-DK" dirty="0"/>
              <a:t>2014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15013" y="2038168"/>
            <a:ext cx="8199437" cy="3850568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a-DK" sz="2400" dirty="0" smtClean="0"/>
              <a:t>Lavere støtteloft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400" dirty="0"/>
          </a:p>
          <a:p>
            <a:pPr marL="285750" indent="-285750" algn="just">
              <a:buFont typeface="Arial" pitchFamily="34" charset="0"/>
              <a:buChar char="•"/>
            </a:pPr>
            <a:endParaRPr lang="da-DK" sz="2400" dirty="0" smtClean="0"/>
          </a:p>
          <a:p>
            <a:pPr marL="285750" indent="-285750">
              <a:buFont typeface="Arial" pitchFamily="34" charset="0"/>
              <a:buChar char="•"/>
            </a:pPr>
            <a:endParaRPr lang="da-DK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da-DK" sz="2400" dirty="0"/>
              <a:t>Betalingsrettighedernes værdi – 11,7 % </a:t>
            </a:r>
            <a:r>
              <a:rPr lang="da-DK" sz="2400" dirty="0" smtClean="0"/>
              <a:t>mindre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400" dirty="0" smtClean="0"/>
              <a:t>Krisereserve – 1 % fratrækkes støtten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400" dirty="0"/>
          </a:p>
          <a:p>
            <a:pPr marL="285750" indent="-285750">
              <a:buFont typeface="Arial" pitchFamily="34" charset="0"/>
              <a:buChar char="•"/>
            </a:pPr>
            <a:endParaRPr lang="da-DK" sz="2400" dirty="0" smtClean="0"/>
          </a:p>
          <a:p>
            <a:pPr marL="285750" indent="-285750">
              <a:buFont typeface="Arial" pitchFamily="34" charset="0"/>
              <a:buChar char="•"/>
            </a:pPr>
            <a:endParaRPr lang="da-DK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da-DK" sz="2400" dirty="0" smtClean="0"/>
              <a:t>Graduering væk – 10 % sparet</a:t>
            </a:r>
            <a:endParaRPr lang="da-DK" sz="2400" dirty="0"/>
          </a:p>
          <a:p>
            <a:pPr marL="342900" indent="-342900">
              <a:buFont typeface="Arial" pitchFamily="34" charset="0"/>
              <a:buChar char="•"/>
            </a:pPr>
            <a:endParaRPr lang="da-DK" sz="2400" dirty="0" smtClean="0"/>
          </a:p>
          <a:p>
            <a:endParaRPr lang="da-DK" sz="2800" i="1" dirty="0"/>
          </a:p>
          <a:p>
            <a:endParaRPr lang="da-DK" sz="2800" i="1" dirty="0" smtClean="0"/>
          </a:p>
          <a:p>
            <a:endParaRPr lang="da-DK" sz="2800" i="1" dirty="0" smtClean="0"/>
          </a:p>
          <a:p>
            <a:endParaRPr lang="da-DK" sz="2800" i="1" dirty="0" smtClean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2</a:t>
            </a:fld>
            <a:endParaRPr lang="da-D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4448" y="2459736"/>
            <a:ext cx="969264" cy="89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3328" y="4352544"/>
            <a:ext cx="969264" cy="89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9829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414082"/>
            <a:ext cx="8199437" cy="1092279"/>
          </a:xfrm>
        </p:spPr>
        <p:txBody>
          <a:bodyPr>
            <a:normAutofit/>
          </a:bodyPr>
          <a:lstStyle/>
          <a:p>
            <a:r>
              <a:rPr lang="da-DK" sz="2900" dirty="0" smtClean="0"/>
              <a:t>Sædskifteplanen 2014 – grønne krav</a:t>
            </a:r>
            <a:endParaRPr lang="da-DK" sz="29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8" y="2234744"/>
            <a:ext cx="8199437" cy="2871159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da-DK" sz="2800" dirty="0" smtClean="0"/>
              <a:t>Bedrifter over 10 ha</a:t>
            </a:r>
          </a:p>
          <a:p>
            <a:pPr marL="457200" indent="-457200">
              <a:buFont typeface="Arial" pitchFamily="34" charset="0"/>
              <a:buChar char="•"/>
            </a:pPr>
            <a:endParaRPr lang="da-DK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da-DK" sz="2800" dirty="0" smtClean="0"/>
              <a:t>Ikke økologer</a:t>
            </a:r>
          </a:p>
          <a:p>
            <a:pPr marL="457200" indent="-457200">
              <a:buFont typeface="Arial" pitchFamily="34" charset="0"/>
              <a:buChar char="•"/>
            </a:pPr>
            <a:endParaRPr lang="da-DK" sz="2800" dirty="0"/>
          </a:p>
          <a:p>
            <a:pPr marL="457200" indent="-457200">
              <a:buFont typeface="Arial" pitchFamily="34" charset="0"/>
              <a:buChar char="•"/>
            </a:pPr>
            <a:endParaRPr lang="da-DK" sz="2800" dirty="0" smtClean="0"/>
          </a:p>
          <a:p>
            <a:endParaRPr lang="da-DK" sz="2800" i="1" dirty="0"/>
          </a:p>
          <a:p>
            <a:endParaRPr lang="da-DK" sz="2800" i="1" dirty="0" smtClean="0"/>
          </a:p>
          <a:p>
            <a:endParaRPr lang="da-DK" sz="2800" i="1" dirty="0" smtClean="0"/>
          </a:p>
          <a:p>
            <a:endParaRPr lang="da-DK" sz="2800" i="1" dirty="0" smtClean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3</a:t>
            </a:fld>
            <a:endParaRPr lang="da-DK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6128" y="3072384"/>
            <a:ext cx="2360676" cy="235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452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900" dirty="0" smtClean="0"/>
              <a:t>Tre </a:t>
            </a:r>
            <a:r>
              <a:rPr lang="da-DK" sz="2900" dirty="0"/>
              <a:t>g</a:t>
            </a:r>
            <a:r>
              <a:rPr lang="da-DK" sz="2900" dirty="0" smtClean="0"/>
              <a:t>rønne krav</a:t>
            </a:r>
            <a:endParaRPr lang="da-DK" sz="29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1750640"/>
            <a:ext cx="8199437" cy="3903186"/>
          </a:xfrm>
        </p:spPr>
        <p:txBody>
          <a:bodyPr>
            <a:normAutofit/>
          </a:bodyPr>
          <a:lstStyle/>
          <a:p>
            <a:endParaRPr lang="da-DK" sz="2000" dirty="0" smtClean="0"/>
          </a:p>
          <a:p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30 pct. af </a:t>
            </a:r>
            <a:r>
              <a:rPr lang="da-DK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den direkte støtte er 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betinget </a:t>
            </a:r>
            <a:r>
              <a:rPr lang="da-DK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af tre 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grønne </a:t>
            </a:r>
            <a:r>
              <a:rPr lang="da-DK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krav: </a:t>
            </a:r>
            <a:endParaRPr lang="da-DK" sz="2000" b="1" dirty="0">
              <a:solidFill>
                <a:schemeClr val="tx1">
                  <a:lumMod val="75000"/>
                  <a:lumOff val="25000"/>
                </a:schemeClr>
              </a:solidFill>
              <a:cs typeface="Verdana"/>
            </a:endParaRPr>
          </a:p>
          <a:p>
            <a:endParaRPr lang="da-DK" sz="2000" dirty="0"/>
          </a:p>
          <a:p>
            <a:pPr marL="342900" lvl="1" indent="-342900">
              <a:buFont typeface="+mj-lt"/>
              <a:buAutoNum type="arabicPeriod"/>
            </a:pPr>
            <a:r>
              <a:rPr lang="da-DK" sz="2000" dirty="0"/>
              <a:t>Opretholdelse af </a:t>
            </a:r>
            <a:r>
              <a:rPr lang="da-DK" sz="2000" dirty="0" smtClean="0"/>
              <a:t>permanente græsarealer</a:t>
            </a:r>
            <a:endParaRPr lang="da-DK" sz="2000" dirty="0"/>
          </a:p>
          <a:p>
            <a:pPr marL="342900" lvl="1" indent="-342900">
              <a:buFont typeface="+mj-lt"/>
              <a:buAutoNum type="arabicPeriod"/>
            </a:pPr>
            <a:r>
              <a:rPr lang="da-DK" sz="2000" dirty="0" smtClean="0"/>
              <a:t>Flere </a:t>
            </a:r>
            <a:r>
              <a:rPr lang="da-DK" sz="2000" dirty="0"/>
              <a:t>afgrøder på </a:t>
            </a:r>
            <a:r>
              <a:rPr lang="da-DK" sz="2000" dirty="0" smtClean="0"/>
              <a:t>større bedrifter</a:t>
            </a:r>
          </a:p>
          <a:p>
            <a:pPr marL="342900" lvl="1" indent="-342900">
              <a:buFont typeface="+mj-lt"/>
              <a:buAutoNum type="arabicPeriod"/>
            </a:pPr>
            <a:r>
              <a:rPr lang="da-DK" sz="2000" dirty="0" smtClean="0"/>
              <a:t>Miljøfokusområder på større bedrifter</a:t>
            </a:r>
            <a:endParaRPr lang="da-DK" sz="2000" dirty="0"/>
          </a:p>
          <a:p>
            <a:pPr lvl="1"/>
            <a:endParaRPr lang="da-DK" sz="2000" dirty="0" smtClean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98327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781879"/>
            <a:ext cx="8199437" cy="665922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1. Opretholdelse af permanente græsarealer</a:t>
            </a:r>
            <a:endParaRPr lang="da-DK" sz="1600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5</a:t>
            </a:fld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8" y="1634697"/>
            <a:ext cx="8199437" cy="1262912"/>
          </a:xfrm>
        </p:spPr>
        <p:txBody>
          <a:bodyPr>
            <a:noAutofit/>
          </a:bodyPr>
          <a:lstStyle/>
          <a:p>
            <a:pPr lvl="2"/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Danmarks andel af </a:t>
            </a:r>
            <a:r>
              <a:rPr lang="da-DK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permanent </a:t>
            </a: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græsarealer må ikke falde med mere end 5%</a:t>
            </a:r>
            <a:endParaRPr lang="da-DK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2"/>
            <a:r>
              <a:rPr lang="da-DK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Landmændenes nuværende praksis er </a:t>
            </a: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god</a:t>
            </a:r>
          </a:p>
        </p:txBody>
      </p:sp>
      <p:grpSp>
        <p:nvGrpSpPr>
          <p:cNvPr id="8" name="Gruppe 7"/>
          <p:cNvGrpSpPr/>
          <p:nvPr/>
        </p:nvGrpSpPr>
        <p:grpSpPr>
          <a:xfrm>
            <a:off x="1508760" y="2819401"/>
            <a:ext cx="7025640" cy="3483610"/>
            <a:chOff x="1508760" y="2819401"/>
            <a:chExt cx="7025640" cy="348361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760" y="2819401"/>
              <a:ext cx="7025640" cy="3483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Lige forbindelse 6"/>
            <p:cNvCxnSpPr/>
            <p:nvPr/>
          </p:nvCxnSpPr>
          <p:spPr>
            <a:xfrm>
              <a:off x="2213015" y="5045948"/>
              <a:ext cx="580960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90965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488" y="0"/>
            <a:ext cx="8199437" cy="1092279"/>
          </a:xfrm>
        </p:spPr>
        <p:txBody>
          <a:bodyPr>
            <a:normAutofit/>
          </a:bodyPr>
          <a:lstStyle/>
          <a:p>
            <a:pPr lvl="2" algn="l"/>
            <a:r>
              <a:rPr lang="da-DK" sz="2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Fortsæt som hidtil…</a:t>
            </a:r>
            <a:endParaRPr lang="da-DK" sz="2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6</a:t>
            </a:fld>
            <a:endParaRPr lang="da-D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7222" y="2122516"/>
            <a:ext cx="4907017" cy="326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9884" y="3562937"/>
            <a:ext cx="2154691" cy="231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138" y="1292301"/>
            <a:ext cx="2154691" cy="231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138" y="3610722"/>
            <a:ext cx="864756" cy="95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7085" y="2681894"/>
            <a:ext cx="957489" cy="90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231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2. Flere afgrøder på større bedrifter</a:t>
            </a:r>
            <a:br>
              <a:rPr lang="da-DK" dirty="0" smtClean="0"/>
            </a:br>
            <a:endParaRPr lang="da-DK" sz="3100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7</a:t>
            </a:fld>
            <a:endParaRPr lang="da-DK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431"/>
          <a:stretch/>
        </p:blipFill>
        <p:spPr bwMode="auto">
          <a:xfrm>
            <a:off x="604158" y="1090342"/>
            <a:ext cx="7397574" cy="466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/>
          <p:cNvSpPr/>
          <p:nvPr/>
        </p:nvSpPr>
        <p:spPr>
          <a:xfrm>
            <a:off x="3608439" y="1092279"/>
            <a:ext cx="4393293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da-DK" sz="3100" dirty="0">
                <a:solidFill>
                  <a:prstClr val="black"/>
                </a:solidFill>
                <a:latin typeface="Verdana"/>
                <a:ea typeface="+mj-ea"/>
                <a:cs typeface="+mj-cs"/>
              </a:rPr>
              <a:t>Majs, majs, majs…</a:t>
            </a:r>
          </a:p>
        </p:txBody>
      </p:sp>
    </p:spTree>
    <p:extLst>
      <p:ext uri="{BB962C8B-B14F-4D97-AF65-F5344CB8AC3E}">
        <p14:creationId xmlns:p14="http://schemas.microsoft.com/office/powerpoint/2010/main" xmlns="" val="422999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900" dirty="0" smtClean="0">
                <a:latin typeface="Verdana" pitchFamily="34" charset="0"/>
              </a:rPr>
              <a:t>Flere afgrøder på større bedrifter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lvl="3" fontAlgn="auto">
              <a:spcAft>
                <a:spcPts val="0"/>
              </a:spcAft>
              <a:defRPr/>
            </a:pPr>
            <a:endParaRPr lang="da-DK" sz="1800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lvl="3" fontAlgn="auto">
              <a:spcAft>
                <a:spcPts val="0"/>
              </a:spcAft>
              <a:defRPr/>
            </a:pPr>
            <a:r>
              <a:rPr lang="da-DK" sz="2300" b="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Bedrifter med </a:t>
            </a:r>
            <a:r>
              <a:rPr lang="da-DK" sz="2300" b="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omdriftsareal</a:t>
            </a:r>
            <a:r>
              <a:rPr lang="da-DK" sz="2300" b="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da-DK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Mellem </a:t>
            </a:r>
            <a:r>
              <a:rPr lang="da-DK" sz="2300" dirty="0">
                <a:latin typeface="Verdana" pitchFamily="34" charset="0"/>
                <a:ea typeface="Verdana" pitchFamily="34" charset="0"/>
                <a:cs typeface="Verdana" pitchFamily="34" charset="0"/>
              </a:rPr>
              <a:t>10 og 30 ha: </a:t>
            </a:r>
            <a:r>
              <a:rPr lang="da-DK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mindst </a:t>
            </a:r>
            <a:r>
              <a:rPr lang="da-DK" sz="2300" dirty="0">
                <a:latin typeface="Verdana" pitchFamily="34" charset="0"/>
                <a:ea typeface="Verdana" pitchFamily="34" charset="0"/>
                <a:cs typeface="Verdana" pitchFamily="34" charset="0"/>
              </a:rPr>
              <a:t>2 forskellige </a:t>
            </a:r>
            <a:r>
              <a:rPr lang="da-DK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afgrøder</a:t>
            </a:r>
          </a:p>
          <a:p>
            <a:pPr lvl="3">
              <a:defRPr/>
            </a:pPr>
            <a:r>
              <a:rPr lang="da-DK" sz="2300" dirty="0">
                <a:latin typeface="Verdana" pitchFamily="34" charset="0"/>
                <a:ea typeface="Verdana" pitchFamily="34" charset="0"/>
                <a:cs typeface="Verdana" pitchFamily="34" charset="0"/>
              </a:rPr>
              <a:t>	 </a:t>
            </a:r>
            <a:r>
              <a:rPr lang="da-DK" sz="2300" b="0" dirty="0">
                <a:latin typeface="Verdana" pitchFamily="34" charset="0"/>
                <a:ea typeface="Verdana" pitchFamily="34" charset="0"/>
                <a:cs typeface="Verdana" pitchFamily="34" charset="0"/>
              </a:rPr>
              <a:t>hovedafgrøde max 75 % </a:t>
            </a:r>
            <a:endParaRPr lang="da-DK" sz="2300" b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3">
              <a:defRPr/>
            </a:pPr>
            <a:endParaRPr lang="da-DK" sz="2300" b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da-DK" sz="2300" dirty="0">
                <a:latin typeface="Verdana" pitchFamily="34" charset="0"/>
                <a:ea typeface="Verdana" pitchFamily="34" charset="0"/>
                <a:cs typeface="Verdana" pitchFamily="34" charset="0"/>
              </a:rPr>
              <a:t>Over 30 ha: mindst 3 forskellige </a:t>
            </a:r>
            <a:r>
              <a:rPr lang="da-DK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afgrøder</a:t>
            </a:r>
          </a:p>
          <a:p>
            <a:pPr lvl="3">
              <a:defRPr/>
            </a:pPr>
            <a:r>
              <a:rPr lang="da-DK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da-DK" sz="2300" b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hovedafgrøde max. 75 %</a:t>
            </a:r>
          </a:p>
          <a:p>
            <a:pPr lvl="3">
              <a:defRPr/>
            </a:pPr>
            <a:r>
              <a:rPr lang="da-DK" sz="2300" b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2 største afgrøder max. 95 %</a:t>
            </a:r>
            <a:endParaRPr lang="da-DK" sz="2300" b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1" indent="0" fontAlgn="auto">
              <a:spcAft>
                <a:spcPts val="0"/>
              </a:spcAft>
              <a:buFont typeface="Arial"/>
              <a:buNone/>
              <a:defRPr/>
            </a:pPr>
            <a:endParaRPr lang="da-DK" sz="2300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1" indent="0" fontAlgn="auto">
              <a:spcAft>
                <a:spcPts val="0"/>
              </a:spcAft>
              <a:buFont typeface="Arial"/>
              <a:buNone/>
              <a:defRPr/>
            </a:pPr>
            <a:r>
              <a:rPr lang="da-DK" sz="23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Undtagelse:</a:t>
            </a:r>
            <a:br>
              <a:rPr lang="da-DK" sz="23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da-DK" sz="2300" u="sng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a-DK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Bedrifter med  meget græs og visse specialproduktioner</a:t>
            </a:r>
            <a:endParaRPr lang="da-DK" sz="23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1" indent="0" fontAlgn="auto">
              <a:spcAft>
                <a:spcPts val="0"/>
              </a:spcAft>
              <a:buFont typeface="Arial"/>
              <a:buNone/>
              <a:defRPr/>
            </a:pPr>
            <a:r>
              <a:rPr lang="da-DK" dirty="0"/>
              <a:t> 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9206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8" y="649357"/>
            <a:ext cx="8199437" cy="5207271"/>
          </a:xfrm>
        </p:spPr>
        <p:txBody>
          <a:bodyPr rtlCol="0">
            <a:normAutofit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2900" dirty="0" smtClean="0">
                <a:latin typeface="Verdana" pitchFamily="34" charset="0"/>
                <a:ea typeface="+mj-ea"/>
                <a:cs typeface="+mj-cs"/>
              </a:rPr>
              <a:t>Afgrøde – hvad er det?</a:t>
            </a:r>
            <a:endParaRPr lang="da-DK" sz="2900" dirty="0">
              <a:latin typeface="Verdana" pitchFamily="34" charset="0"/>
              <a:ea typeface="+mj-ea"/>
              <a:cs typeface="+mj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b="1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da-DK" sz="2000" dirty="0" smtClean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400" dirty="0" smtClean="0"/>
              <a:t>Afgrøder er defineret på slægtsniveau.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2400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sz="2400" dirty="0" smtClean="0"/>
              <a:t>Vinter- og vårafgrøder er forskellige afgrøder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a-DK" sz="2400" dirty="0"/>
              <a:t>Alle former for </a:t>
            </a:r>
            <a:r>
              <a:rPr lang="da-DK" sz="2400" dirty="0" smtClean="0"/>
              <a:t>græs og andet grøntfoder er </a:t>
            </a:r>
            <a:r>
              <a:rPr lang="da-DK" sz="2400" dirty="0"/>
              <a:t>én </a:t>
            </a:r>
            <a:r>
              <a:rPr lang="da-DK" sz="2400" dirty="0" smtClean="0"/>
              <a:t>afgrøde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a-DK" sz="2400" dirty="0"/>
              <a:t>Dog artsniveau for Korsblomst-, Græskar- og </a:t>
            </a:r>
            <a:r>
              <a:rPr lang="da-DK" sz="2400" dirty="0" smtClean="0"/>
              <a:t>Natskyggefamilien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a-DK" sz="2400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sz="2400" dirty="0" smtClean="0"/>
              <a:t>Braklagte arealer er én afgrøde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b="1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a-DK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b="1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09404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Brugerdefineret 17">
      <a:dk1>
        <a:sysClr val="windowText" lastClr="000000"/>
      </a:dk1>
      <a:lt1>
        <a:sysClr val="window" lastClr="FFFFFF"/>
      </a:lt1>
      <a:dk2>
        <a:srgbClr val="00704F"/>
      </a:dk2>
      <a:lt2>
        <a:srgbClr val="E0DCC6"/>
      </a:lt2>
      <a:accent1>
        <a:srgbClr val="E4EC8D"/>
      </a:accent1>
      <a:accent2>
        <a:srgbClr val="85C01F"/>
      </a:accent2>
      <a:accent3>
        <a:srgbClr val="83B6CD"/>
      </a:accent3>
      <a:accent4>
        <a:srgbClr val="BFBB89"/>
      </a:accent4>
      <a:accent5>
        <a:srgbClr val="A48A78"/>
      </a:accent5>
      <a:accent6>
        <a:srgbClr val="D97F38"/>
      </a:accent6>
      <a:hlink>
        <a:srgbClr val="9F0018"/>
      </a:hlink>
      <a:folHlink>
        <a:srgbClr val="007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</TotalTime>
  <Words>310</Words>
  <Application>Microsoft Office PowerPoint</Application>
  <PresentationFormat>Skærmshow (4:3)</PresentationFormat>
  <Paragraphs>142</Paragraphs>
  <Slides>16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16</vt:i4>
      </vt:variant>
    </vt:vector>
  </HeadingPairs>
  <TitlesOfParts>
    <vt:vector size="17" baseType="lpstr">
      <vt:lpstr>Kontortema</vt:lpstr>
      <vt:lpstr>Landbrugsreformen 2015 Direkte støtte</vt:lpstr>
      <vt:lpstr>Økonomiske konsekvenser 2014</vt:lpstr>
      <vt:lpstr>Sædskifteplanen 2014 – grønne krav</vt:lpstr>
      <vt:lpstr>Tre grønne krav</vt:lpstr>
      <vt:lpstr>1. Opretholdelse af permanente græsarealer</vt:lpstr>
      <vt:lpstr>Fortsæt som hidtil…</vt:lpstr>
      <vt:lpstr> 2. Flere afgrøder på større bedrifter </vt:lpstr>
      <vt:lpstr>Flere afgrøder på større bedrifter</vt:lpstr>
      <vt:lpstr>Dias nummer 9</vt:lpstr>
      <vt:lpstr>Lauras billede</vt:lpstr>
      <vt:lpstr>3. Miljøfokusområder </vt:lpstr>
      <vt:lpstr>Miljøfokusområder 5%</vt:lpstr>
      <vt:lpstr>Konsekvenser - støttebetingelse</vt:lpstr>
      <vt:lpstr>Forberede overdragelser 2014?</vt:lpstr>
      <vt:lpstr>Foreløbig tidslinje</vt:lpstr>
      <vt:lpstr>Vi ser frem til samarbejdet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Jeanette Lundehøj</dc:creator>
  <cp:lastModifiedBy>Ellen Danvig</cp:lastModifiedBy>
  <cp:revision>139</cp:revision>
  <cp:lastPrinted>2014-01-27T11:23:03Z</cp:lastPrinted>
  <dcterms:created xsi:type="dcterms:W3CDTF">2013-01-23T14:03:47Z</dcterms:created>
  <dcterms:modified xsi:type="dcterms:W3CDTF">2014-01-31T11:47:01Z</dcterms:modified>
</cp:coreProperties>
</file>