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96" r:id="rId2"/>
    <p:sldId id="264" r:id="rId3"/>
    <p:sldId id="274" r:id="rId4"/>
    <p:sldId id="273" r:id="rId5"/>
    <p:sldId id="266" r:id="rId6"/>
    <p:sldId id="267" r:id="rId7"/>
    <p:sldId id="268" r:id="rId8"/>
    <p:sldId id="270" r:id="rId9"/>
    <p:sldId id="275" r:id="rId10"/>
    <p:sldId id="277" r:id="rId11"/>
    <p:sldId id="272" r:id="rId12"/>
    <p:sldId id="259" r:id="rId13"/>
    <p:sldId id="271" r:id="rId14"/>
    <p:sldId id="276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295" r:id="rId45"/>
    <p:sldId id="310" r:id="rId46"/>
    <p:sldId id="311" r:id="rId47"/>
  </p:sldIdLst>
  <p:sldSz cx="9144000" cy="6858000" type="screen4x3"/>
  <p:notesSz cx="6669088" cy="9775825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5992" autoAdjust="0"/>
    <p:restoredTop sz="82593" autoAdjust="0"/>
  </p:normalViewPr>
  <p:slideViewPr>
    <p:cSldViewPr snapToGrid="0" snapToObjects="1" showGuides="1">
      <p:cViewPr>
        <p:scale>
          <a:sx n="70" d="100"/>
          <a:sy n="70" d="100"/>
        </p:scale>
        <p:origin x="-810" y="300"/>
      </p:cViewPr>
      <p:guideLst>
        <p:guide orient="horz" pos="820"/>
        <p:guide orient="horz" pos="637"/>
        <p:guide orient="horz" pos="872"/>
        <p:guide pos="5450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-1932" y="-90"/>
      </p:cViewPr>
      <p:guideLst>
        <p:guide orient="horz" pos="3079"/>
        <p:guide pos="210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r">
              <a:defRPr sz="1200"/>
            </a:lvl1pPr>
          </a:lstStyle>
          <a:p>
            <a:fld id="{CC3EEE03-D5B6-3749-A7E5-94B2F02E776F}" type="datetimeFigureOut">
              <a:rPr lang="da-DK" smtClean="0"/>
              <a:pPr/>
              <a:t>31-01-2014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285338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777607" y="9285338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r">
              <a:defRPr sz="1200"/>
            </a:lvl1pPr>
          </a:lstStyle>
          <a:p>
            <a:fld id="{DECAF97B-E6C5-B348-98FF-B89EFF98F66C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651489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/>
          <a:lstStyle>
            <a:lvl1pPr algn="r">
              <a:defRPr sz="1200"/>
            </a:lvl1pPr>
          </a:lstStyle>
          <a:p>
            <a:fld id="{61239683-6613-3A4F-BA84-BAED98285295}" type="datetimeFigureOut">
              <a:rPr lang="da-DK" smtClean="0"/>
              <a:pPr/>
              <a:t>31-01-2014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890588" y="733425"/>
            <a:ext cx="4887912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90" tIns="45295" rIns="90590" bIns="45295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66909" y="4643517"/>
            <a:ext cx="5335270" cy="4399122"/>
          </a:xfrm>
          <a:prstGeom prst="rect">
            <a:avLst/>
          </a:prstGeom>
        </p:spPr>
        <p:txBody>
          <a:bodyPr vert="horz" lIns="90590" tIns="45295" rIns="90590" bIns="45295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285338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777607" y="9285338"/>
            <a:ext cx="2889938" cy="488792"/>
          </a:xfrm>
          <a:prstGeom prst="rect">
            <a:avLst/>
          </a:prstGeom>
        </p:spPr>
        <p:txBody>
          <a:bodyPr vert="horz" lIns="90590" tIns="45295" rIns="90590" bIns="45295" rtlCol="0" anchor="b"/>
          <a:lstStyle>
            <a:lvl1pPr algn="r">
              <a:defRPr sz="1200"/>
            </a:lvl1pPr>
          </a:lstStyle>
          <a:p>
            <a:fld id="{727F8373-3029-BF4B-B31F-1E3F956F617F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2818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En stor buket roser</a:t>
            </a:r>
            <a:r>
              <a:rPr lang="da-DK" baseline="0" dirty="0" smtClean="0"/>
              <a:t> til vores samarbejdspartnere hos landmænd og konsulenter</a:t>
            </a:r>
          </a:p>
          <a:p>
            <a:pPr marL="169856" indent="-169856">
              <a:buFontTx/>
              <a:buChar char="-"/>
            </a:pPr>
            <a:r>
              <a:rPr lang="da-DK" baseline="0" dirty="0" smtClean="0"/>
              <a:t>IT</a:t>
            </a:r>
          </a:p>
          <a:p>
            <a:pPr marL="169856" indent="-169856">
              <a:buFontTx/>
              <a:buChar char="-"/>
            </a:pPr>
            <a:r>
              <a:rPr lang="da-DK" baseline="0" dirty="0" smtClean="0"/>
              <a:t>Hjemmeside</a:t>
            </a:r>
          </a:p>
          <a:p>
            <a:pPr marL="169856" indent="-169856">
              <a:buFontTx/>
              <a:buChar char="-"/>
            </a:pPr>
            <a:r>
              <a:rPr lang="da-DK" baseline="0" dirty="0" smtClean="0"/>
              <a:t>Interviews m.m.</a:t>
            </a:r>
          </a:p>
          <a:p>
            <a:pPr marL="169856" indent="-169856">
              <a:buFontTx/>
              <a:buChar char="-"/>
            </a:pPr>
            <a:endParaRPr lang="da-DK" baseline="0" dirty="0" smtClean="0"/>
          </a:p>
          <a:p>
            <a:r>
              <a:rPr lang="da-DK" baseline="0" dirty="0" smtClean="0"/>
              <a:t>Deres input er guld værd i vores arbejde.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190394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496580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856523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375871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474627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474627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97389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102701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102701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72530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6342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81435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098221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969968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80978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640717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703322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67273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05468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0065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7857980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479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566234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86528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32</a:t>
            </a:fld>
            <a:endParaRPr lang="da-DK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33</a:t>
            </a:fld>
            <a:endParaRPr lang="da-DK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34</a:t>
            </a:fld>
            <a:endParaRPr lang="da-DK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35</a:t>
            </a:fld>
            <a:endParaRPr lang="da-DK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36</a:t>
            </a:fld>
            <a:endParaRPr lang="da-DK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37</a:t>
            </a:fld>
            <a:endParaRPr lang="da-DK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38</a:t>
            </a:fld>
            <a:endParaRPr lang="da-DK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39</a:t>
            </a:fld>
            <a:endParaRPr lang="da-DK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40</a:t>
            </a:fld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6240572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41</a:t>
            </a:fld>
            <a:endParaRPr lang="da-DK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42</a:t>
            </a:fld>
            <a:endParaRPr lang="da-DK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43</a:t>
            </a:fld>
            <a:endParaRPr lang="da-DK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093719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54160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977713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43341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2948">
              <a:defRPr/>
            </a:pPr>
            <a:r>
              <a:rPr lang="da-DK" baseline="0" dirty="0" smtClean="0"/>
              <a:t>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093441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F8373-3029-BF4B-B31F-1E3F956F617F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09344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3455082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4663022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81327000-DB1E-4B43-9AF3-905616E8ED84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7447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1524002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1C6B2880-31E4-4109-956F-661BD99CDF70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0" y="5129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6136712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3068355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0" y="3307552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2"/>
          </p:nvPr>
        </p:nvSpPr>
        <p:spPr>
          <a:xfrm>
            <a:off x="6136712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9" name="Pladsholder til billede 7"/>
          <p:cNvSpPr>
            <a:spLocks noGrp="1"/>
          </p:cNvSpPr>
          <p:nvPr>
            <p:ph type="pic" sz="quarter" idx="23"/>
          </p:nvPr>
        </p:nvSpPr>
        <p:spPr>
          <a:xfrm>
            <a:off x="3068355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19433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67AC-B7EA-4256-BD51-5598BC671FD3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3713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7234-8ABB-445E-98BD-511165D5FB42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53815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 +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8F1DA-91CF-42DC-87F0-FCF9C507F74E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4" name="Pladsholder til billede 12"/>
          <p:cNvSpPr>
            <a:spLocks noGrp="1"/>
          </p:cNvSpPr>
          <p:nvPr>
            <p:ph type="pic" sz="quarter" idx="22"/>
          </p:nvPr>
        </p:nvSpPr>
        <p:spPr>
          <a:xfrm>
            <a:off x="6137275" y="15240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tekst 10"/>
          <p:cNvSpPr>
            <a:spLocks noGrp="1"/>
          </p:cNvSpPr>
          <p:nvPr>
            <p:ph type="body" sz="quarter" idx="23"/>
          </p:nvPr>
        </p:nvSpPr>
        <p:spPr>
          <a:xfrm>
            <a:off x="6235700" y="165100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0" name="Pladsholder til billede 12"/>
          <p:cNvSpPr>
            <a:spLocks noGrp="1"/>
          </p:cNvSpPr>
          <p:nvPr>
            <p:ph type="pic" sz="quarter" idx="24"/>
          </p:nvPr>
        </p:nvSpPr>
        <p:spPr>
          <a:xfrm>
            <a:off x="6137275" y="2857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1" name="Pladsholder til tekst 10"/>
          <p:cNvSpPr>
            <a:spLocks noGrp="1"/>
          </p:cNvSpPr>
          <p:nvPr>
            <p:ph type="body" sz="quarter" idx="25"/>
          </p:nvPr>
        </p:nvSpPr>
        <p:spPr>
          <a:xfrm>
            <a:off x="6235700" y="2978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2" name="Pladsholder til billede 12"/>
          <p:cNvSpPr>
            <a:spLocks noGrp="1"/>
          </p:cNvSpPr>
          <p:nvPr>
            <p:ph type="pic" sz="quarter" idx="26"/>
          </p:nvPr>
        </p:nvSpPr>
        <p:spPr>
          <a:xfrm>
            <a:off x="6137275" y="41783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3" name="Pladsholder til tekst 10"/>
          <p:cNvSpPr>
            <a:spLocks noGrp="1"/>
          </p:cNvSpPr>
          <p:nvPr>
            <p:ph type="body" sz="quarter" idx="27"/>
          </p:nvPr>
        </p:nvSpPr>
        <p:spPr>
          <a:xfrm>
            <a:off x="6235700" y="42989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4" name="Pladsholder til billede 12"/>
          <p:cNvSpPr>
            <a:spLocks noGrp="1"/>
          </p:cNvSpPr>
          <p:nvPr>
            <p:ph type="pic" sz="quarter" idx="28"/>
          </p:nvPr>
        </p:nvSpPr>
        <p:spPr>
          <a:xfrm>
            <a:off x="6137275" y="190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5" name="Pladsholder til tekst 10"/>
          <p:cNvSpPr>
            <a:spLocks noGrp="1"/>
          </p:cNvSpPr>
          <p:nvPr>
            <p:ph type="body" sz="quarter" idx="29"/>
          </p:nvPr>
        </p:nvSpPr>
        <p:spPr>
          <a:xfrm>
            <a:off x="6235700" y="311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212680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1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9140824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9140824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61822-7220-4A12-9CDD-7107DDF8030C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96327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28BCF-53F7-4B21-9F02-73060C9FF263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85290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3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8D19-A9EA-4C9C-B517-84E83E9C6E49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9490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47D9-DB36-4F4C-B546-BCF670998357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17962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3935411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EBC4-4DD4-483B-AE71-67160B045AEA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1270000"/>
            <a:ext cx="3960000" cy="4608000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01151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+ Info/foto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3429000"/>
            <a:ext cx="3006725" cy="24272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274121"/>
            <a:ext cx="8199437" cy="2065979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A4590-5430-44B8-B1D2-C98BAC4D1E3B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75643" cy="242762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35700" y="3511550"/>
            <a:ext cx="2832100" cy="227965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20"/>
          </p:nvPr>
        </p:nvSpPr>
        <p:spPr>
          <a:xfrm>
            <a:off x="458788" y="3511550"/>
            <a:ext cx="5522912" cy="2279650"/>
          </a:xfrm>
        </p:spPr>
        <p:txBody>
          <a:bodyPr anchor="ctr"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14740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Kron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88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4115645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5312620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359AF4E7-91E0-42ED-A9B6-1B7026D8ACF8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4606" y="0"/>
            <a:ext cx="2298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50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+ Foto/info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6137275" y="3429000"/>
            <a:ext cx="3023999" cy="2427628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241302"/>
            <a:ext cx="3006725" cy="309879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5516563" cy="109227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5516562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0F31-C093-4104-981F-9D18AA4FFC54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42050" y="3536950"/>
            <a:ext cx="2800350" cy="2319678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49810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1B5D-C0A3-4374-9BD2-5E84FD506204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4692650" y="1"/>
            <a:ext cx="4356100" cy="12700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2816801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67C16-57BA-4548-A330-CC7824717007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4217862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- Foto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037"/>
            <a:ext cx="8199437" cy="79199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2289559"/>
            <a:ext cx="3935411" cy="357149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CF827-FCF3-43D5-8245-58DD08664C20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2285438"/>
            <a:ext cx="3960000" cy="3575612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9" name="Pladsholder til billede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6188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E558D-227E-443C-9841-D3A9BE5F60E1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101860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A715-5565-4431-B221-D8E35102C032}" type="datetime2">
              <a:rPr lang="da-DK" smtClean="0"/>
              <a:pPr/>
              <a:t>31. januar 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3063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KroneB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409825"/>
            <a:ext cx="9144000" cy="4457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1270000"/>
            <a:ext cx="8199437" cy="628273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3588" y="1898273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781A1330-004D-42EF-B3DD-2117C7B469F5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84807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1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530001"/>
            <a:ext cx="9144000" cy="532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262C3E5C-5B9A-4F47-9689-6F041A313FF4}" type="datetime2">
              <a:rPr lang="da-DK" smtClean="0"/>
              <a:pPr/>
              <a:t>31.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16805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7049E15A-4286-4421-92B3-E1E7D4850849}" type="datetime2">
              <a:rPr lang="da-DK" smtClean="0"/>
              <a:pPr/>
              <a:t>31.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249673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6569626A-3C71-4109-AD5A-622A72E38E91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82057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5A8AFAE2-8444-46B6-854B-6DCF9465525D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459740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81546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36EA9BD8-9ED4-46E8-8E32-37E583A4AB95}" type="datetime2">
              <a:rPr lang="da-DK" smtClean="0"/>
              <a:pPr/>
              <a:t>31.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8147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-1" y="4194001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6136712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3068355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7001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A07ED7BC-9851-4806-93F7-2538E6C69E19}" type="datetime2">
              <a:rPr lang="da-DK" smtClean="0"/>
              <a:pPr/>
              <a:t>31.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29532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8199437" cy="109227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65138" y="1274121"/>
            <a:ext cx="8199437" cy="45825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71488" y="6394450"/>
            <a:ext cx="1772956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1F7D85D5-FD3F-4DB8-9AED-85ACC65CD417}" type="datetime2">
              <a:rPr lang="da-DK" smtClean="0"/>
              <a:pPr/>
              <a:t>31.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244444" y="6394450"/>
            <a:ext cx="2895600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0" y="6394450"/>
            <a:ext cx="471488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15525C3-C702-9C4E-B3EB-9D1691AF818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1032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72" r:id="rId4"/>
    <p:sldLayoutId id="2147483671" r:id="rId5"/>
    <p:sldLayoutId id="2147483674" r:id="rId6"/>
    <p:sldLayoutId id="2147483675" r:id="rId7"/>
    <p:sldLayoutId id="2147483673" r:id="rId8"/>
    <p:sldLayoutId id="2147483676" r:id="rId9"/>
    <p:sldLayoutId id="2147483677" r:id="rId10"/>
    <p:sldLayoutId id="2147483678" r:id="rId11"/>
    <p:sldLayoutId id="2147483683" r:id="rId12"/>
    <p:sldLayoutId id="2147483679" r:id="rId13"/>
    <p:sldLayoutId id="2147483680" r:id="rId14"/>
    <p:sldLayoutId id="2147483681" r:id="rId15"/>
    <p:sldLayoutId id="2147483682" r:id="rId16"/>
    <p:sldLayoutId id="2147483650" r:id="rId17"/>
    <p:sldLayoutId id="2147483664" r:id="rId18"/>
    <p:sldLayoutId id="2147483667" r:id="rId19"/>
    <p:sldLayoutId id="2147483669" r:id="rId20"/>
    <p:sldLayoutId id="2147483665" r:id="rId21"/>
    <p:sldLayoutId id="2147483668" r:id="rId22"/>
    <p:sldLayoutId id="2147483666" r:id="rId23"/>
    <p:sldLayoutId id="2147483654" r:id="rId24"/>
    <p:sldLayoutId id="2147483655" r:id="rId25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Verdana"/>
          <a:ea typeface="+mn-ea"/>
          <a:cs typeface="+mn-cs"/>
        </a:defRPr>
      </a:lvl1pPr>
      <a:lvl2pPr marL="180000" indent="-180000" algn="l" defTabSz="457200" rtl="0" eaLnBrk="1" latinLnBrk="0" hangingPunct="1">
        <a:lnSpc>
          <a:spcPct val="100000"/>
        </a:lnSpc>
        <a:spcBef>
          <a:spcPts val="1100"/>
        </a:spcBef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2pPr>
      <a:lvl3pPr marL="360000" indent="-180000" algn="l" defTabSz="457200" rtl="0" eaLnBrk="1" latinLnBrk="0" hangingPunct="1">
        <a:lnSpc>
          <a:spcPct val="100000"/>
        </a:lnSpc>
        <a:spcBef>
          <a:spcPts val="1100"/>
        </a:spcBef>
        <a:buSzPct val="100000"/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b="1" i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4pPr>
      <a:lvl5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t.dk/Emner/Frie_data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r 8"/>
          <p:cNvGrpSpPr/>
          <p:nvPr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58788" y="-1"/>
            <a:ext cx="8214517" cy="1433016"/>
          </a:xfrm>
        </p:spPr>
        <p:txBody>
          <a:bodyPr>
            <a:normAutofit/>
          </a:bodyPr>
          <a:lstStyle/>
          <a:p>
            <a:r>
              <a:rPr lang="da-DK" sz="3800" dirty="0" smtClean="0"/>
              <a:t>Kort nyt</a:t>
            </a:r>
            <a:r>
              <a:rPr lang="da-DK" dirty="0"/>
              <a:t/>
            </a:r>
            <a:br>
              <a:rPr lang="da-DK" dirty="0"/>
            </a:br>
            <a:r>
              <a:rPr lang="da-DK" sz="2000" dirty="0"/>
              <a:t>v/ Signe H. Blegmand, Peter R. </a:t>
            </a:r>
            <a:r>
              <a:rPr lang="da-DK" sz="2000" smtClean="0"/>
              <a:t>Eigaard</a:t>
            </a:r>
            <a:r>
              <a:rPr lang="da-DK" sz="2000" dirty="0" smtClean="0"/>
              <a:t> </a:t>
            </a:r>
            <a:r>
              <a:rPr lang="da-DK" sz="2000" dirty="0"/>
              <a:t>og Tue N. Mørk</a:t>
            </a:r>
          </a:p>
        </p:txBody>
      </p:sp>
      <p:pic>
        <p:nvPicPr>
          <p:cNvPr id="5" name="Pladsholder til billede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71" b="1251"/>
          <a:stretch/>
        </p:blipFill>
        <p:spPr>
          <a:xfrm>
            <a:off x="0" y="1678675"/>
            <a:ext cx="9144000" cy="5179325"/>
          </a:xfrm>
        </p:spPr>
      </p:pic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31922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0925" y="460588"/>
            <a:ext cx="3961886" cy="583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Fællesskema 2014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300" b="1" dirty="0"/>
              <a:t>Nyt for </a:t>
            </a:r>
            <a:r>
              <a:rPr lang="da-DK" sz="2300" b="1" dirty="0" smtClean="0"/>
              <a:t>miljø- og økologiordninger</a:t>
            </a:r>
            <a:r>
              <a:rPr lang="da-DK" sz="2300" b="1" dirty="0"/>
              <a:t>:</a:t>
            </a:r>
          </a:p>
          <a:p>
            <a:endParaRPr lang="da-DK" sz="2300" dirty="0" smtClean="0"/>
          </a:p>
          <a:p>
            <a:r>
              <a:rPr lang="da-DK" sz="2300" dirty="0" smtClean="0"/>
              <a:t>5-årig pleje af græs</a:t>
            </a:r>
            <a:endParaRPr lang="da-DK" sz="2300" dirty="0"/>
          </a:p>
          <a:p>
            <a:pPr marL="457200" indent="-457200">
              <a:buFont typeface="Arial" pitchFamily="34" charset="0"/>
              <a:buChar char="•"/>
            </a:pPr>
            <a:r>
              <a:rPr lang="da-DK" sz="2300" dirty="0"/>
              <a:t>Flere skal </a:t>
            </a:r>
            <a:r>
              <a:rPr lang="da-DK" sz="2300" dirty="0" smtClean="0"/>
              <a:t>vælge plejemetode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Ellipse 6"/>
          <p:cNvSpPr/>
          <p:nvPr/>
        </p:nvSpPr>
        <p:spPr>
          <a:xfrm>
            <a:off x="4026090" y="3098043"/>
            <a:ext cx="4926841" cy="17742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1683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Nyt layout af skemakontrollen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572" y="1267710"/>
            <a:ext cx="8630855" cy="467742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907"/>
          <a:stretch/>
        </p:blipFill>
        <p:spPr>
          <a:xfrm>
            <a:off x="2306035" y="1092279"/>
            <a:ext cx="4828760" cy="11428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572" y="1841621"/>
            <a:ext cx="2339653" cy="78697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194" y="3718931"/>
            <a:ext cx="3891381" cy="9418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4624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000" dirty="0" smtClean="0"/>
              <a:t>Kvitteringsbreve 2014</a:t>
            </a:r>
            <a:endParaRPr lang="da-DK" sz="5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endParaRPr lang="da-DK" sz="3000" dirty="0" smtClean="0"/>
          </a:p>
          <a:p>
            <a:r>
              <a:rPr lang="da-DK" sz="3000" dirty="0" smtClean="0"/>
              <a:t>Antal betalingsrettigheder fremgår af kvitteringsbrev for Fællesskemaet</a:t>
            </a:r>
          </a:p>
          <a:p>
            <a:pPr marL="457200" indent="-457200">
              <a:buFont typeface="Arial" pitchFamily="34" charset="0"/>
              <a:buChar char="•"/>
            </a:pPr>
            <a:endParaRPr lang="da-DK" sz="3000" dirty="0"/>
          </a:p>
          <a:p>
            <a:r>
              <a:rPr lang="da-DK" sz="3000" dirty="0" smtClean="0"/>
              <a:t>Kvitteringsbrev for ændringer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da-DK" sz="2500" dirty="0" smtClean="0"/>
              <a:t>Ligger kun på fanen ”Breve” i Tast selv-service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da-DK" sz="2500" dirty="0" smtClean="0"/>
              <a:t>Kommer ikke med posten eller på mail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da-DK" sz="2500" dirty="0" smtClean="0"/>
              <a:t>Konsulent får ikke mail</a:t>
            </a:r>
          </a:p>
          <a:p>
            <a:pPr marL="457200" indent="-457200">
              <a:buFont typeface="Arial" pitchFamily="34" charset="0"/>
              <a:buChar char="•"/>
            </a:pPr>
            <a:endParaRPr lang="da-DK" sz="3200" dirty="0" smtClean="0"/>
          </a:p>
          <a:p>
            <a:pPr marL="457200" indent="-457200">
              <a:buFont typeface="Arial" pitchFamily="34" charset="0"/>
              <a:buChar char="•"/>
            </a:pPr>
            <a:endParaRPr lang="da-DK" sz="300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1333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000" dirty="0" smtClean="0"/>
              <a:t>Høringsbreve 2014</a:t>
            </a:r>
            <a:endParaRPr lang="da-DK" sz="5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sz="3000" dirty="0"/>
          </a:p>
          <a:p>
            <a:r>
              <a:rPr lang="da-DK" sz="3000" dirty="0" smtClean="0"/>
              <a:t>Nogle vil få høringsbrev lige efter ansøgningsfristen</a:t>
            </a:r>
          </a:p>
          <a:p>
            <a:endParaRPr lang="da-DK" sz="3000" dirty="0"/>
          </a:p>
          <a:p>
            <a:r>
              <a:rPr lang="da-DK" sz="3000" dirty="0" smtClean="0"/>
              <a:t>Brev ved 1,00 ha overlap eller mere</a:t>
            </a:r>
          </a:p>
          <a:p>
            <a:r>
              <a:rPr lang="da-DK" sz="2400" dirty="0" smtClean="0"/>
              <a:t>overlap på 0,20 – 0,99 ha giver advarsel i skemakontrollen</a:t>
            </a:r>
          </a:p>
          <a:p>
            <a:endParaRPr lang="da-DK" sz="3000" dirty="0"/>
          </a:p>
          <a:p>
            <a:r>
              <a:rPr lang="da-DK" sz="3000" dirty="0" smtClean="0"/>
              <a:t>Udvidet brug af breve, hvor man ikke behøver at svare på blokoverskridelser</a:t>
            </a:r>
          </a:p>
          <a:p>
            <a:endParaRPr lang="da-DK" sz="3000" dirty="0"/>
          </a:p>
          <a:p>
            <a:endParaRPr lang="da-DK" sz="300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50136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2010" y="4043150"/>
            <a:ext cx="2052565" cy="205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000" dirty="0" smtClean="0"/>
              <a:t>Færre høringsbreve?</a:t>
            </a:r>
            <a:endParaRPr lang="da-DK" sz="5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800" dirty="0" smtClean="0"/>
          </a:p>
          <a:p>
            <a:r>
              <a:rPr lang="da-DK" sz="2800" dirty="0" smtClean="0"/>
              <a:t>Læs mere på naturerhverv.dk/</a:t>
            </a:r>
            <a:r>
              <a:rPr lang="da-DK" sz="2800" dirty="0" err="1" smtClean="0"/>
              <a:t>faellesskema</a:t>
            </a:r>
            <a:endParaRPr lang="da-DK" sz="2800" dirty="0"/>
          </a:p>
          <a:p>
            <a:endParaRPr lang="da-DK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 smtClean="0"/>
              <a:t>Brug knappen ”Vis ændrede markblokke”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 smtClean="0"/>
              <a:t>Tjek tara-areal i markblokke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 smtClean="0"/>
              <a:t>Tjek naboers indtegning før ansøgningsfristen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 smtClean="0"/>
              <a:t>Kør skemakontrol i ændringsperioden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/>
          </a:p>
          <a:p>
            <a:pPr marL="285750" indent="-285750">
              <a:buFont typeface="Arial" pitchFamily="34" charset="0"/>
              <a:buChar char="•"/>
            </a:pP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69425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000" dirty="0" smtClean="0"/>
              <a:t>Færre høringsbreve?</a:t>
            </a:r>
            <a:endParaRPr lang="da-DK" sz="5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z="2800" dirty="0" smtClean="0"/>
          </a:p>
          <a:p>
            <a:r>
              <a:rPr lang="da-DK" sz="2800" dirty="0" smtClean="0"/>
              <a:t>Læs mere på naturerhverv.dk/</a:t>
            </a:r>
            <a:r>
              <a:rPr lang="da-DK" sz="2800" dirty="0" err="1" smtClean="0"/>
              <a:t>faellesskema</a:t>
            </a:r>
            <a:endParaRPr lang="da-DK" sz="2800" dirty="0"/>
          </a:p>
          <a:p>
            <a:endParaRPr lang="da-DK" dirty="0" smtClean="0"/>
          </a:p>
          <a:p>
            <a:r>
              <a:rPr lang="da-DK" sz="2400" u="sng" dirty="0"/>
              <a:t>For </a:t>
            </a:r>
            <a:r>
              <a:rPr lang="da-DK" sz="2400" u="sng" dirty="0" smtClean="0"/>
              <a:t>miljø- og økologitilsagn</a:t>
            </a:r>
            <a:endParaRPr lang="da-DK" sz="2400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/>
              <a:t>Slå korttema med tilsagn til, når I tegner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400" dirty="0"/>
              <a:t>Acceptér evt. underanmeldelse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sz="2000" dirty="0"/>
          </a:p>
          <a:p>
            <a:pPr marL="285750" indent="-285750">
              <a:buFont typeface="Arial" pitchFamily="34" charset="0"/>
              <a:buChar char="•"/>
            </a:pP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15</a:t>
            </a:fld>
            <a:endParaRPr lang="da-D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63"/>
          <a:stretch/>
        </p:blipFill>
        <p:spPr bwMode="auto">
          <a:xfrm>
            <a:off x="465138" y="3562212"/>
            <a:ext cx="7981026" cy="262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6182436" y="3452887"/>
            <a:ext cx="2361063" cy="27293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514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r 8"/>
          <p:cNvGrpSpPr/>
          <p:nvPr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Kort nyt</a:t>
            </a:r>
            <a:endParaRPr lang="da-D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72" b="18172"/>
          <a:stretch>
            <a:fillRect/>
          </a:stretch>
        </p:blipFill>
        <p:spPr bwMode="auto">
          <a:xfrm>
            <a:off x="0" y="1530001"/>
            <a:ext cx="9144000" cy="53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5058887" y="5498275"/>
            <a:ext cx="4085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chemeClr val="bg1"/>
                </a:solidFill>
              </a:rPr>
              <a:t>Af Peter </a:t>
            </a:r>
            <a:r>
              <a:rPr lang="da-DK" sz="2400" b="1" dirty="0">
                <a:solidFill>
                  <a:schemeClr val="bg1"/>
                </a:solidFill>
              </a:rPr>
              <a:t>Ritzau Eigaard, Enhedschef, Center for Kontrol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37944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Opdatering af markblokke</a:t>
            </a:r>
            <a:endParaRPr lang="da-DK" dirty="0"/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>
          <a:xfrm>
            <a:off x="457200" y="1319842"/>
            <a:ext cx="8507288" cy="4522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års cyklus – hvad er det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Ingen markblokke er ældre end 3 år gamle pr 1. februar 2014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Ca. 120.000 markblokke gennemgås årligt (AUT og DK).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Ca. 30</a:t>
            </a:r>
            <a:r>
              <a:rPr kumimoji="0" lang="da-DK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35 % af disse redigeres.</a:t>
            </a: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Kortsigtet mål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/>
              </a:rPr>
              <a:t>Nedbringelse af underkendelsesrisiko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/>
              </a:rPr>
              <a:t>Bedre markblokke skal reducere </a:t>
            </a:r>
            <a:r>
              <a:rPr lang="da-DK" dirty="0" smtClean="0">
                <a:solidFill>
                  <a:sysClr val="windowText" lastClr="000000"/>
                </a:solidFill>
                <a:latin typeface="Calibri"/>
              </a:rPr>
              <a:t>blokoverskridelser </a:t>
            </a:r>
            <a:r>
              <a:rPr lang="da-DK" dirty="0">
                <a:solidFill>
                  <a:sysClr val="windowText" lastClr="000000"/>
                </a:solidFill>
                <a:latin typeface="Calibri"/>
              </a:rPr>
              <a:t>og genoptagelsessager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Langsigtet mål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a-DK" dirty="0">
                <a:solidFill>
                  <a:sysClr val="windowText" lastClr="000000"/>
                </a:solidFill>
                <a:latin typeface="Calibri"/>
              </a:rPr>
              <a:t>Nedbringelse af kontrolrate på </a:t>
            </a:r>
            <a:r>
              <a:rPr lang="da-DK" u="sng" dirty="0">
                <a:solidFill>
                  <a:sysClr val="windowText" lastClr="000000"/>
                </a:solidFill>
                <a:latin typeface="Calibri"/>
              </a:rPr>
              <a:t>EB ansøgninger </a:t>
            </a:r>
            <a:r>
              <a:rPr lang="da-DK" dirty="0">
                <a:solidFill>
                  <a:sysClr val="windowText" lastClr="000000"/>
                </a:solidFill>
                <a:latin typeface="Calibri"/>
              </a:rPr>
              <a:t>til 1 % i stedet for 5 %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a-DK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0417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Opdatering af markblokke</a:t>
            </a:r>
            <a:endParaRPr lang="da-DK" dirty="0"/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>
          <a:xfrm>
            <a:off x="155275" y="1092279"/>
            <a:ext cx="8928340" cy="3217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a-DK" sz="2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 for markblokkene i ansøgningsperioden</a:t>
            </a:r>
          </a:p>
          <a:p>
            <a:pPr marL="1143000" marR="0" lvl="2" indent="-2286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NAER vil opdatere færrest muligt markblokke i ansøgningsperioden</a:t>
            </a:r>
          </a:p>
          <a:p>
            <a:pPr marR="0" lvl="2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Markblokke der redigeres i ansøgningsperioden </a:t>
            </a: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a-DK" noProof="0" dirty="0" smtClean="0">
                <a:solidFill>
                  <a:sysClr val="windowText" lastClr="000000"/>
                </a:solidFill>
                <a:latin typeface="Calibri"/>
              </a:rPr>
              <a:t>    </a:t>
            </a:r>
            <a:r>
              <a:rPr kumimoji="0" lang="da-DK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Ændringsønsker og åbenlyse fejl</a:t>
            </a:r>
            <a:endParaRPr kumimoji="0" lang="da-DK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18</a:t>
            </a:fld>
            <a:endParaRPr lang="da-D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5340" y="3413434"/>
            <a:ext cx="3830025" cy="333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97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Ændringsforslag</a:t>
            </a: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434975" y="2201248"/>
            <a:ext cx="8229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Hvad godt kommer der ud af det?</a:t>
            </a: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a-DK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Færre markblokoverskridelser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a-DK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 støtteberettigede marker i markbloktemaet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a-DK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Færre breve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xmlns="" val="17133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a-DK" sz="5000" dirty="0" smtClean="0"/>
          </a:p>
          <a:p>
            <a:endParaRPr lang="da-DK" sz="3200" dirty="0" smtClean="0"/>
          </a:p>
          <a:p>
            <a:endParaRPr lang="da-DK" sz="32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482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Manglende ændringsforslag</a:t>
            </a: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413" y="1364900"/>
            <a:ext cx="78771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3651662" y="2897579"/>
            <a:ext cx="1840676" cy="1341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3922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-154378"/>
            <a:ext cx="8199437" cy="629392"/>
          </a:xfrm>
        </p:spPr>
        <p:txBody>
          <a:bodyPr>
            <a:normAutofit/>
          </a:bodyPr>
          <a:lstStyle/>
          <a:p>
            <a:r>
              <a:rPr lang="da-DK" sz="2400" dirty="0" smtClean="0"/>
              <a:t>Eksempel fortsat….</a:t>
            </a:r>
            <a:endParaRPr lang="da-DK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757" y="688005"/>
            <a:ext cx="7592848" cy="546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4215740" y="4168239"/>
            <a:ext cx="2208811" cy="15675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533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Ændringsforslag</a:t>
            </a: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457200" y="1388853"/>
            <a:ext cx="8229600" cy="4992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Muligt hele året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Modtagne ændringsforslag de seneste 3 år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2011	10.500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	12.500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	  7.900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Sagsbehandlingstid maks. 2 uger i ansøgningsperioden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Fyldig kommentar til ændringsforslaget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Tydelig angivelse af hvilke forhold, der bør ændres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30745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9551">
            <a:off x="5123913" y="4017103"/>
            <a:ext cx="1434963" cy="160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60955">
            <a:off x="1498841" y="3726993"/>
            <a:ext cx="1710186" cy="21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Tydelige ændringsønsker</a:t>
            </a: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471488" y="1632663"/>
            <a:ext cx="8229600" cy="236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Eksempler: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a-DK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”Blok er større nu og har været det siden juni”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a-DK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”Blokfejl”.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a-DK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”Læg markblokkene for mark 7 og 4 sammen”.</a:t>
            </a: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30275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Taraareal og f.eks. juletræer</a:t>
            </a:r>
            <a:endParaRPr lang="da-D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64300"/>
            <a:ext cx="9144000" cy="549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4562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81591"/>
            <a:ext cx="8199437" cy="1092279"/>
          </a:xfrm>
        </p:spPr>
        <p:txBody>
          <a:bodyPr/>
          <a:lstStyle/>
          <a:p>
            <a:r>
              <a:rPr lang="da-DK" dirty="0" smtClean="0"/>
              <a:t>Hvordan kan jeg se, om markblokken er opdateret i 2013?</a:t>
            </a:r>
            <a:endParaRPr lang="da-D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8" y="2474892"/>
            <a:ext cx="2462213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9712" y="3906981"/>
            <a:ext cx="4614863" cy="19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2274" y="4121150"/>
            <a:ext cx="42497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368135" y="3788229"/>
            <a:ext cx="2814452" cy="5818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8585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205" y="1370686"/>
            <a:ext cx="8806790" cy="50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Hvordan jeg kan se data på markblokken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26</a:t>
            </a:fld>
            <a:endParaRPr lang="da-D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7767" y="1492395"/>
            <a:ext cx="72548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280" y="1370686"/>
            <a:ext cx="2192974" cy="504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20" r="4227" b="2369"/>
          <a:stretch/>
        </p:blipFill>
        <p:spPr bwMode="auto">
          <a:xfrm>
            <a:off x="333920" y="2224975"/>
            <a:ext cx="327318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626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49629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Eksempel</a:t>
            </a:r>
            <a:endParaRPr lang="da-DK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1052736"/>
            <a:ext cx="8349629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27</a:t>
            </a:fld>
            <a:endParaRPr lang="da-DK"/>
          </a:p>
        </p:txBody>
      </p:sp>
      <p:sp>
        <p:nvSpPr>
          <p:cNvPr id="8" name="Venstrepil 7"/>
          <p:cNvSpPr/>
          <p:nvPr/>
        </p:nvSpPr>
        <p:spPr>
          <a:xfrm>
            <a:off x="1555675" y="2113806"/>
            <a:ext cx="1377538" cy="2612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Venstrepil 9"/>
          <p:cNvSpPr/>
          <p:nvPr/>
        </p:nvSpPr>
        <p:spPr>
          <a:xfrm rot="20431870">
            <a:off x="6933217" y="2527464"/>
            <a:ext cx="1377538" cy="2612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5312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Performance og IT</a:t>
            </a: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181155" y="1423358"/>
            <a:ext cx="8962845" cy="47028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 arbejder </a:t>
            </a:r>
            <a:r>
              <a:rPr kumimoji="0" lang="da-DK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stadig</a:t>
            </a: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og </a:t>
            </a:r>
            <a:r>
              <a:rPr kumimoji="0" lang="da-DK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hele tiden</a:t>
            </a: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på at forbedre performance.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a-DK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MEN</a:t>
            </a: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 er ting, vi ikke kan ændre på og som skal varetages </a:t>
            </a:r>
            <a:r>
              <a:rPr kumimoji="0" lang="da-DK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lokalt</a:t>
            </a: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Internet Explorer 10 er ikke kompatibel med IMK, vi anbefaler </a:t>
            </a:r>
            <a:r>
              <a:rPr kumimoji="0" lang="da-DK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Firefox</a:t>
            </a: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Citrix, terminalservere mm. er udfordrede ift. IMK.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Lokal langsom PC.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 kører mange programmer i baggrunden på egen PC. Og/eller der er mange sider åbne i browseren på samme tid.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a-DK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75154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Forbedringer i IMK til 2014</a:t>
            </a: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457200" y="1250830"/>
            <a:ext cx="8229600" cy="503782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Disse får I: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Ny tilknytningsknap: Kopierer og tilknytter sidst indsendte markkort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Print med markblokke i 1:15k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Forbedret printkvalitet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Mulighed for at kopiere marker fra andre markkort (nyttig når man har overtaget jord, eller man ikke bortforpagter længere)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Værktøj til automatisk oprettelse af delmarker ved vandboringer.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a-DK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Disse får I ikke til 2014: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Organisering af temaer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Ændring af genvejstaster</a:t>
            </a:r>
            <a:endParaRPr kumimoji="0" lang="da-DK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40796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Kontakt gerne: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38093" y="3348580"/>
            <a:ext cx="8199437" cy="4582507"/>
          </a:xfrm>
        </p:spPr>
        <p:txBody>
          <a:bodyPr/>
          <a:lstStyle/>
          <a:p>
            <a:endParaRPr lang="da-DK" dirty="0" smtClean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8367662"/>
              </p:ext>
            </p:extLst>
          </p:nvPr>
        </p:nvGraphicFramePr>
        <p:xfrm>
          <a:off x="1364776" y="1312990"/>
          <a:ext cx="6632812" cy="33354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632812"/>
              </a:tblGrid>
              <a:tr h="407855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Organisationer</a:t>
                      </a:r>
                      <a:endParaRPr lang="da-DK" sz="2000" dirty="0"/>
                    </a:p>
                  </a:txBody>
                  <a:tcPr/>
                </a:tc>
              </a:tr>
              <a:tr h="407855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Landbrug &amp; Fødevarer – Maria</a:t>
                      </a:r>
                      <a:r>
                        <a:rPr lang="da-DK" sz="2000" baseline="0" dirty="0" smtClean="0"/>
                        <a:t> Skovager Østergaard</a:t>
                      </a:r>
                      <a:endParaRPr lang="da-DK" sz="2000" dirty="0"/>
                    </a:p>
                  </a:txBody>
                  <a:tcPr/>
                </a:tc>
              </a:tr>
              <a:tr h="703970">
                <a:tc>
                  <a:txBody>
                    <a:bodyPr/>
                    <a:lstStyle/>
                    <a:p>
                      <a:r>
                        <a:rPr lang="da-DK" sz="2000" dirty="0" err="1" smtClean="0"/>
                        <a:t>Videncentret</a:t>
                      </a:r>
                      <a:r>
                        <a:rPr lang="da-DK" sz="2000" dirty="0" smtClean="0"/>
                        <a:t> for Landbrug – Jon B.</a:t>
                      </a:r>
                      <a:r>
                        <a:rPr lang="da-DK" sz="2000" baseline="0" dirty="0" smtClean="0"/>
                        <a:t> Pedersen og Marianne </a:t>
                      </a:r>
                      <a:r>
                        <a:rPr lang="da-DK" sz="2000" baseline="0" dirty="0" err="1" smtClean="0"/>
                        <a:t>Hauggaard</a:t>
                      </a:r>
                      <a:r>
                        <a:rPr lang="da-DK" sz="2000" baseline="0" dirty="0" smtClean="0"/>
                        <a:t>-Christensen</a:t>
                      </a:r>
                    </a:p>
                  </a:txBody>
                  <a:tcPr/>
                </a:tc>
              </a:tr>
              <a:tr h="703970">
                <a:tc>
                  <a:txBody>
                    <a:bodyPr/>
                    <a:lstStyle/>
                    <a:p>
                      <a:r>
                        <a:rPr lang="da-DK" sz="2000" baseline="0" dirty="0" smtClean="0"/>
                        <a:t>Planteavlskonsulenternes forening – Gunnar Jespersen, Sønderjysk Landboforening</a:t>
                      </a:r>
                    </a:p>
                  </a:txBody>
                  <a:tcPr/>
                </a:tc>
              </a:tr>
              <a:tr h="703970">
                <a:tc>
                  <a:txBody>
                    <a:bodyPr/>
                    <a:lstStyle/>
                    <a:p>
                      <a:r>
                        <a:rPr lang="da-DK" sz="2000" baseline="0" dirty="0" smtClean="0"/>
                        <a:t>De private planteavlskonsulenter – Poul Christensen, Privat Planteavlsrådgivning</a:t>
                      </a:r>
                    </a:p>
                  </a:txBody>
                  <a:tcPr/>
                </a:tc>
              </a:tr>
              <a:tr h="407855">
                <a:tc>
                  <a:txBody>
                    <a:bodyPr/>
                    <a:lstStyle/>
                    <a:p>
                      <a:r>
                        <a:rPr lang="da-DK" sz="2000" baseline="0" dirty="0" smtClean="0"/>
                        <a:t>Økologisk Landsforening – Claus Østergaard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9658223"/>
              </p:ext>
            </p:extLst>
          </p:nvPr>
        </p:nvGraphicFramePr>
        <p:xfrm>
          <a:off x="1269242" y="4854810"/>
          <a:ext cx="6728346" cy="12866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28346"/>
              </a:tblGrid>
              <a:tr h="428894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NaturErhvervstyrelsen</a:t>
                      </a:r>
                      <a:endParaRPr lang="da-DK" sz="2000" dirty="0"/>
                    </a:p>
                  </a:txBody>
                  <a:tcPr/>
                </a:tc>
              </a:tr>
              <a:tr h="428894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Jesper Munch Jespersen, JEMJ@naturerhverv.dk</a:t>
                      </a:r>
                      <a:endParaRPr lang="da-DK" sz="2000" dirty="0"/>
                    </a:p>
                  </a:txBody>
                  <a:tcPr/>
                </a:tc>
              </a:tr>
              <a:tr h="428894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Signe Hansen Blegmand, SIB@naturerhverv.dk</a:t>
                      </a:r>
                      <a:endParaRPr lang="da-DK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32166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471488" y="0"/>
            <a:ext cx="55437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Risikokort for permanent græs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VisKort.dk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116" y="892551"/>
            <a:ext cx="7205824" cy="525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0844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Reklame</a:t>
            </a:r>
            <a:br>
              <a:rPr lang="da-DK" dirty="0" smtClean="0"/>
            </a:br>
            <a:r>
              <a:rPr lang="da-DK" dirty="0" smtClean="0"/>
              <a:t>Frie grunddata</a:t>
            </a: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457200" y="19888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Frie grunddata – hvad er det?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F.eks. gratis adgang til fx </a:t>
            </a:r>
            <a:r>
              <a:rPr kumimoji="0" lang="da-DK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ortofotos</a:t>
            </a: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højdedata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 kan læse mere om, hvilke data der er frit til rådighed på : </a:t>
            </a:r>
            <a:r>
              <a:rPr kumimoji="0" lang="da-DK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http://www.gst.dk/Emner/Frie_data/</a:t>
            </a:r>
            <a:endParaRPr kumimoji="0" lang="da-DK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Hvordan får jeg fat i grunddata?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Skal jeg have et bestemt program?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a-DK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68408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r 8"/>
          <p:cNvGrpSpPr/>
          <p:nvPr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God </a:t>
            </a:r>
            <a:r>
              <a:rPr lang="da-DK" dirty="0" smtClean="0"/>
              <a:t>Landbrugsmæssig </a:t>
            </a:r>
            <a:r>
              <a:rPr lang="da-DK" dirty="0"/>
              <a:t>og</a:t>
            </a:r>
            <a:br>
              <a:rPr lang="da-DK" dirty="0"/>
            </a:br>
            <a:r>
              <a:rPr lang="da-DK" dirty="0"/>
              <a:t>Miljømæssig stand (GLM</a:t>
            </a:r>
            <a:r>
              <a:rPr lang="da-DK" dirty="0" smtClean="0"/>
              <a:t>)</a:t>
            </a:r>
            <a:endParaRPr lang="da-DK" dirty="0"/>
          </a:p>
        </p:txBody>
      </p:sp>
      <p:sp>
        <p:nvSpPr>
          <p:cNvPr id="2" name="Pladsholder til billede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30001"/>
            <a:ext cx="9144000" cy="53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5656521" y="5837274"/>
            <a:ext cx="278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chemeClr val="bg1"/>
                </a:solidFill>
              </a:rPr>
              <a:t>Af Tue </a:t>
            </a:r>
            <a:r>
              <a:rPr lang="da-DK" sz="2400" b="1" dirty="0" smtClean="0">
                <a:solidFill>
                  <a:schemeClr val="bg1"/>
                </a:solidFill>
              </a:rPr>
              <a:t>Mørk</a:t>
            </a:r>
            <a:endParaRPr lang="da-DK" sz="2400" b="1" dirty="0">
              <a:solidFill>
                <a:schemeClr val="bg1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0426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er GLM ?</a:t>
            </a:r>
            <a:endParaRPr lang="da-DK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8313" y="1989138"/>
            <a:ext cx="8229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GLM er en støttebetingelse.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Omfatter alle </a:t>
            </a:r>
            <a:r>
              <a:rPr kumimoji="0" lang="da-DK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landbrugsarealer.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Overtrædelse af GLM reglerne kan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da-DK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    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medføre støttereduktioner på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1-5 % af den samlede støtte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7906" y="1665288"/>
            <a:ext cx="3083442" cy="434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9332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-138223"/>
            <a:ext cx="8199437" cy="1092279"/>
          </a:xfrm>
        </p:spPr>
        <p:txBody>
          <a:bodyPr/>
          <a:lstStyle/>
          <a:p>
            <a:r>
              <a:rPr lang="da-DK" dirty="0" smtClean="0"/>
              <a:t>GLM problemområder i EU</a:t>
            </a:r>
            <a:endParaRPr lang="da-DK" dirty="0"/>
          </a:p>
        </p:txBody>
      </p:sp>
      <p:graphicFrame>
        <p:nvGraphicFramePr>
          <p:cNvPr id="5" name="Pladsholder til ind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94263005"/>
              </p:ext>
            </p:extLst>
          </p:nvPr>
        </p:nvGraphicFramePr>
        <p:xfrm>
          <a:off x="0" y="1242253"/>
          <a:ext cx="9144000" cy="5647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771"/>
                <a:gridCol w="308486"/>
                <a:gridCol w="6430743"/>
              </a:tblGrid>
              <a:tr h="274090"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>
                          <a:solidFill>
                            <a:srgbClr val="000000"/>
                          </a:solidFill>
                        </a:rPr>
                        <a:t>Problem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>
                          <a:solidFill>
                            <a:srgbClr val="000000"/>
                          </a:solidFill>
                        </a:rPr>
                        <a:t>Danske</a:t>
                      </a:r>
                      <a:r>
                        <a:rPr lang="da-DK" sz="2000" baseline="0" dirty="0" smtClean="0">
                          <a:solidFill>
                            <a:srgbClr val="000000"/>
                          </a:solidFill>
                        </a:rPr>
                        <a:t> krav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/>
                </a:tc>
              </a:tr>
              <a:tr h="301498">
                <a:tc rowSpan="2">
                  <a:txBody>
                    <a:bodyPr/>
                    <a:lstStyle/>
                    <a:p>
                      <a:pPr algn="ctr"/>
                      <a:r>
                        <a:rPr lang="da-DK" sz="2000" b="1" dirty="0" smtClean="0">
                          <a:solidFill>
                            <a:srgbClr val="000000"/>
                          </a:solidFill>
                        </a:rPr>
                        <a:t>Jorderosion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i="1" dirty="0" err="1" smtClean="0">
                          <a:solidFill>
                            <a:srgbClr val="000000"/>
                          </a:solidFill>
                        </a:rPr>
                        <a:t>U</a:t>
                      </a:r>
                      <a:r>
                        <a:rPr lang="da-DK" sz="2000" i="1" baseline="0" dirty="0" err="1" smtClean="0">
                          <a:solidFill>
                            <a:srgbClr val="000000"/>
                          </a:solidFill>
                        </a:rPr>
                        <a:t>dyrkede</a:t>
                      </a:r>
                      <a:r>
                        <a:rPr lang="da-DK" sz="2000" i="1" baseline="0" dirty="0" smtClean="0">
                          <a:solidFill>
                            <a:srgbClr val="000000"/>
                          </a:solidFill>
                        </a:rPr>
                        <a:t> arealer skal holdes plantedækket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0029">
                <a:tc vMerge="1"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i="1" baseline="0" dirty="0" smtClean="0">
                          <a:solidFill>
                            <a:srgbClr val="000000"/>
                          </a:solidFill>
                        </a:rPr>
                        <a:t>Slåning af </a:t>
                      </a:r>
                      <a:r>
                        <a:rPr lang="da-DK" sz="2000" i="1" baseline="0" dirty="0" err="1" smtClean="0">
                          <a:solidFill>
                            <a:srgbClr val="000000"/>
                          </a:solidFill>
                        </a:rPr>
                        <a:t>udyrkede</a:t>
                      </a:r>
                      <a:r>
                        <a:rPr lang="da-DK" sz="2000" i="1" baseline="0" dirty="0" smtClean="0">
                          <a:solidFill>
                            <a:srgbClr val="000000"/>
                          </a:solidFill>
                        </a:rPr>
                        <a:t> arealer - slåning/afgræsning af </a:t>
                      </a:r>
                      <a:r>
                        <a:rPr lang="da-DK" sz="2000" i="1" baseline="0" dirty="0" err="1" smtClean="0">
                          <a:solidFill>
                            <a:srgbClr val="000000"/>
                          </a:solidFill>
                        </a:rPr>
                        <a:t>omdriftsgræs</a:t>
                      </a:r>
                      <a:r>
                        <a:rPr lang="da-DK" sz="2000" i="1" baseline="0" dirty="0" smtClean="0">
                          <a:solidFill>
                            <a:srgbClr val="000000"/>
                          </a:solidFill>
                        </a:rPr>
                        <a:t> - forbud mod jordbearbejdning på skråninger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9135">
                <a:tc>
                  <a:txBody>
                    <a:bodyPr/>
                    <a:lstStyle/>
                    <a:p>
                      <a:pPr algn="ctr"/>
                      <a:r>
                        <a:rPr lang="da-DK" sz="2000" b="1" dirty="0" smtClean="0">
                          <a:solidFill>
                            <a:srgbClr val="000000"/>
                          </a:solidFill>
                        </a:rPr>
                        <a:t>Jordens indhold af organiske stoffer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i="1" dirty="0" smtClean="0">
                          <a:solidFill>
                            <a:srgbClr val="000000"/>
                          </a:solidFill>
                        </a:rPr>
                        <a:t>Forbud mod afbrænding af halm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498">
                <a:tc>
                  <a:txBody>
                    <a:bodyPr/>
                    <a:lstStyle/>
                    <a:p>
                      <a:pPr algn="ctr"/>
                      <a:r>
                        <a:rPr lang="da-DK" sz="2000" b="1" dirty="0" smtClean="0">
                          <a:solidFill>
                            <a:srgbClr val="000000"/>
                          </a:solidFill>
                        </a:rPr>
                        <a:t>Jordens struktur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399">
                <a:tc rowSpan="3">
                  <a:txBody>
                    <a:bodyPr/>
                    <a:lstStyle/>
                    <a:p>
                      <a:pPr algn="ctr"/>
                      <a:r>
                        <a:rPr lang="da-DK" sz="2000" b="1" dirty="0" smtClean="0">
                          <a:solidFill>
                            <a:srgbClr val="000000"/>
                          </a:solidFill>
                        </a:rPr>
                        <a:t>Minimumsniveau for vedligeholdelse – </a:t>
                      </a:r>
                      <a:r>
                        <a:rPr lang="da-DK" sz="2000" b="1" i="0" dirty="0" smtClean="0">
                          <a:solidFill>
                            <a:srgbClr val="000000"/>
                          </a:solidFill>
                        </a:rPr>
                        <a:t>bevarelse</a:t>
                      </a:r>
                      <a:r>
                        <a:rPr lang="da-DK" sz="2000" b="1" i="0" baseline="0" dirty="0" smtClean="0">
                          <a:solidFill>
                            <a:srgbClr val="000000"/>
                          </a:solidFill>
                        </a:rPr>
                        <a:t> af landskabstræk og levesteder</a:t>
                      </a:r>
                      <a:endParaRPr lang="da-DK" sz="2000" b="1" i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i="1" baseline="0" dirty="0" smtClean="0">
                          <a:solidFill>
                            <a:srgbClr val="000000"/>
                          </a:solidFill>
                        </a:rPr>
                        <a:t>Fortidsminder og vandhuller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498">
                <a:tc vMerge="1"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i="1" baseline="0" dirty="0" smtClean="0">
                          <a:solidFill>
                            <a:srgbClr val="000000"/>
                          </a:solidFill>
                        </a:rPr>
                        <a:t>Bekæmpelse af Flyvehavre og Bjørneklo</a:t>
                      </a:r>
                      <a:endParaRPr lang="da-DK" sz="2000" i="1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35661">
                <a:tc vMerge="1"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i="1" baseline="0" dirty="0" smtClean="0">
                          <a:solidFill>
                            <a:srgbClr val="000000"/>
                          </a:solidFill>
                        </a:rPr>
                        <a:t>Slåning eller græsning af permanente græsarealer</a:t>
                      </a:r>
                      <a:endParaRPr lang="da-DK" sz="2000" dirty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0029">
                <a:tc rowSpan="2">
                  <a:txBody>
                    <a:bodyPr/>
                    <a:lstStyle/>
                    <a:p>
                      <a:pPr algn="ctr"/>
                      <a:r>
                        <a:rPr lang="da-DK" sz="2000" b="1" dirty="0" smtClean="0">
                          <a:solidFill>
                            <a:srgbClr val="000000"/>
                          </a:solidFill>
                        </a:rPr>
                        <a:t>Beskyttelse og forvaltning af vand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da-DK" sz="2000" baseline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da-DK" sz="2000" i="1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da-DK" sz="2000" i="1" baseline="0" dirty="0" smtClean="0">
                          <a:solidFill>
                            <a:srgbClr val="000000"/>
                          </a:solidFill>
                        </a:rPr>
                        <a:t>2 m bræmmer</a:t>
                      </a:r>
                      <a:endParaRPr lang="da-DK" sz="20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buFontTx/>
                        <a:buNone/>
                      </a:pPr>
                      <a:r>
                        <a:rPr lang="da-DK" sz="2000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endParaRPr lang="da-DK" sz="2000" baseline="0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3915">
                <a:tc vMerge="1">
                  <a:txBody>
                    <a:bodyPr/>
                    <a:lstStyle/>
                    <a:p>
                      <a:endParaRPr lang="da-DK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da-DK" sz="2000" baseline="0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da-DK" sz="2000" i="1" baseline="0" dirty="0" smtClean="0">
                          <a:solidFill>
                            <a:srgbClr val="000000"/>
                          </a:solidFill>
                        </a:rPr>
                        <a:t>Overholdelse af indvindingstilladelser</a:t>
                      </a:r>
                      <a:endParaRPr lang="da-DK" sz="20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91433" marR="91433" marT="45725" marB="457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Ellipse 2"/>
          <p:cNvSpPr/>
          <p:nvPr/>
        </p:nvSpPr>
        <p:spPr>
          <a:xfrm>
            <a:off x="4039736" y="2193779"/>
            <a:ext cx="5104263" cy="637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/>
          <p:cNvSpPr/>
          <p:nvPr/>
        </p:nvSpPr>
        <p:spPr>
          <a:xfrm>
            <a:off x="4553902" y="3671248"/>
            <a:ext cx="1297172" cy="6960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9639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kern="0" dirty="0">
                <a:solidFill>
                  <a:srgbClr val="000000"/>
                </a:solidFill>
                <a:latin typeface="Arial"/>
              </a:rPr>
              <a:t>Nyt GLM krav i 2014 mod jorderosion </a:t>
            </a:r>
            <a:endParaRPr lang="da-DK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5138" y="1645906"/>
            <a:ext cx="8229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Forbud mod jordbearbejdning på arealer med en hældning på minimum 12 grader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Jordbearbejdning må ikke foretages i perioden fra høst til 1. april det følgende år (krav 4.14)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Omfatter ca. 7000 ha. heraf er ca. 6000 ha græs eller flerårige afgrøder.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7960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29" y="1394417"/>
            <a:ext cx="2459355" cy="328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led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584" y="172692"/>
            <a:ext cx="6116955" cy="57492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llipse 4"/>
          <p:cNvSpPr/>
          <p:nvPr/>
        </p:nvSpPr>
        <p:spPr>
          <a:xfrm>
            <a:off x="3434316" y="2092841"/>
            <a:ext cx="1435396" cy="12989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77972" y="2799019"/>
            <a:ext cx="2809584" cy="156298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/>
        </p:nvSpPr>
        <p:spPr>
          <a:xfrm>
            <a:off x="5475767" y="3914553"/>
            <a:ext cx="1981201" cy="19014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856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Landskabselementer i 2014 (krav 4.13)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4975" y="1633870"/>
            <a:ext cx="8229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GLM – fortidsminder og </a:t>
            </a:r>
            <a:r>
              <a:rPr kumimoji="0" lang="da-DK" sz="2400" b="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små søer og vandhuller 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med 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tilhørende randbevoksning op til 2000 m² må ikke fjernes ødelægges eller reduceres</a:t>
            </a: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Formålet er at bevare GLM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landskabselementerne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som</a:t>
            </a:r>
            <a:r>
              <a:rPr kumimoji="0" lang="da-DK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levesteder og landskabstræk</a:t>
            </a: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498" y="2530549"/>
            <a:ext cx="2689077" cy="336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73557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Landskabselementer i 2014 (krav 4.13)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1488" y="1694934"/>
            <a:ext cx="8229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GLM landskabselementer vil fremgår som et særligt lag i IMK pr. 1 februar 2014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Vandhuller mindre end 100 m² er ikke omfattet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lvl="0" defTabSz="914400" eaLnBrk="1" hangingPunct="1">
              <a:defRPr/>
            </a:pPr>
            <a:r>
              <a:rPr lang="da-DK" kern="0" dirty="0">
                <a:solidFill>
                  <a:srgbClr val="000000"/>
                </a:solidFill>
                <a:latin typeface="Arial"/>
              </a:rPr>
              <a:t>Skal ligge </a:t>
            </a:r>
            <a:r>
              <a:rPr lang="da-DK" kern="0" dirty="0">
                <a:latin typeface="Arial"/>
              </a:rPr>
              <a:t>helt inde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i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 markblok for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at være 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omfattet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af kravet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854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  GLM søer og vandhuller - eksempel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91" t="13436" r="43604" b="19586"/>
          <a:stretch/>
        </p:blipFill>
        <p:spPr bwMode="auto">
          <a:xfrm>
            <a:off x="701748" y="1274121"/>
            <a:ext cx="6750715" cy="46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4699590" y="3953539"/>
            <a:ext cx="1435396" cy="12989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2773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Kontakt gerne: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4555013"/>
              </p:ext>
            </p:extLst>
          </p:nvPr>
        </p:nvGraphicFramePr>
        <p:xfrm>
          <a:off x="1105468" y="1274121"/>
          <a:ext cx="6992203" cy="32295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992203"/>
              </a:tblGrid>
              <a:tr h="461370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Konsulenter</a:t>
                      </a:r>
                      <a:endParaRPr lang="da-DK" sz="2000" dirty="0"/>
                    </a:p>
                  </a:txBody>
                  <a:tcPr/>
                </a:tc>
              </a:tr>
              <a:tr h="461370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Bo Secher, Dansk Landbrug Sydhavsøerne</a:t>
                      </a:r>
                    </a:p>
                  </a:txBody>
                  <a:tcPr/>
                </a:tc>
              </a:tr>
              <a:tr h="46137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dirty="0" smtClean="0"/>
                        <a:t>Lars Møller Christensen, Vestjydsk Landboforening</a:t>
                      </a:r>
                      <a:endParaRPr lang="da-DK" sz="2000" dirty="0"/>
                    </a:p>
                  </a:txBody>
                  <a:tcPr/>
                </a:tc>
              </a:tr>
              <a:tr h="46137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dirty="0" smtClean="0"/>
                        <a:t>Felix Bendtsen, Gefion</a:t>
                      </a:r>
                      <a:endParaRPr lang="da-DK" sz="2000" dirty="0"/>
                    </a:p>
                  </a:txBody>
                  <a:tcPr/>
                </a:tc>
              </a:tr>
              <a:tr h="46137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dirty="0" smtClean="0"/>
                        <a:t>Tine Lund, Kolding Herreds Landbrugsforening</a:t>
                      </a:r>
                      <a:endParaRPr lang="da-DK" sz="2000" dirty="0"/>
                    </a:p>
                  </a:txBody>
                  <a:tcPr/>
                </a:tc>
              </a:tr>
              <a:tr h="46137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dirty="0" smtClean="0"/>
                        <a:t>Søren Overgaard Schnipper, </a:t>
                      </a:r>
                      <a:r>
                        <a:rPr lang="da-DK" sz="2000" dirty="0" err="1" smtClean="0"/>
                        <a:t>AgroPro</a:t>
                      </a:r>
                      <a:endParaRPr lang="da-DK" sz="2000" dirty="0"/>
                    </a:p>
                  </a:txBody>
                  <a:tcPr/>
                </a:tc>
              </a:tr>
              <a:tr h="46137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dirty="0" smtClean="0"/>
                        <a:t>Niels Andreasen, NA Plant</a:t>
                      </a:r>
                      <a:endParaRPr lang="da-DK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28293465"/>
              </p:ext>
            </p:extLst>
          </p:nvPr>
        </p:nvGraphicFramePr>
        <p:xfrm>
          <a:off x="1105468" y="4739490"/>
          <a:ext cx="6992203" cy="15521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992203"/>
              </a:tblGrid>
              <a:tr h="517376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Landmænd</a:t>
                      </a:r>
                      <a:endParaRPr lang="da-DK" sz="2000" dirty="0"/>
                    </a:p>
                  </a:txBody>
                  <a:tcPr/>
                </a:tc>
              </a:tr>
              <a:tr h="517376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Michael Neergaard, Slagelse</a:t>
                      </a:r>
                      <a:endParaRPr lang="da-DK" sz="2000" dirty="0"/>
                    </a:p>
                  </a:txBody>
                  <a:tcPr/>
                </a:tc>
              </a:tr>
              <a:tr h="517376">
                <a:tc>
                  <a:txBody>
                    <a:bodyPr/>
                    <a:lstStyle/>
                    <a:p>
                      <a:r>
                        <a:rPr lang="da-DK" sz="2000" dirty="0" smtClean="0"/>
                        <a:t>Ole Stenholm, Ørbæk</a:t>
                      </a:r>
                      <a:endParaRPr lang="da-DK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4590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995" cy="58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 rot="524204">
            <a:off x="1525739" y="2479355"/>
            <a:ext cx="2783989" cy="5339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/>
          <p:cNvSpPr/>
          <p:nvPr/>
        </p:nvSpPr>
        <p:spPr>
          <a:xfrm rot="264789">
            <a:off x="598696" y="2112485"/>
            <a:ext cx="5663731" cy="1223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Afrundet rektangel 5"/>
          <p:cNvSpPr/>
          <p:nvPr/>
        </p:nvSpPr>
        <p:spPr>
          <a:xfrm rot="20413320">
            <a:off x="-1533" y="2553649"/>
            <a:ext cx="1550635" cy="21697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1422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597837"/>
            <a:ext cx="4763386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GLM – landskabselementer er EB støtteberettigede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Husk at opskrive markens areal hvis der er et GLM fortidsminder eller vandhuller.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defTabSz="914400" eaLnBrk="1" hangingPunct="1">
              <a:defRPr/>
            </a:pPr>
            <a:r>
              <a:rPr lang="da-DK" kern="0" dirty="0">
                <a:solidFill>
                  <a:srgbClr val="000000"/>
                </a:solidFill>
                <a:latin typeface="Arial"/>
              </a:rPr>
              <a:t>Hvis du opskriver markens areal skal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du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huske at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ændre N-kvoten beregningen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med landskabselementets areal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61507" y="19965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l" defTabSz="914400" eaLnBrk="1" hangingPunct="1">
              <a:defRPr/>
            </a:pPr>
            <a:r>
              <a:rPr lang="da-DK" dirty="0">
                <a:solidFill>
                  <a:schemeClr val="tx1"/>
                </a:solidFill>
              </a:rPr>
              <a:t>Landskabselementer i 2014 (krav 4.13)</a:t>
            </a:r>
            <a:endParaRPr kumimoji="0" lang="da-DK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5646" y="2179674"/>
            <a:ext cx="3455581" cy="305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59868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skal jeg være opmærksom på ?</a:t>
            </a:r>
            <a:endParaRPr lang="da-DK" dirty="0"/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 bwMode="auto">
          <a:xfrm>
            <a:off x="434975" y="1884916"/>
            <a:ext cx="8229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Betalingsrettigheder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Stejle skråninger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da-DK" kern="0" dirty="0">
              <a:solidFill>
                <a:srgbClr val="000000"/>
              </a:solidFill>
              <a:latin typeface="Arial"/>
            </a:endParaRPr>
          </a:p>
          <a:p>
            <a:pPr lvl="0" defTabSz="914400" eaLnBrk="1" hangingPunct="1">
              <a:defRPr/>
            </a:pPr>
            <a:r>
              <a:rPr lang="da-DK" kern="0" dirty="0">
                <a:solidFill>
                  <a:srgbClr val="000000"/>
                </a:solidFill>
                <a:latin typeface="Arial"/>
              </a:rPr>
              <a:t>Indsend </a:t>
            </a:r>
            <a:r>
              <a:rPr lang="da-DK" kern="0" dirty="0" smtClean="0">
                <a:solidFill>
                  <a:srgbClr val="000000"/>
                </a:solidFill>
                <a:latin typeface="Arial"/>
              </a:rPr>
              <a:t>ændringsforslag, hvis </a:t>
            </a:r>
            <a:r>
              <a:rPr lang="da-DK" kern="0" dirty="0">
                <a:solidFill>
                  <a:srgbClr val="000000"/>
                </a:solidFill>
                <a:latin typeface="Arial"/>
              </a:rPr>
              <a:t>du opdager fejl.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9098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GLM og landbrugsreformen</a:t>
            </a:r>
            <a:endParaRPr lang="da-DK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4975" y="1645905"/>
            <a:ext cx="8229600" cy="167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a-DK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GLM - landskabselementerne kan indgå som en del af de 5 % miljøfokusarealer, der stilles krav om, fra 2015.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5275" y="2562190"/>
            <a:ext cx="6262576" cy="334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27847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Spørgsmål</a:t>
            </a:r>
            <a:endParaRPr lang="da-DK" dirty="0"/>
          </a:p>
        </p:txBody>
      </p:sp>
      <p:pic>
        <p:nvPicPr>
          <p:cNvPr id="9218" name="Picture 2" descr="C:\Users\eda\AppData\Local\Microsoft\Windows\Temporary Internet Files\Content.IE5\3UASZ2GP\MC90044190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1587" y="2530475"/>
            <a:ext cx="1520825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684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482"/>
            <a:ext cx="9144000" cy="600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4315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46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74" y="358775"/>
            <a:ext cx="6145151" cy="464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833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Nyt naturerhverv.dk</a:t>
            </a:r>
            <a:endParaRPr lang="da-DK" dirty="0"/>
          </a:p>
        </p:txBody>
      </p:sp>
      <p:sp>
        <p:nvSpPr>
          <p:cNvPr id="14" name="Ellipse 13"/>
          <p:cNvSpPr/>
          <p:nvPr/>
        </p:nvSpPr>
        <p:spPr>
          <a:xfrm>
            <a:off x="5131558" y="2470245"/>
            <a:ext cx="3751381" cy="26340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34" y="1092279"/>
            <a:ext cx="9154876" cy="412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372" y="2486767"/>
            <a:ext cx="3772982" cy="93066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15270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141"/>
          <a:stretch/>
        </p:blipFill>
        <p:spPr>
          <a:xfrm>
            <a:off x="300252" y="684104"/>
            <a:ext cx="8461612" cy="478438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9" t="4867" r="79291" b="29137"/>
          <a:stretch/>
        </p:blipFill>
        <p:spPr bwMode="auto">
          <a:xfrm>
            <a:off x="300252" y="341194"/>
            <a:ext cx="2197288" cy="591175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36316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000" dirty="0" smtClean="0"/>
              <a:t>Ansøgningsrunde 2014</a:t>
            </a:r>
            <a:endParaRPr lang="da-DK" sz="5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endParaRPr lang="da-DK" sz="3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da-DK" sz="2400" dirty="0" smtClean="0"/>
              <a:t>Vi sender et postkort til alle ansøgere</a:t>
            </a:r>
          </a:p>
          <a:p>
            <a:pPr marL="457200" indent="-457200">
              <a:buFont typeface="Arial" pitchFamily="34" charset="0"/>
              <a:buChar char="•"/>
            </a:pPr>
            <a:endParaRPr lang="da-DK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da-DK" sz="2400" dirty="0" smtClean="0"/>
              <a:t>Årets folder ligger på hjemmesiden</a:t>
            </a:r>
          </a:p>
          <a:p>
            <a:pPr marL="457200" indent="-457200">
              <a:buFont typeface="Arial" pitchFamily="34" charset="0"/>
              <a:buChar char="•"/>
            </a:pPr>
            <a:endParaRPr lang="da-DK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da-DK" sz="2400" dirty="0" smtClean="0"/>
              <a:t>Fællesskemaet åbner 1. februar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7</a:t>
            </a:fld>
            <a:endParaRPr lang="da-DK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0570032"/>
              </p:ext>
            </p:extLst>
          </p:nvPr>
        </p:nvGraphicFramePr>
        <p:xfrm>
          <a:off x="1617900" y="3799006"/>
          <a:ext cx="6227928" cy="20576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227928"/>
              </a:tblGrid>
              <a:tr h="51440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 smtClean="0"/>
                        <a:t>Frister for Fællesskema 2014</a:t>
                      </a:r>
                    </a:p>
                  </a:txBody>
                  <a:tcPr/>
                </a:tc>
              </a:tr>
              <a:tr h="51440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 smtClean="0"/>
                        <a:t>Ansøg senest den 16. april</a:t>
                      </a:r>
                    </a:p>
                  </a:txBody>
                  <a:tcPr/>
                </a:tc>
              </a:tr>
              <a:tr h="51440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dirty="0" smtClean="0"/>
                        <a:t>Forsinket ansøgning senest den 12. maj</a:t>
                      </a:r>
                    </a:p>
                  </a:txBody>
                  <a:tcPr/>
                </a:tc>
              </a:tr>
              <a:tr h="514406">
                <a:tc>
                  <a:txBody>
                    <a:bodyPr/>
                    <a:lstStyle/>
                    <a:p>
                      <a:r>
                        <a:rPr lang="da-DK" sz="2400" dirty="0" smtClean="0"/>
                        <a:t>Indsend ændringer senest den 15. maj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9149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000" dirty="0"/>
              <a:t>Fællesskema 2014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052747" y="1274121"/>
            <a:ext cx="4611828" cy="4582507"/>
          </a:xfrm>
        </p:spPr>
        <p:txBody>
          <a:bodyPr>
            <a:normAutofit fontScale="70000" lnSpcReduction="20000"/>
          </a:bodyPr>
          <a:lstStyle/>
          <a:p>
            <a:endParaRPr lang="da-DK" sz="3000" dirty="0" smtClean="0"/>
          </a:p>
          <a:p>
            <a:r>
              <a:rPr lang="da-DK" sz="3000" b="1" dirty="0" smtClean="0"/>
              <a:t>Nyt </a:t>
            </a:r>
            <a:r>
              <a:rPr lang="da-DK" sz="3000" b="1" dirty="0"/>
              <a:t>felt på </a:t>
            </a:r>
            <a:r>
              <a:rPr lang="da-DK" sz="3000" b="1" dirty="0" smtClean="0"/>
              <a:t>markplanen</a:t>
            </a:r>
          </a:p>
          <a:p>
            <a:pPr lvl="1"/>
            <a:r>
              <a:rPr lang="da-DK" sz="3000" dirty="0" smtClean="0"/>
              <a:t>Arealer hvor </a:t>
            </a:r>
            <a:r>
              <a:rPr lang="da-DK" sz="3000" dirty="0"/>
              <a:t>betingelserne for Enkeltbetaling ikke er opfyldt</a:t>
            </a:r>
          </a:p>
          <a:p>
            <a:pPr lvl="1"/>
            <a:r>
              <a:rPr lang="da-DK" sz="3000" dirty="0" smtClean="0"/>
              <a:t>Kun til arealer med miljøprojekt, miljøtilsagn eller skovrejsning</a:t>
            </a:r>
          </a:p>
          <a:p>
            <a:pPr lvl="1"/>
            <a:r>
              <a:rPr lang="da-DK" sz="3000" dirty="0" smtClean="0"/>
              <a:t>Som falder ind under undtagelsen i artikel 34</a:t>
            </a:r>
          </a:p>
          <a:p>
            <a:pPr marL="0" lvl="1" indent="0">
              <a:buNone/>
            </a:pPr>
            <a:endParaRPr lang="da-DK" sz="3000" dirty="0"/>
          </a:p>
          <a:p>
            <a:pPr marL="0" lvl="1" indent="0">
              <a:buNone/>
            </a:pPr>
            <a:r>
              <a:rPr lang="da-DK" sz="3000" dirty="0" smtClean="0"/>
              <a:t>Læs først i Vejledning til Enkeltbetaling</a:t>
            </a:r>
          </a:p>
          <a:p>
            <a:pPr marL="0" lvl="1" indent="0">
              <a:buNone/>
            </a:pPr>
            <a:endParaRPr lang="da-DK" sz="3000" dirty="0"/>
          </a:p>
          <a:p>
            <a:pPr marL="0" lvl="1" indent="0">
              <a:buNone/>
            </a:pPr>
            <a:r>
              <a:rPr lang="da-DK" sz="3000" dirty="0" smtClean="0"/>
              <a:t>Oplysningerne bruges til nyt korttema </a:t>
            </a:r>
          </a:p>
          <a:p>
            <a:pPr marL="0" lvl="1" indent="0">
              <a:buNone/>
            </a:pPr>
            <a:endParaRPr lang="da-DK" sz="3000" dirty="0"/>
          </a:p>
          <a:p>
            <a:endParaRPr lang="da-DK" sz="3000" dirty="0" smtClean="0"/>
          </a:p>
          <a:p>
            <a:endParaRPr lang="da-DK" sz="30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8" y="1160553"/>
            <a:ext cx="3016154" cy="4817166"/>
          </a:xfrm>
          <a:prstGeom prst="rect">
            <a:avLst/>
          </a:prstGeom>
          <a:ln>
            <a:noFill/>
          </a:ln>
        </p:spPr>
      </p:pic>
      <p:sp>
        <p:nvSpPr>
          <p:cNvPr id="7" name="Ellipse 6"/>
          <p:cNvSpPr/>
          <p:nvPr/>
        </p:nvSpPr>
        <p:spPr>
          <a:xfrm>
            <a:off x="471488" y="3249906"/>
            <a:ext cx="2735736" cy="2877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4" name="Ellipse 3"/>
          <p:cNvSpPr/>
          <p:nvPr/>
        </p:nvSpPr>
        <p:spPr>
          <a:xfrm>
            <a:off x="341194" y="3569136"/>
            <a:ext cx="2169994" cy="12894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27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Fællesskema 2014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300" b="1" dirty="0"/>
              <a:t>Nyt for </a:t>
            </a:r>
            <a:r>
              <a:rPr lang="da-DK" sz="2300" b="1" dirty="0" smtClean="0"/>
              <a:t>miljø- og økologiordninger</a:t>
            </a:r>
            <a:r>
              <a:rPr lang="da-DK" sz="2300" b="1" dirty="0"/>
              <a:t>:</a:t>
            </a:r>
          </a:p>
          <a:p>
            <a:endParaRPr lang="da-DK" sz="2300" dirty="0" smtClean="0"/>
          </a:p>
          <a:p>
            <a:r>
              <a:rPr lang="da-DK" sz="2300" dirty="0" smtClean="0"/>
              <a:t>Vandboringer </a:t>
            </a:r>
            <a:r>
              <a:rPr lang="da-DK" sz="2300" dirty="0"/>
              <a:t>som særskilte </a:t>
            </a:r>
            <a:r>
              <a:rPr lang="da-DK" sz="2300" dirty="0" smtClean="0"/>
              <a:t>marker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300" dirty="0" smtClean="0"/>
              <a:t>Forsyner 10 husstande eller mere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a-DK" sz="2300" smtClean="0"/>
              <a:t>Miljø– eller økologiordning </a:t>
            </a:r>
            <a:r>
              <a:rPr lang="da-DK" sz="2300" dirty="0" smtClean="0"/>
              <a:t>på marken</a:t>
            </a:r>
          </a:p>
          <a:p>
            <a:endParaRPr lang="da-DK" sz="2300" dirty="0"/>
          </a:p>
          <a:p>
            <a:endParaRPr lang="da-DK" sz="2300" dirty="0" smtClean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0549" y="1269999"/>
            <a:ext cx="5495793" cy="481690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026090" y="3098043"/>
            <a:ext cx="4926841" cy="17742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xmlns="" val="228806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Kontortema">
  <a:themeElements>
    <a:clrScheme name="Brugerdefineret 17">
      <a:dk1>
        <a:sysClr val="windowText" lastClr="000000"/>
      </a:dk1>
      <a:lt1>
        <a:sysClr val="window" lastClr="FFFFFF"/>
      </a:lt1>
      <a:dk2>
        <a:srgbClr val="00704F"/>
      </a:dk2>
      <a:lt2>
        <a:srgbClr val="E0DCC6"/>
      </a:lt2>
      <a:accent1>
        <a:srgbClr val="E4EC8D"/>
      </a:accent1>
      <a:accent2>
        <a:srgbClr val="85C01F"/>
      </a:accent2>
      <a:accent3>
        <a:srgbClr val="83B6CD"/>
      </a:accent3>
      <a:accent4>
        <a:srgbClr val="BFBB89"/>
      </a:accent4>
      <a:accent5>
        <a:srgbClr val="A48A78"/>
      </a:accent5>
      <a:accent6>
        <a:srgbClr val="D97F38"/>
      </a:accent6>
      <a:hlink>
        <a:srgbClr val="9F0018"/>
      </a:hlink>
      <a:folHlink>
        <a:srgbClr val="007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1224</Words>
  <Application>Microsoft Office PowerPoint</Application>
  <PresentationFormat>Skærmshow (4:3)</PresentationFormat>
  <Paragraphs>339</Paragraphs>
  <Slides>46</Slides>
  <Notes>43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46</vt:i4>
      </vt:variant>
    </vt:vector>
  </HeadingPairs>
  <TitlesOfParts>
    <vt:vector size="47" baseType="lpstr">
      <vt:lpstr>Kontortema</vt:lpstr>
      <vt:lpstr>Kort nyt v/ Signe H. Blegmand, Peter R. Eigaard og Tue N. Mørk</vt:lpstr>
      <vt:lpstr>Dias nummer 2</vt:lpstr>
      <vt:lpstr>Kontakt gerne:</vt:lpstr>
      <vt:lpstr>Kontakt gerne:</vt:lpstr>
      <vt:lpstr>Nyt naturerhverv.dk</vt:lpstr>
      <vt:lpstr>Dias nummer 6</vt:lpstr>
      <vt:lpstr>Ansøgningsrunde 2014</vt:lpstr>
      <vt:lpstr>Fællesskema 2014</vt:lpstr>
      <vt:lpstr>Fællesskema 2014</vt:lpstr>
      <vt:lpstr>Fællesskema 2014</vt:lpstr>
      <vt:lpstr>Nyt layout af skemakontrollen</vt:lpstr>
      <vt:lpstr>Kvitteringsbreve 2014</vt:lpstr>
      <vt:lpstr>Høringsbreve 2014</vt:lpstr>
      <vt:lpstr>Færre høringsbreve?</vt:lpstr>
      <vt:lpstr>Færre høringsbreve?</vt:lpstr>
      <vt:lpstr>Kort nyt</vt:lpstr>
      <vt:lpstr>Opdatering af markblokke</vt:lpstr>
      <vt:lpstr>Opdatering af markblokke</vt:lpstr>
      <vt:lpstr>Ændringsforslag</vt:lpstr>
      <vt:lpstr>Manglende ændringsforslag</vt:lpstr>
      <vt:lpstr>Eksempel fortsat….</vt:lpstr>
      <vt:lpstr>Ændringsforslag</vt:lpstr>
      <vt:lpstr>Tydelige ændringsønsker</vt:lpstr>
      <vt:lpstr>Taraareal og f.eks. juletræer</vt:lpstr>
      <vt:lpstr>Hvordan kan jeg se, om markblokken er opdateret i 2013?</vt:lpstr>
      <vt:lpstr>Hvordan jeg kan se data på markblokken</vt:lpstr>
      <vt:lpstr>Eksempel</vt:lpstr>
      <vt:lpstr>Performance og IT</vt:lpstr>
      <vt:lpstr>Forbedringer i IMK til 2014</vt:lpstr>
      <vt:lpstr>Dias nummer 30</vt:lpstr>
      <vt:lpstr>Reklame Frie grunddata</vt:lpstr>
      <vt:lpstr>God Landbrugsmæssig og Miljømæssig stand (GLM)</vt:lpstr>
      <vt:lpstr>Hvad er GLM ?</vt:lpstr>
      <vt:lpstr>GLM problemområder i EU</vt:lpstr>
      <vt:lpstr>Nyt GLM krav i 2014 mod jorderosion </vt:lpstr>
      <vt:lpstr>Dias nummer 36</vt:lpstr>
      <vt:lpstr>Landskabselementer i 2014 (krav 4.13)</vt:lpstr>
      <vt:lpstr>Landskabselementer i 2014 (krav 4.13)</vt:lpstr>
      <vt:lpstr>  GLM søer og vandhuller - eksempel</vt:lpstr>
      <vt:lpstr>Dias nummer 40</vt:lpstr>
      <vt:lpstr>Dias nummer 41</vt:lpstr>
      <vt:lpstr>Hvad skal jeg være opmærksom på ?</vt:lpstr>
      <vt:lpstr>GLM og landbrugsreformen</vt:lpstr>
      <vt:lpstr>Spørgsmål</vt:lpstr>
      <vt:lpstr>Dias nummer 45</vt:lpstr>
      <vt:lpstr>Dias nummer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Jeanette Lundehøj</dc:creator>
  <cp:lastModifiedBy>Ellen Danvig</cp:lastModifiedBy>
  <cp:revision>111</cp:revision>
  <cp:lastPrinted>2014-01-22T11:56:15Z</cp:lastPrinted>
  <dcterms:created xsi:type="dcterms:W3CDTF">2013-01-23T14:03:47Z</dcterms:created>
  <dcterms:modified xsi:type="dcterms:W3CDTF">2014-01-31T11:49:57Z</dcterms:modified>
</cp:coreProperties>
</file>