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6"/>
  </p:notesMasterIdLst>
  <p:sldIdLst>
    <p:sldId id="330" r:id="rId2"/>
    <p:sldId id="323" r:id="rId3"/>
    <p:sldId id="325" r:id="rId4"/>
    <p:sldId id="326" r:id="rId5"/>
    <p:sldId id="315" r:id="rId6"/>
    <p:sldId id="331" r:id="rId7"/>
    <p:sldId id="333" r:id="rId8"/>
    <p:sldId id="318" r:id="rId9"/>
    <p:sldId id="322" r:id="rId10"/>
    <p:sldId id="321" r:id="rId11"/>
    <p:sldId id="320" r:id="rId12"/>
    <p:sldId id="327" r:id="rId13"/>
    <p:sldId id="328" r:id="rId14"/>
    <p:sldId id="332" r:id="rId15"/>
  </p:sldIdLst>
  <p:sldSz cx="12188825" cy="6858000"/>
  <p:notesSz cx="6805613" cy="99441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Forfatter" initials="F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74799" autoAdjust="0"/>
  </p:normalViewPr>
  <p:slideViewPr>
    <p:cSldViewPr showGuides="1">
      <p:cViewPr varScale="1">
        <p:scale>
          <a:sx n="87" d="100"/>
          <a:sy n="87" d="100"/>
        </p:scale>
        <p:origin x="1368" y="84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76268-5CE8-436F-8727-6E4791263BAF}" type="datetimeFigureOut">
              <a:rPr lang="da-DK" smtClean="0"/>
              <a:t>18-01-2019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3B4F2-37C6-456F-99B1-74C79381C6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4702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6847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0149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9419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5346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6991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6713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6281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3685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8362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2152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6974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3303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7749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jpe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jpe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jpeg"/><Relationship Id="rId4" Type="http://schemas.openxmlformats.org/officeDocument/2006/relationships/image" Target="../media/image1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78152" y="5229200"/>
            <a:ext cx="2250673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78152" y="5961288"/>
            <a:ext cx="2250673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0274" y="5780918"/>
            <a:ext cx="2248825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B85D215C-0F61-4EDA-9001-B41C22C6903D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348" y="7692036"/>
            <a:ext cx="4852021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/ Landbrugsstyrelsen / Titel på præsentation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438" y="7692036"/>
            <a:ext cx="397731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12188825" y="16587"/>
            <a:ext cx="1754459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1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2" name="Tekstfelt 1"/>
          <p:cNvSpPr txBox="1"/>
          <p:nvPr userDrawn="1"/>
        </p:nvSpPr>
        <p:spPr>
          <a:xfrm>
            <a:off x="-2055600" y="1196588"/>
            <a:ext cx="2054342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0000" y="0"/>
            <a:ext cx="1835919" cy="1033434"/>
          </a:xfrm>
          <a:prstGeom prst="rect">
            <a:avLst/>
          </a:prstGeom>
        </p:spPr>
      </p:pic>
      <p:pic>
        <p:nvPicPr>
          <p:cNvPr id="26" name="Billede 2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sp>
        <p:nvSpPr>
          <p:cNvPr id="27" name="Rectangle 6"/>
          <p:cNvSpPr/>
          <p:nvPr userDrawn="1"/>
        </p:nvSpPr>
        <p:spPr>
          <a:xfrm>
            <a:off x="-1399201" y="6006008"/>
            <a:ext cx="1233601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  <p:pic>
        <p:nvPicPr>
          <p:cNvPr id="20" name="Billede logo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544" y="326064"/>
            <a:ext cx="2954307" cy="8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2 pkt. grøn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288" y="332656"/>
            <a:ext cx="10888662" cy="862732"/>
          </a:xfrm>
        </p:spPr>
        <p:txBody>
          <a:bodyPr/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9288" y="1628776"/>
            <a:ext cx="10888662" cy="3600425"/>
          </a:xfrm>
        </p:spPr>
        <p:txBody>
          <a:bodyPr/>
          <a:lstStyle>
            <a:lvl1pPr>
              <a:lnSpc>
                <a:spcPct val="88000"/>
              </a:lnSpc>
              <a:buFontTx/>
              <a:buNone/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/ Landbrugsstyrelsen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1441771-03BB-4E75-859D-67AE9A2110AC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12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655670" y="6378872"/>
            <a:ext cx="223200" cy="201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8874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600" y="311972"/>
            <a:ext cx="6981229" cy="4680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600" y="1195389"/>
            <a:ext cx="6980895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8023223" y="0"/>
            <a:ext cx="4165601" cy="6858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Landbrugsstyrelsen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2297F65-287D-4127-97DB-90FE923ACB8A}" type="datetime2">
              <a:rPr lang="da-DK" smtClean="0"/>
              <a:t>18. januar 2019</a:t>
            </a:fld>
            <a:endParaRPr lang="da-DK" dirty="0"/>
          </a:p>
        </p:txBody>
      </p:sp>
      <p:grpSp>
        <p:nvGrpSpPr>
          <p:cNvPr id="21" name="Gruppe 20"/>
          <p:cNvGrpSpPr/>
          <p:nvPr userDrawn="1"/>
        </p:nvGrpSpPr>
        <p:grpSpPr>
          <a:xfrm>
            <a:off x="12188825" y="1941319"/>
            <a:ext cx="2032000" cy="2054444"/>
            <a:chOff x="9150825" y="2171823"/>
            <a:chExt cx="2032000" cy="2054444"/>
          </a:xfrm>
        </p:grpSpPr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3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5" name="Billede 7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grpSp>
        <p:nvGrpSpPr>
          <p:cNvPr id="27" name="Gruppe 26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28" name="Billede 27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29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0000" y="0"/>
            <a:ext cx="1835919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58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600" y="311972"/>
            <a:ext cx="5351204" cy="8127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600" y="1195389"/>
            <a:ext cx="5350867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362467" y="0"/>
            <a:ext cx="5826358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Landbrugsstyrelsen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732D69B-F9A5-44FC-8153-D5B8129CDA97}" type="datetime2">
              <a:rPr lang="da-DK" smtClean="0"/>
              <a:t>18. januar 2019</a:t>
            </a:fld>
            <a:endParaRPr lang="da-DK" dirty="0"/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12188825" y="1941319"/>
            <a:ext cx="2032000" cy="2054444"/>
            <a:chOff x="9150825" y="2171823"/>
            <a:chExt cx="2032000" cy="2054444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3" name="Billede 7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grpSp>
        <p:nvGrpSpPr>
          <p:cNvPr id="25" name="Gruppe 24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26" name="Billede 2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2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0000" y="0"/>
            <a:ext cx="1835919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5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rvet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43" y="0"/>
            <a:ext cx="4078938" cy="6858000"/>
          </a:xfrm>
          <a:noFill/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3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4054943" y="0"/>
            <a:ext cx="4078938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4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4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27888" y="0"/>
            <a:ext cx="4078938" cy="6858000"/>
          </a:xfrm>
          <a:solidFill>
            <a:schemeClr val="accent2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3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6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43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/>
            </a:lvl1pPr>
            <a:lvl5pPr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7"/>
          </p:nvPr>
        </p:nvSpPr>
        <p:spPr>
          <a:xfrm>
            <a:off x="4054943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8" name="Pladsholder til tekst 6"/>
          <p:cNvSpPr>
            <a:spLocks noGrp="1"/>
          </p:cNvSpPr>
          <p:nvPr>
            <p:ph type="body" sz="quarter" idx="18"/>
          </p:nvPr>
        </p:nvSpPr>
        <p:spPr>
          <a:xfrm>
            <a:off x="8127888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Landbrugsstyrelsen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3469951-12B4-41C9-B391-4813E476928B}" type="datetime2">
              <a:rPr lang="da-DK" smtClean="0"/>
              <a:t>18. januar 2019</a:t>
            </a:fld>
            <a:endParaRPr lang="da-DK" dirty="0"/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0000" y="0"/>
            <a:ext cx="1835919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76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43" y="0"/>
            <a:ext cx="4078938" cy="6858000"/>
          </a:xfrm>
          <a:noFill/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43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/>
            </a:lvl1pPr>
            <a:lvl5pPr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4055128" y="0"/>
            <a:ext cx="8133697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Landbrugsstyrelsen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6B46A61-14BF-4629-BCB7-AF621A6B3C3B}" type="datetime2">
              <a:rPr lang="da-DK" smtClean="0"/>
              <a:t>18. januar 2019</a:t>
            </a:fld>
            <a:endParaRPr lang="da-DK" dirty="0"/>
          </a:p>
        </p:txBody>
      </p:sp>
      <p:grpSp>
        <p:nvGrpSpPr>
          <p:cNvPr id="20" name="Gruppe 19"/>
          <p:cNvGrpSpPr/>
          <p:nvPr userDrawn="1"/>
        </p:nvGrpSpPr>
        <p:grpSpPr>
          <a:xfrm>
            <a:off x="12188825" y="1941319"/>
            <a:ext cx="2032000" cy="2054444"/>
            <a:chOff x="9150825" y="2171823"/>
            <a:chExt cx="2032000" cy="2054444"/>
          </a:xfrm>
        </p:grpSpPr>
        <p:sp>
          <p:nvSpPr>
            <p:cNvPr id="21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2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4" name="Billede 7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0000" y="0"/>
            <a:ext cx="1835919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22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43" y="0"/>
            <a:ext cx="4078938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4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43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  <a:lvl6pPr>
              <a:defRPr>
                <a:solidFill>
                  <a:schemeClr val="accent5"/>
                </a:solidFill>
              </a:defRPr>
            </a:lvl6pPr>
            <a:lvl7pPr>
              <a:defRPr>
                <a:solidFill>
                  <a:schemeClr val="accent5"/>
                </a:solidFill>
              </a:defRPr>
            </a:lvl7pPr>
            <a:lvl8pPr>
              <a:defRPr>
                <a:solidFill>
                  <a:schemeClr val="accent5"/>
                </a:solidFill>
              </a:defRPr>
            </a:lvl8pPr>
            <a:lvl9pPr>
              <a:defRPr>
                <a:solidFill>
                  <a:schemeClr val="accent5"/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4055128" y="0"/>
            <a:ext cx="8133697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/ Landbrugsstyrelsen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50C201F-1F7B-4F09-A272-946B70CE38FA}" type="datetime2">
              <a:rPr lang="da-DK" smtClean="0"/>
              <a:t>18. januar 2019</a:t>
            </a:fld>
            <a:endParaRPr lang="da-DK" dirty="0"/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12188825" y="1941319"/>
            <a:ext cx="2032000" cy="2054444"/>
            <a:chOff x="9150825" y="2171823"/>
            <a:chExt cx="2032000" cy="2054444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3" name="Billede 7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sp>
        <p:nvSpPr>
          <p:cNvPr id="25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655670" y="6378872"/>
            <a:ext cx="223200" cy="2016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pic>
        <p:nvPicPr>
          <p:cNvPr id="16" name="Billed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0000" y="0"/>
            <a:ext cx="1835919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23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4054944" y="0"/>
            <a:ext cx="813388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651600" y="311151"/>
            <a:ext cx="3141468" cy="5770562"/>
          </a:xfrm>
        </p:spPr>
        <p:txBody>
          <a:bodyPr/>
          <a:lstStyle>
            <a:lvl1pPr>
              <a:lnSpc>
                <a:spcPct val="92000"/>
              </a:lnSpc>
              <a:defRPr sz="1800" baseline="0">
                <a:solidFill>
                  <a:srgbClr val="003127"/>
                </a:solidFill>
              </a:defRPr>
            </a:lvl1pPr>
            <a:lvl2pPr marL="0" indent="0">
              <a:lnSpc>
                <a:spcPct val="92000"/>
              </a:lnSpc>
              <a:buFont typeface="Arial" panose="020B0604020202020204" pitchFamily="34" charset="0"/>
              <a:buChar char="​"/>
              <a:defRPr sz="1800"/>
            </a:lvl2pPr>
            <a:lvl3pPr marL="216000" indent="-216000">
              <a:buFont typeface="Arial" panose="020B0604020202020204" pitchFamily="34" charset="0"/>
              <a:buChar char="•"/>
              <a:defRPr/>
            </a:lvl3pPr>
            <a:lvl4pPr marL="432000">
              <a:defRPr/>
            </a:lvl4pPr>
            <a:lvl5pPr marL="648000">
              <a:defRPr/>
            </a:lvl5pPr>
            <a:lvl6pPr marL="648000">
              <a:defRPr/>
            </a:lvl6pPr>
            <a:lvl7pPr marL="648000">
              <a:defRPr/>
            </a:lvl7pPr>
            <a:lvl8pPr marL="648000">
              <a:defRPr/>
            </a:lvl8pPr>
            <a:lvl9pPr marL="648000">
              <a:defRPr/>
            </a:lvl9pPr>
          </a:lstStyle>
          <a:p>
            <a:pPr lvl="0"/>
            <a:r>
              <a:rPr lang="da-DK" dirty="0"/>
              <a:t>Klik for at tilføje tekst - Grøn tekst får du ved at bruge TAB-knappen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4230" y="1195389"/>
            <a:ext cx="683372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800"/>
            </a:lvl1pPr>
            <a:lvl2pPr>
              <a:lnSpc>
                <a:spcPct val="92000"/>
              </a:lnSpc>
              <a:defRPr sz="1800"/>
            </a:lvl2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Landbrugsstyrelsen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5B6E6CE-AF19-48DC-A24E-1FDCB133661A}" type="datetime2">
              <a:rPr lang="da-DK" smtClean="0"/>
              <a:t>18. januar 2019</a:t>
            </a:fld>
            <a:endParaRPr lang="da-DK" dirty="0"/>
          </a:p>
        </p:txBody>
      </p:sp>
      <p:grpSp>
        <p:nvGrpSpPr>
          <p:cNvPr id="12" name="Gruppe 11"/>
          <p:cNvGrpSpPr/>
          <p:nvPr userDrawn="1"/>
        </p:nvGrpSpPr>
        <p:grpSpPr>
          <a:xfrm>
            <a:off x="-2405743" y="311151"/>
            <a:ext cx="2405743" cy="2052668"/>
            <a:chOff x="-2405743" y="1655465"/>
            <a:chExt cx="2405743" cy="2052668"/>
          </a:xfrm>
        </p:grpSpPr>
        <p:pic>
          <p:nvPicPr>
            <p:cNvPr id="17" name="Billede 16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8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0000" y="5824566"/>
            <a:ext cx="1835919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51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651600" y="311151"/>
            <a:ext cx="3136418" cy="5770562"/>
          </a:xfrm>
        </p:spPr>
        <p:txBody>
          <a:bodyPr/>
          <a:lstStyle>
            <a:lvl1pPr>
              <a:lnSpc>
                <a:spcPct val="92000"/>
              </a:lnSpc>
              <a:defRPr sz="1800">
                <a:solidFill>
                  <a:srgbClr val="003127"/>
                </a:solidFill>
              </a:defRPr>
            </a:lvl1pPr>
            <a:lvl2pPr marL="0" indent="0">
              <a:lnSpc>
                <a:spcPct val="92000"/>
              </a:lnSpc>
              <a:buFont typeface="Arial" panose="020B0604020202020204" pitchFamily="34" charset="0"/>
              <a:buChar char="​"/>
              <a:defRPr sz="1800"/>
            </a:lvl2pPr>
            <a:lvl3pPr marL="288000" indent="-216000">
              <a:buFont typeface="Arial" panose="020B0604020202020204" pitchFamily="34" charset="0"/>
              <a:buChar char="•"/>
              <a:defRPr/>
            </a:lvl3pPr>
            <a:lvl4pPr marL="432000">
              <a:defRPr/>
            </a:lvl4pPr>
            <a:lvl5pPr marL="648000">
              <a:defRPr/>
            </a:lvl5pPr>
            <a:lvl6pPr marL="648000">
              <a:defRPr/>
            </a:lvl6pPr>
            <a:lvl7pPr marL="648000">
              <a:defRPr/>
            </a:lvl7pPr>
            <a:lvl8pPr marL="648000">
              <a:defRPr/>
            </a:lvl8pPr>
            <a:lvl9pPr marL="648000">
              <a:defRPr/>
            </a:lvl9pPr>
          </a:lstStyle>
          <a:p>
            <a:pPr lvl="0"/>
            <a:r>
              <a:rPr lang="da-DK" dirty="0"/>
              <a:t>Klik for at tilføje tekst - Grøn tekst får du ved at bruge TAB-knappen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  <a:p>
            <a:pPr lvl="4"/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5200" y="1195389"/>
            <a:ext cx="683280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800"/>
            </a:lvl1pPr>
            <a:lvl2pPr>
              <a:lnSpc>
                <a:spcPct val="92000"/>
              </a:lnSpc>
              <a:defRPr sz="1800"/>
            </a:lvl2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Landbrugsstyrelsen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E1B839A-CFD7-4DD7-AF54-A533332616BD}" type="datetime2">
              <a:rPr lang="da-DK" smtClean="0"/>
              <a:t>18. januar 2019</a:t>
            </a:fld>
            <a:endParaRPr lang="da-DK" dirty="0"/>
          </a:p>
        </p:txBody>
      </p:sp>
      <p:grpSp>
        <p:nvGrpSpPr>
          <p:cNvPr id="14" name="Gruppe 13"/>
          <p:cNvGrpSpPr/>
          <p:nvPr userDrawn="1"/>
        </p:nvGrpSpPr>
        <p:grpSpPr>
          <a:xfrm>
            <a:off x="-2405743" y="311151"/>
            <a:ext cx="2405743" cy="2052668"/>
            <a:chOff x="-2405743" y="1655465"/>
            <a:chExt cx="2405743" cy="2052668"/>
          </a:xfrm>
        </p:grpSpPr>
        <p:pic>
          <p:nvPicPr>
            <p:cNvPr id="15" name="Billede 1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6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Billede logo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38" y="6380524"/>
            <a:ext cx="224790" cy="199948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0000" y="5824566"/>
            <a:ext cx="1835918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41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51600" y="311151"/>
            <a:ext cx="3141468" cy="5770562"/>
          </a:xfrm>
        </p:spPr>
        <p:txBody>
          <a:bodyPr/>
          <a:lstStyle>
            <a:lvl1pPr>
              <a:lnSpc>
                <a:spcPct val="92000"/>
              </a:lnSpc>
              <a:defRPr sz="1800">
                <a:solidFill>
                  <a:schemeClr val="bg1"/>
                </a:solidFill>
              </a:defRPr>
            </a:lvl1pPr>
            <a:lvl2pPr marL="216000" indent="-216000">
              <a:lnSpc>
                <a:spcPct val="92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216000" indent="-2160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432000">
              <a:defRPr>
                <a:solidFill>
                  <a:schemeClr val="bg1"/>
                </a:solidFill>
              </a:defRPr>
            </a:lvl4pPr>
            <a:lvl5pPr marL="648000">
              <a:defRPr>
                <a:solidFill>
                  <a:schemeClr val="bg1"/>
                </a:solidFill>
              </a:defRPr>
            </a:lvl5pPr>
            <a:lvl6pPr marL="648000">
              <a:defRPr>
                <a:solidFill>
                  <a:schemeClr val="bg1"/>
                </a:solidFill>
              </a:defRPr>
            </a:lvl6pPr>
            <a:lvl7pPr marL="648000">
              <a:defRPr>
                <a:solidFill>
                  <a:schemeClr val="bg1"/>
                </a:solidFill>
              </a:defRPr>
            </a:lvl7pPr>
            <a:lvl8pPr marL="648000">
              <a:defRPr>
                <a:solidFill>
                  <a:schemeClr val="bg1"/>
                </a:solidFill>
              </a:defRPr>
            </a:lvl8pPr>
            <a:lvl9pPr marL="648000"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5200" y="1195389"/>
            <a:ext cx="683280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800">
                <a:solidFill>
                  <a:schemeClr val="bg1"/>
                </a:solidFill>
              </a:defRPr>
            </a:lvl1pPr>
            <a:lvl2pPr>
              <a:lnSpc>
                <a:spcPct val="92000"/>
              </a:lnSpc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/ Landbrugsstyrelsen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D449465-A5AA-453C-A7CE-F04D048831EC}" type="datetime2">
              <a:rPr lang="da-DK" smtClean="0"/>
              <a:t>18. januar 2019</a:t>
            </a:fld>
            <a:endParaRPr lang="da-DK" dirty="0"/>
          </a:p>
        </p:txBody>
      </p:sp>
      <p:grpSp>
        <p:nvGrpSpPr>
          <p:cNvPr id="13" name="Gruppe 12"/>
          <p:cNvGrpSpPr/>
          <p:nvPr userDrawn="1"/>
        </p:nvGrpSpPr>
        <p:grpSpPr>
          <a:xfrm>
            <a:off x="-2405743" y="311151"/>
            <a:ext cx="2405743" cy="2052668"/>
            <a:chOff x="-2405743" y="1655465"/>
            <a:chExt cx="2405743" cy="2052668"/>
          </a:xfrm>
        </p:grpSpPr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9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hvid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655670" y="6378872"/>
            <a:ext cx="223200" cy="2016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0000" y="5824566"/>
            <a:ext cx="1835918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93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49289" y="311151"/>
            <a:ext cx="4293296" cy="5770562"/>
          </a:xfrm>
        </p:spPr>
        <p:txBody>
          <a:bodyPr/>
          <a:lstStyle>
            <a:lvl1pPr>
              <a:lnSpc>
                <a:spcPct val="88000"/>
              </a:lnSpc>
              <a:defRPr sz="3200">
                <a:solidFill>
                  <a:schemeClr val="accent1"/>
                </a:solidFill>
              </a:defRPr>
            </a:lvl1pPr>
            <a:lvl2pPr marL="0" indent="0">
              <a:lnSpc>
                <a:spcPct val="94000"/>
              </a:lnSpc>
              <a:buFont typeface="Arial" panose="020B0604020202020204" pitchFamily="34" charset="0"/>
              <a:buChar char="​"/>
              <a:defRPr sz="15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5806678" y="311151"/>
            <a:ext cx="5731271" cy="5770563"/>
          </a:xfrm>
          <a:noFill/>
        </p:spPr>
        <p:txBody>
          <a:bodyPr lIns="0" tIns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Landbrugsstyrelsen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584BF7C-8B49-464F-B55C-70A7AA2F18FD}" type="datetime2">
              <a:rPr lang="da-DK" smtClean="0"/>
              <a:t>18. januar 2019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0000" y="0"/>
            <a:ext cx="1835919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9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78152" y="5229200"/>
            <a:ext cx="2250673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78152" y="5961288"/>
            <a:ext cx="2250673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0274" y="5780918"/>
            <a:ext cx="2248825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F6E8294A-87A8-43D7-A514-F26B78EA0C5B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348" y="7692036"/>
            <a:ext cx="4852021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/ Landbrugsstyrelsen / Titel på præsentation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438" y="7692036"/>
            <a:ext cx="397731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1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pic>
        <p:nvPicPr>
          <p:cNvPr id="26" name="Billede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sp>
        <p:nvSpPr>
          <p:cNvPr id="27" name="Rectangle 6"/>
          <p:cNvSpPr/>
          <p:nvPr userDrawn="1"/>
        </p:nvSpPr>
        <p:spPr>
          <a:xfrm>
            <a:off x="-1399201" y="6006008"/>
            <a:ext cx="1233601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  <p:pic>
        <p:nvPicPr>
          <p:cNvPr id="13" name="Billede logo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544" y="326064"/>
            <a:ext cx="2954307" cy="8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02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>
          <a:xfrm>
            <a:off x="13323094" y="6398800"/>
            <a:ext cx="2844059" cy="365125"/>
          </a:xfrm>
          <a:prstGeom prst="rect">
            <a:avLst/>
          </a:prstGeom>
        </p:spPr>
        <p:txBody>
          <a:bodyPr/>
          <a:lstStyle/>
          <a:p>
            <a:fld id="{EF592F48-C532-4E32-986D-C3793AE175CF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Landbrugsstyrelsen / Titel på præsentation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40384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 hidden="1"/>
          <p:cNvSpPr>
            <a:spLocks noGrp="1"/>
          </p:cNvSpPr>
          <p:nvPr>
            <p:ph type="dt" sz="half" idx="10"/>
          </p:nvPr>
        </p:nvSpPr>
        <p:spPr>
          <a:xfrm>
            <a:off x="13323094" y="6398800"/>
            <a:ext cx="2844059" cy="365125"/>
          </a:xfrm>
          <a:prstGeom prst="rect">
            <a:avLst/>
          </a:prstGeom>
        </p:spPr>
        <p:txBody>
          <a:bodyPr/>
          <a:lstStyle/>
          <a:p>
            <a:fld id="{10728843-332A-4A86-B5B3-67C775E0B588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Landbrugsstyrelsen / Titel på præsentation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8619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88825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30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78152" y="5229200"/>
            <a:ext cx="2250673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31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78152" y="5961288"/>
            <a:ext cx="2250673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3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0274" y="5780918"/>
            <a:ext cx="2248825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81C46329-EDD5-4F0E-B794-EF0F8B91679C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3" name="Pladsholder logo"/>
          <p:cNvSpPr>
            <a:spLocks noGrp="1"/>
          </p:cNvSpPr>
          <p:nvPr>
            <p:ph type="body" sz="quarter" idx="18" hasCustomPrompt="1"/>
          </p:nvPr>
        </p:nvSpPr>
        <p:spPr>
          <a:xfrm>
            <a:off x="8884800" y="327600"/>
            <a:ext cx="2955600" cy="8784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348" y="7692036"/>
            <a:ext cx="4852021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/ Landbrugsstyrelsen / Titel på præsentation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438" y="7692036"/>
            <a:ext cx="397731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9" name="Billede 2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0000" y="0"/>
            <a:ext cx="1842994" cy="1037416"/>
          </a:xfrm>
          <a:prstGeom prst="rect">
            <a:avLst/>
          </a:prstGeom>
        </p:spPr>
      </p:pic>
      <p:sp>
        <p:nvSpPr>
          <p:cNvPr id="38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grpSp>
        <p:nvGrpSpPr>
          <p:cNvPr id="41" name="Gruppe 40"/>
          <p:cNvGrpSpPr/>
          <p:nvPr userDrawn="1"/>
        </p:nvGrpSpPr>
        <p:grpSpPr>
          <a:xfrm>
            <a:off x="12188825" y="1941319"/>
            <a:ext cx="2032000" cy="3185487"/>
            <a:chOff x="9150825" y="2171823"/>
            <a:chExt cx="2032000" cy="3185487"/>
          </a:xfrm>
        </p:grpSpPr>
        <p:sp>
          <p:nvSpPr>
            <p:cNvPr id="42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Billed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50" name="Billede 79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sp>
        <p:nvSpPr>
          <p:cNvPr id="52" name="AutoShape 4"/>
          <p:cNvSpPr>
            <a:spLocks/>
          </p:cNvSpPr>
          <p:nvPr userDrawn="1"/>
        </p:nvSpPr>
        <p:spPr bwMode="gray">
          <a:xfrm>
            <a:off x="12188825" y="16587"/>
            <a:ext cx="1754459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6" name="Tekstfelt 25"/>
          <p:cNvSpPr txBox="1"/>
          <p:nvPr userDrawn="1"/>
        </p:nvSpPr>
        <p:spPr>
          <a:xfrm>
            <a:off x="-2055600" y="1196588"/>
            <a:ext cx="2054342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pic>
        <p:nvPicPr>
          <p:cNvPr id="22" name="Billede 2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sp>
        <p:nvSpPr>
          <p:cNvPr id="28" name="Rectangle 6"/>
          <p:cNvSpPr/>
          <p:nvPr userDrawn="1"/>
        </p:nvSpPr>
        <p:spPr>
          <a:xfrm>
            <a:off x="-1399200" y="6008874"/>
            <a:ext cx="472690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368458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88825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</a:t>
            </a: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120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348" y="7692036"/>
            <a:ext cx="4852021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/ Landbrugsstyrelsen / Titel på præsentation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438" y="7692036"/>
            <a:ext cx="397731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5" name="Billede 2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9999" y="1475"/>
            <a:ext cx="1849343" cy="1040990"/>
          </a:xfrm>
          <a:prstGeom prst="rect">
            <a:avLst/>
          </a:prstGeom>
        </p:spPr>
      </p:pic>
      <p:sp>
        <p:nvSpPr>
          <p:cNvPr id="22" name="Pladsholder logo"/>
          <p:cNvSpPr>
            <a:spLocks noGrp="1"/>
          </p:cNvSpPr>
          <p:nvPr>
            <p:ph type="body" sz="quarter" idx="18" hasCustomPrompt="1"/>
          </p:nvPr>
        </p:nvSpPr>
        <p:spPr>
          <a:xfrm>
            <a:off x="8884800" y="327600"/>
            <a:ext cx="2955600" cy="8784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2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78152" y="5229200"/>
            <a:ext cx="2250673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34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78152" y="5961288"/>
            <a:ext cx="2250673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41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0274" y="5780918"/>
            <a:ext cx="2248825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D167E517-D03E-4120-9B5D-0584A7289184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43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grpSp>
        <p:nvGrpSpPr>
          <p:cNvPr id="46" name="Gruppe 45"/>
          <p:cNvGrpSpPr/>
          <p:nvPr userDrawn="1"/>
        </p:nvGrpSpPr>
        <p:grpSpPr>
          <a:xfrm>
            <a:off x="12188825" y="1941319"/>
            <a:ext cx="2032000" cy="3185487"/>
            <a:chOff x="9150825" y="2171823"/>
            <a:chExt cx="2032000" cy="3185487"/>
          </a:xfrm>
        </p:grpSpPr>
        <p:sp>
          <p:nvSpPr>
            <p:cNvPr id="47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Billed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50" name="Billede 79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sp>
        <p:nvSpPr>
          <p:cNvPr id="52" name="AutoShape 4"/>
          <p:cNvSpPr>
            <a:spLocks/>
          </p:cNvSpPr>
          <p:nvPr userDrawn="1"/>
        </p:nvSpPr>
        <p:spPr bwMode="gray">
          <a:xfrm>
            <a:off x="12188825" y="16587"/>
            <a:ext cx="1754459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8" name="Tekstfelt 27"/>
          <p:cNvSpPr txBox="1"/>
          <p:nvPr userDrawn="1"/>
        </p:nvSpPr>
        <p:spPr>
          <a:xfrm>
            <a:off x="-2055600" y="1196588"/>
            <a:ext cx="2054342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pic>
        <p:nvPicPr>
          <p:cNvPr id="30" name="Billede 2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sp>
        <p:nvSpPr>
          <p:cNvPr id="31" name="Rectangle 6"/>
          <p:cNvSpPr/>
          <p:nvPr userDrawn="1"/>
        </p:nvSpPr>
        <p:spPr>
          <a:xfrm>
            <a:off x="-1399200" y="6008874"/>
            <a:ext cx="472690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1517900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6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88825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 eller indsæt farvet baggrund.</a:t>
            </a:r>
          </a:p>
        </p:txBody>
      </p:sp>
      <p:sp>
        <p:nvSpPr>
          <p:cNvPr id="11" name="Pladsholder til tekst 1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9579600" y="5026816"/>
            <a:ext cx="2250000" cy="576000"/>
          </a:xfrm>
        </p:spPr>
        <p:txBody>
          <a:bodyPr/>
          <a:lstStyle>
            <a:lvl1pPr>
              <a:defRPr lang="da-DK" sz="17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0588F2D-672E-43C7-B1A1-C04C83CD6DCA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/ Landbrugsstyrelsen / Titel på præsentation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24" name="Gruppe 23"/>
          <p:cNvGrpSpPr/>
          <p:nvPr userDrawn="1"/>
        </p:nvGrpSpPr>
        <p:grpSpPr>
          <a:xfrm>
            <a:off x="12197923" y="1941320"/>
            <a:ext cx="2708628" cy="3046988"/>
            <a:chOff x="9150825" y="2171823"/>
            <a:chExt cx="2032000" cy="3046988"/>
          </a:xfrm>
        </p:grpSpPr>
        <p:sp>
          <p:nvSpPr>
            <p:cNvPr id="25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04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8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0000" y="1"/>
            <a:ext cx="1840743" cy="1036149"/>
          </a:xfrm>
          <a:prstGeom prst="rect">
            <a:avLst/>
          </a:prstGeom>
        </p:spPr>
      </p:pic>
      <p:sp>
        <p:nvSpPr>
          <p:cNvPr id="21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655670" y="6378872"/>
            <a:ext cx="223200" cy="201600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4035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9579600" y="5026816"/>
            <a:ext cx="2250000" cy="576000"/>
          </a:xfrm>
        </p:spPr>
        <p:txBody>
          <a:bodyPr/>
          <a:lstStyle>
            <a:lvl1pPr>
              <a:defRPr lang="da-DK" sz="17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" name="Pladsholder til dato 1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C7DF4C8-F17E-4E10-8D50-F10B1BD9C750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/ Landbrugsstyrelsen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66515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13323094" y="6398800"/>
            <a:ext cx="2844059" cy="365125"/>
          </a:xfrm>
          <a:prstGeom prst="rect">
            <a:avLst/>
          </a:prstGeom>
        </p:spPr>
        <p:txBody>
          <a:bodyPr/>
          <a:lstStyle/>
          <a:p>
            <a:fld id="{EEC91897-1A83-4C20-88C5-CA945993DEAE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Landbrugsstyrelsen / Titel på præsentation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5" name="Gruppe 14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6" name="Billede 1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uppe 17"/>
          <p:cNvGrpSpPr/>
          <p:nvPr userDrawn="1"/>
        </p:nvGrpSpPr>
        <p:grpSpPr>
          <a:xfrm>
            <a:off x="-2476901" y="3682285"/>
            <a:ext cx="2476901" cy="3200761"/>
            <a:chOff x="-2476901" y="3682285"/>
            <a:chExt cx="2476901" cy="3200761"/>
          </a:xfrm>
        </p:grpSpPr>
        <p:sp>
          <p:nvSpPr>
            <p:cNvPr id="21" name="Text Box 48"/>
            <p:cNvSpPr txBox="1">
              <a:spLocks noChangeArrowheads="1"/>
            </p:cNvSpPr>
            <p:nvPr userDrawn="1"/>
          </p:nvSpPr>
          <p:spPr bwMode="auto">
            <a:xfrm>
              <a:off x="-2476901" y="3682285"/>
              <a:ext cx="2476901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44000" bIns="0" anchor="b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Aft>
                  <a:spcPts val="60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at indsætte Sidehoved og 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topmenuen 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Sidehoved og 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Sæt hak i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Slidenummer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ønsket indhold i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Anvend på alle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Tips: </a:t>
              </a:r>
              <a:r>
                <a:rPr lang="da-DK" sz="900" b="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Gør det som det sidste før du gemmer filen, så det slår igennem på alle sider </a:t>
              </a:r>
            </a:p>
          </p:txBody>
        </p:sp>
        <p:grpSp>
          <p:nvGrpSpPr>
            <p:cNvPr id="22" name="Gruppe 21"/>
            <p:cNvGrpSpPr/>
            <p:nvPr userDrawn="1"/>
          </p:nvGrpSpPr>
          <p:grpSpPr>
            <a:xfrm>
              <a:off x="-2461135" y="5229519"/>
              <a:ext cx="2312988" cy="1653527"/>
              <a:chOff x="-2461135" y="5229519"/>
              <a:chExt cx="2312988" cy="1653527"/>
            </a:xfrm>
          </p:grpSpPr>
          <p:pic>
            <p:nvPicPr>
              <p:cNvPr id="23" name="Billede 22"/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461135" y="5229519"/>
                <a:ext cx="2312988" cy="1653527"/>
              </a:xfrm>
              <a:prstGeom prst="rect">
                <a:avLst/>
              </a:prstGeom>
            </p:spPr>
          </p:pic>
          <p:sp>
            <p:nvSpPr>
              <p:cNvPr id="24" name="Rektangel 23"/>
              <p:cNvSpPr/>
              <p:nvPr userDrawn="1"/>
            </p:nvSpPr>
            <p:spPr>
              <a:xfrm>
                <a:off x="-2340768" y="6165304"/>
                <a:ext cx="1656184" cy="2880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GB" dirty="0" err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3299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517" y="1196754"/>
            <a:ext cx="10886431" cy="4886325"/>
          </a:xfrm>
        </p:spPr>
        <p:txBody>
          <a:bodyPr numCol="2" spcCol="18000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13323094" y="6398800"/>
            <a:ext cx="2844059" cy="365125"/>
          </a:xfrm>
          <a:prstGeom prst="rect">
            <a:avLst/>
          </a:prstGeom>
        </p:spPr>
        <p:txBody>
          <a:bodyPr/>
          <a:lstStyle/>
          <a:p>
            <a:fld id="{85EA3344-3AA4-4346-BAAC-562C6490DF9D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Landbrugsstyrelsen / Titel på præsentation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2" name="Gruppe 11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3" name="Billede 12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4603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4" name="Pladsholder til indhold 2"/>
          <p:cNvSpPr>
            <a:spLocks noGrp="1"/>
          </p:cNvSpPr>
          <p:nvPr>
            <p:ph sz="quarter" idx="13"/>
          </p:nvPr>
        </p:nvSpPr>
        <p:spPr>
          <a:xfrm>
            <a:off x="651517" y="1196424"/>
            <a:ext cx="5346521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6" name="Pladsholder til indhold 3"/>
          <p:cNvSpPr>
            <a:spLocks noGrp="1"/>
          </p:cNvSpPr>
          <p:nvPr>
            <p:ph sz="quarter" idx="14"/>
          </p:nvPr>
        </p:nvSpPr>
        <p:spPr>
          <a:xfrm>
            <a:off x="6190398" y="1196424"/>
            <a:ext cx="5347551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0"/>
          </p:nvPr>
        </p:nvSpPr>
        <p:spPr>
          <a:xfrm>
            <a:off x="13323094" y="6398800"/>
            <a:ext cx="2844059" cy="365125"/>
          </a:xfrm>
          <a:prstGeom prst="rect">
            <a:avLst/>
          </a:prstGeom>
        </p:spPr>
        <p:txBody>
          <a:bodyPr/>
          <a:lstStyle/>
          <a:p>
            <a:fld id="{E2B12104-1CEF-4938-BEFE-DF5B0582D99D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Landbrugsstyrelsen / Titel på præsentation</a:t>
            </a:r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1" name="Gruppe 10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2" name="Billede 11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3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8065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51517" y="311972"/>
            <a:ext cx="10886431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51516" y="1196753"/>
            <a:ext cx="10886433" cy="4885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148399" y="6398800"/>
            <a:ext cx="5652000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rgbClr val="003127"/>
                </a:solidFill>
              </a:defRPr>
            </a:lvl1pPr>
          </a:lstStyle>
          <a:p>
            <a:r>
              <a:rPr lang="da-DK"/>
              <a:t>/ Landbrugsstyrelsen / Titel på præsentation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17200" y="6398800"/>
            <a:ext cx="298800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rgbClr val="003127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Pladsholder til dato 11" hidden="1"/>
          <p:cNvSpPr>
            <a:spLocks noGrp="1"/>
          </p:cNvSpPr>
          <p:nvPr>
            <p:ph type="dt" sz="half" idx="2"/>
          </p:nvPr>
        </p:nvSpPr>
        <p:spPr>
          <a:xfrm>
            <a:off x="8398068" y="7600380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80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0AA6C8A-03CC-42A2-A141-0F360D082BBD}" type="datetime2">
              <a:rPr lang="da-DK" smtClean="0"/>
              <a:t>18. januar 2019</a:t>
            </a:fld>
            <a:endParaRPr lang="da-DK" dirty="0"/>
          </a:p>
        </p:txBody>
      </p:sp>
      <p:pic>
        <p:nvPicPr>
          <p:cNvPr id="13" name="Billede logo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38" y="6380524"/>
            <a:ext cx="224790" cy="19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0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59" r:id="rId3"/>
    <p:sldLayoutId id="2147483660" r:id="rId4"/>
    <p:sldLayoutId id="2147483661" r:id="rId5"/>
    <p:sldLayoutId id="2147483662" r:id="rId6"/>
    <p:sldLayoutId id="2147483650" r:id="rId7"/>
    <p:sldLayoutId id="2147483673" r:id="rId8"/>
    <p:sldLayoutId id="214748365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4" r:id="rId20"/>
    <p:sldLayoutId id="2147483655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300" b="1" kern="1200">
          <a:solidFill>
            <a:srgbClr val="003127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​"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•"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6pPr>
      <a:lvl7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7pPr>
      <a:lvl8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 baseline="0">
          <a:solidFill>
            <a:schemeClr val="accent1"/>
          </a:solidFill>
          <a:latin typeface="+mn-lt"/>
          <a:ea typeface="+mn-ea"/>
          <a:cs typeface="+mn-cs"/>
        </a:defRPr>
      </a:lvl8pPr>
      <a:lvl9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753" userDrawn="1">
          <p15:clr>
            <a:srgbClr val="F26B43"/>
          </p15:clr>
        </p15:guide>
        <p15:guide id="4" orient="horz" pos="3831" userDrawn="1">
          <p15:clr>
            <a:srgbClr val="F26B43"/>
          </p15:clr>
        </p15:guide>
        <p15:guide id="5" orient="horz" pos="195" userDrawn="1">
          <p15:clr>
            <a:srgbClr val="F26B43"/>
          </p15:clr>
        </p15:guide>
        <p15:guide id="6" orient="horz" pos="491" userDrawn="1">
          <p15:clr>
            <a:srgbClr val="F26B43"/>
          </p15:clr>
        </p15:guide>
        <p15:guide id="7" pos="409" userDrawn="1">
          <p15:clr>
            <a:srgbClr val="F26B43"/>
          </p15:clr>
        </p15:guide>
        <p15:guide id="8" pos="72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bst.dk/landbrug/krydsoverensstemmelse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s://lbst.dk/nyheder-og-presse/sociale-medier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-regneark1.xlsx"/><Relationship Id="rId5" Type="http://schemas.openxmlformats.org/officeDocument/2006/relationships/oleObject" Target="../embeddings/oleObject1.bin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Pladsholder til tekst 2"/>
          <p:cNvSpPr>
            <a:spLocks noGrp="1"/>
          </p:cNvSpPr>
          <p:nvPr>
            <p:ph type="body" sz="quarter" idx="10"/>
          </p:nvPr>
        </p:nvSpPr>
        <p:spPr>
          <a:xfrm>
            <a:off x="-360000" y="2049320"/>
            <a:ext cx="12188825" cy="1501496"/>
          </a:xfrm>
        </p:spPr>
        <p:txBody>
          <a:bodyPr>
            <a:normAutofit/>
          </a:bodyPr>
          <a:lstStyle/>
          <a:p>
            <a:r>
              <a:rPr lang="da-DK" sz="5400" dirty="0" smtClean="0">
                <a:solidFill>
                  <a:schemeClr val="bg1"/>
                </a:solidFill>
              </a:rPr>
              <a:t>Krydsoverensstemmelse (KO)</a:t>
            </a:r>
            <a:endParaRPr lang="da-DK" sz="5400" dirty="0">
              <a:solidFill>
                <a:schemeClr val="bg1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smtClean="0"/>
              <a:t>/ Landbrugsstyrelsen / Titel på præsentation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1</a:t>
            </a:fld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bg1"/>
                </a:solidFill>
              </a:rPr>
              <a:t>Landbrugsseminarer 2019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bg1"/>
                </a:solidFill>
              </a:rPr>
              <a:t>Emilie Sloth, Landbrugsstyrelsen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0" name="Tekstfelt 9"/>
          <p:cNvSpPr txBox="1"/>
          <p:nvPr/>
        </p:nvSpPr>
        <p:spPr>
          <a:xfrm>
            <a:off x="2983416" y="3383737"/>
            <a:ext cx="885698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3600" dirty="0">
                <a:solidFill>
                  <a:schemeClr val="bg1"/>
                </a:solidFill>
              </a:rPr>
              <a:t>Hvordan man undgår overtrædelser</a:t>
            </a:r>
          </a:p>
          <a:p>
            <a:endParaRPr lang="da-DK" sz="3600" dirty="0" err="1" smtClean="0">
              <a:solidFill>
                <a:schemeClr val="bg1"/>
              </a:solidFill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2764" y="202008"/>
            <a:ext cx="2632373" cy="78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8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428" y="1556466"/>
            <a:ext cx="5472608" cy="4820624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368"/>
          <a:stretch/>
        </p:blipFill>
        <p:spPr>
          <a:xfrm>
            <a:off x="418057" y="1570244"/>
            <a:ext cx="5431871" cy="4806846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6790873" y="1112113"/>
            <a:ext cx="2592288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dirty="0" err="1" smtClean="0">
                <a:solidFill>
                  <a:schemeClr val="accent1">
                    <a:lumMod val="50000"/>
                  </a:schemeClr>
                </a:solidFill>
              </a:rPr>
              <a:t>Ortofoto</a:t>
            </a:r>
            <a:r>
              <a:rPr lang="da-DK" sz="2400" dirty="0" smtClean="0">
                <a:solidFill>
                  <a:schemeClr val="accent1">
                    <a:lumMod val="50000"/>
                  </a:schemeClr>
                </a:solidFill>
              </a:rPr>
              <a:t> 2018:</a:t>
            </a:r>
            <a:endParaRPr lang="da-DK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1269876" y="2046560"/>
            <a:ext cx="3888432" cy="3974727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639064" y="270024"/>
            <a:ext cx="9487796" cy="9061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 smtClean="0">
                <a:solidFill>
                  <a:schemeClr val="tx1"/>
                </a:solidFill>
              </a:rPr>
              <a:t>Krav 1.23 - § 3 beskyttet eng</a:t>
            </a:r>
            <a:endParaRPr lang="da-DK" sz="3200" dirty="0">
              <a:solidFill>
                <a:schemeClr val="tx1"/>
              </a:solidFill>
            </a:endParaRP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639064" y="1136465"/>
            <a:ext cx="2592288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dirty="0" err="1" smtClean="0">
                <a:solidFill>
                  <a:schemeClr val="accent1">
                    <a:lumMod val="50000"/>
                  </a:schemeClr>
                </a:solidFill>
              </a:rPr>
              <a:t>Ortofoto</a:t>
            </a:r>
            <a:r>
              <a:rPr lang="da-DK" sz="2400" dirty="0" smtClean="0">
                <a:solidFill>
                  <a:schemeClr val="accent1">
                    <a:lumMod val="50000"/>
                  </a:schemeClr>
                </a:solidFill>
              </a:rPr>
              <a:t> 2015:</a:t>
            </a:r>
            <a:endParaRPr lang="da-DK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7402941" y="2046560"/>
            <a:ext cx="3960440" cy="397472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10" name="Pladsholder til sidefod 4"/>
          <p:cNvSpPr>
            <a:spLocks noGrp="1"/>
          </p:cNvSpPr>
          <p:nvPr>
            <p:ph type="ftr" sz="quarter" idx="10"/>
          </p:nvPr>
        </p:nvSpPr>
        <p:spPr>
          <a:xfrm>
            <a:off x="1151399" y="6453967"/>
            <a:ext cx="5652000" cy="201461"/>
          </a:xfrm>
        </p:spPr>
        <p:txBody>
          <a:bodyPr/>
          <a:lstStyle/>
          <a:p>
            <a:r>
              <a:rPr lang="da-DK" sz="1000" dirty="0" smtClean="0">
                <a:solidFill>
                  <a:schemeClr val="accent3">
                    <a:lumMod val="50000"/>
                  </a:schemeClr>
                </a:solidFill>
              </a:rPr>
              <a:t>/ Landbrugsstyrelsen / Krydsoverensstemmelse (KO)</a:t>
            </a:r>
            <a:endParaRPr lang="da-DK" sz="1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Pladsholder til slidenummer 5"/>
          <p:cNvSpPr txBox="1">
            <a:spLocks/>
          </p:cNvSpPr>
          <p:nvPr/>
        </p:nvSpPr>
        <p:spPr>
          <a:xfrm>
            <a:off x="1001999" y="6420463"/>
            <a:ext cx="298800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00" dirty="0" smtClean="0"/>
              <a:t>9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179806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20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/>
          <p:nvPr/>
        </p:nvPicPr>
        <p:blipFill>
          <a:blip r:embed="rId3"/>
          <a:stretch>
            <a:fillRect/>
          </a:stretch>
        </p:blipFill>
        <p:spPr>
          <a:xfrm>
            <a:off x="21130" y="2997619"/>
            <a:ext cx="6094412" cy="3977912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411" y="3140968"/>
            <a:ext cx="6094413" cy="3834563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413" y="-23394"/>
            <a:ext cx="6094412" cy="354537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2951" y="194654"/>
            <a:ext cx="10886431" cy="468000"/>
          </a:xfrm>
        </p:spPr>
        <p:txBody>
          <a:bodyPr/>
          <a:lstStyle/>
          <a:p>
            <a:r>
              <a:rPr lang="da-DK" sz="3200" dirty="0" smtClean="0">
                <a:solidFill>
                  <a:schemeClr val="tx1"/>
                </a:solidFill>
              </a:rPr>
              <a:t>§ 3: Er der noget, der er for </a:t>
            </a:r>
            <a:br>
              <a:rPr lang="da-DK" sz="3200" dirty="0" smtClean="0">
                <a:solidFill>
                  <a:schemeClr val="tx1"/>
                </a:solidFill>
              </a:rPr>
            </a:br>
            <a:r>
              <a:rPr lang="da-DK" sz="3200" dirty="0" smtClean="0">
                <a:solidFill>
                  <a:schemeClr val="tx1"/>
                </a:solidFill>
              </a:rPr>
              <a:t>       småt?</a:t>
            </a:r>
            <a:endParaRPr lang="da-DK" sz="3200" dirty="0">
              <a:solidFill>
                <a:schemeClr val="tx1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52951" y="1583143"/>
            <a:ext cx="11256585" cy="4885996"/>
          </a:xfrm>
        </p:spPr>
        <p:txBody>
          <a:bodyPr/>
          <a:lstStyle/>
          <a:p>
            <a:r>
              <a:rPr lang="da-DK" sz="2400" dirty="0" smtClean="0">
                <a:solidFill>
                  <a:schemeClr val="accent1">
                    <a:lumMod val="50000"/>
                  </a:schemeClr>
                </a:solidFill>
              </a:rPr>
              <a:t>Konkret vurdering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accent1">
                    <a:lumMod val="50000"/>
                  </a:schemeClr>
                </a:solidFill>
              </a:rPr>
              <a:t>Påvirker det fuglebeskyttelsen?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accent1">
                    <a:lumMod val="50000"/>
                  </a:schemeClr>
                </a:solidFill>
              </a:rPr>
              <a:t>Hvor stor er mængden/skaden på </a:t>
            </a:r>
            <a:br>
              <a:rPr lang="da-DK" sz="2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da-DK" sz="2400" dirty="0" smtClean="0">
                <a:solidFill>
                  <a:schemeClr val="accent1">
                    <a:lumMod val="50000"/>
                  </a:schemeClr>
                </a:solidFill>
              </a:rPr>
              <a:t>området?</a:t>
            </a:r>
          </a:p>
          <a:p>
            <a:endParaRPr lang="da-DK" sz="2400" dirty="0" smtClean="0"/>
          </a:p>
          <a:p>
            <a:endParaRPr lang="da-DK" sz="24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>
                <a:solidFill>
                  <a:schemeClr val="bg1"/>
                </a:solidFill>
              </a:rPr>
              <a:t>11</a:t>
            </a:fld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11" name="Pladsholder til sidefod 4"/>
          <p:cNvSpPr>
            <a:spLocks noGrp="1"/>
          </p:cNvSpPr>
          <p:nvPr>
            <p:ph type="ftr" sz="quarter" idx="10"/>
          </p:nvPr>
        </p:nvSpPr>
        <p:spPr>
          <a:xfrm>
            <a:off x="1132261" y="6437353"/>
            <a:ext cx="5652000" cy="201461"/>
          </a:xfrm>
        </p:spPr>
        <p:txBody>
          <a:bodyPr/>
          <a:lstStyle/>
          <a:p>
            <a:r>
              <a:rPr lang="da-DK" sz="1000" dirty="0" smtClean="0">
                <a:solidFill>
                  <a:schemeClr val="bg1"/>
                </a:solidFill>
              </a:rPr>
              <a:t>/ Landbrugsstyrelsen / Krydsoverensstemmelse (KO)</a:t>
            </a:r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774" y="6381328"/>
            <a:ext cx="256054" cy="2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400" y="0"/>
            <a:ext cx="4248150" cy="6858000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4657398" y="1268760"/>
            <a:ext cx="7341248" cy="1771168"/>
          </a:xfrm>
        </p:spPr>
        <p:txBody>
          <a:bodyPr/>
          <a:lstStyle/>
          <a:p>
            <a:r>
              <a:rPr lang="da-DK" sz="2400" dirty="0" smtClean="0">
                <a:solidFill>
                  <a:schemeClr val="accent1">
                    <a:lumMod val="50000"/>
                  </a:schemeClr>
                </a:solidFill>
              </a:rPr>
              <a:t>Forskellen på KO </a:t>
            </a:r>
            <a:r>
              <a:rPr lang="da-DK" sz="2400" dirty="0">
                <a:solidFill>
                  <a:schemeClr val="accent1">
                    <a:lumMod val="50000"/>
                  </a:schemeClr>
                </a:solidFill>
              </a:rPr>
              <a:t>og støttebetingelser</a:t>
            </a:r>
          </a:p>
          <a:p>
            <a:endParaRPr lang="da-DK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a-DK" sz="2400" dirty="0">
                <a:solidFill>
                  <a:schemeClr val="accent1">
                    <a:lumMod val="50000"/>
                  </a:schemeClr>
                </a:solidFill>
              </a:rPr>
              <a:t>Hvad er godt landmandskab?</a:t>
            </a:r>
          </a:p>
          <a:p>
            <a:endParaRPr lang="da-DK" sz="240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z="1000" dirty="0" smtClean="0">
                <a:solidFill>
                  <a:schemeClr val="bg1"/>
                </a:solidFill>
              </a:rPr>
              <a:t>/ Landbrugsstyrelsen / Krydsoverensstemmelse KO</a:t>
            </a:r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z="1000" smtClean="0">
                <a:solidFill>
                  <a:schemeClr val="bg1"/>
                </a:solidFill>
              </a:rPr>
              <a:pPr/>
              <a:t>12</a:t>
            </a:fld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654252" y="188913"/>
            <a:ext cx="7344394" cy="44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3200" b="1" dirty="0"/>
              <a:t>Godt </a:t>
            </a:r>
            <a:r>
              <a:rPr lang="da-DK" sz="3200" b="1" dirty="0" smtClean="0"/>
              <a:t>landmandskab er alfa og omega</a:t>
            </a:r>
            <a:endParaRPr lang="da-DK" sz="3200" b="1" dirty="0"/>
          </a:p>
        </p:txBody>
      </p:sp>
      <p:sp>
        <p:nvSpPr>
          <p:cNvPr id="9" name="Tekstfelt 8"/>
          <p:cNvSpPr txBox="1"/>
          <p:nvPr/>
        </p:nvSpPr>
        <p:spPr>
          <a:xfrm>
            <a:off x="4654252" y="3356992"/>
            <a:ext cx="37444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b="1" dirty="0" smtClean="0"/>
              <a:t>Eksempler</a:t>
            </a:r>
          </a:p>
        </p:txBody>
      </p:sp>
      <p:sp>
        <p:nvSpPr>
          <p:cNvPr id="11" name="Tekstfelt 10"/>
          <p:cNvSpPr txBox="1"/>
          <p:nvPr/>
        </p:nvSpPr>
        <p:spPr>
          <a:xfrm>
            <a:off x="4654252" y="4093065"/>
            <a:ext cx="741682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a-DK" sz="2400" b="1" dirty="0">
                <a:solidFill>
                  <a:schemeClr val="accent1">
                    <a:lumMod val="50000"/>
                  </a:schemeClr>
                </a:solidFill>
              </a:rPr>
              <a:t>Håndtering af </a:t>
            </a:r>
            <a:r>
              <a:rPr lang="da-DK" sz="2400" b="1" dirty="0" smtClean="0">
                <a:solidFill>
                  <a:schemeClr val="accent1">
                    <a:lumMod val="50000"/>
                  </a:schemeClr>
                </a:solidFill>
              </a:rPr>
              <a:t>medicin (krav 1.14. 2.20 og 2.24)</a:t>
            </a:r>
            <a:endParaRPr lang="da-DK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a-DK" sz="2400" b="1" dirty="0" smtClean="0">
                <a:solidFill>
                  <a:schemeClr val="accent1">
                    <a:lumMod val="50000"/>
                  </a:schemeClr>
                </a:solidFill>
              </a:rPr>
              <a:t>Sprøjtejournaler (krav 2.19)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da-DK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kstfelt 9"/>
          <p:cNvSpPr txBox="1"/>
          <p:nvPr/>
        </p:nvSpPr>
        <p:spPr>
          <a:xfrm rot="20164638">
            <a:off x="7960259" y="2459158"/>
            <a:ext cx="319897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da-DK" sz="2100" b="1" dirty="0" smtClean="0"/>
              <a:t>Skriv eksempler på godt landmandskab på </a:t>
            </a:r>
            <a:r>
              <a:rPr lang="da-DK" sz="2100" b="1" dirty="0" err="1" smtClean="0"/>
              <a:t>Slido</a:t>
            </a:r>
            <a:endParaRPr lang="da-DK" sz="2100" b="1" dirty="0" smtClean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66" y="6380786"/>
            <a:ext cx="256054" cy="2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indhold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0"/>
          <a:stretch/>
        </p:blipFill>
        <p:spPr>
          <a:xfrm>
            <a:off x="-1" y="-147912"/>
            <a:ext cx="4078189" cy="70059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70276" y="332656"/>
            <a:ext cx="5351204" cy="812772"/>
          </a:xfrm>
        </p:spPr>
        <p:txBody>
          <a:bodyPr/>
          <a:lstStyle/>
          <a:p>
            <a:r>
              <a:rPr lang="da-DK" sz="3200" dirty="0">
                <a:solidFill>
                  <a:schemeClr val="tx1"/>
                </a:solidFill>
              </a:rPr>
              <a:t>Sådan arbejder vi med KO i Landbrugsstyrelsen</a:t>
            </a:r>
            <a:br>
              <a:rPr lang="da-DK" sz="3200" dirty="0">
                <a:solidFill>
                  <a:schemeClr val="tx1"/>
                </a:solidFill>
              </a:rPr>
            </a:br>
            <a:endParaRPr lang="da-DK" sz="280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4876126" y="2348880"/>
            <a:ext cx="5519996" cy="3240360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accent1">
                    <a:lumMod val="50000"/>
                  </a:schemeClr>
                </a:solidFill>
              </a:rPr>
              <a:t>Fokus på godt landmandskab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accent1">
                    <a:lumMod val="50000"/>
                  </a:schemeClr>
                </a:solidFill>
              </a:rPr>
              <a:t>Bedømmelsesskemaerne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accent1">
                    <a:lumMod val="50000"/>
                  </a:schemeClr>
                </a:solidFill>
              </a:rPr>
              <a:t>Advarsler og henstillinger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accent1">
                    <a:lumMod val="50000"/>
                  </a:schemeClr>
                </a:solidFill>
              </a:rPr>
              <a:t>Ny vejledning fra 2019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accent1">
                    <a:lumMod val="50000"/>
                  </a:schemeClr>
                </a:solidFill>
              </a:rPr>
              <a:t>Tydelige afgørelser</a:t>
            </a:r>
          </a:p>
          <a:p>
            <a:endParaRPr lang="da-DK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z="1000" dirty="0" smtClean="0">
                <a:solidFill>
                  <a:schemeClr val="bg1"/>
                </a:solidFill>
              </a:rPr>
              <a:t>/ Landbrugsstyrelsen / Krydsoverensstemmelse (KO)</a:t>
            </a:r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z="1000" smtClean="0">
                <a:solidFill>
                  <a:schemeClr val="bg1"/>
                </a:solidFill>
              </a:rPr>
              <a:pPr/>
              <a:t>13</a:t>
            </a:fld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47" y="6377877"/>
            <a:ext cx="256054" cy="2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7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7200" y="360442"/>
            <a:ext cx="5781268" cy="812772"/>
          </a:xfrm>
        </p:spPr>
        <p:txBody>
          <a:bodyPr/>
          <a:lstStyle/>
          <a:p>
            <a:r>
              <a:rPr lang="da-DK" sz="3200" dirty="0" smtClean="0"/>
              <a:t>Sådan får du mere at vide</a:t>
            </a:r>
            <a:endParaRPr lang="da-DK" sz="320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4870276" y="1052736"/>
            <a:ext cx="6863035" cy="5746646"/>
          </a:xfrm>
        </p:spPr>
        <p:txBody>
          <a:bodyPr/>
          <a:lstStyle/>
          <a:p>
            <a:r>
              <a:rPr lang="da-DK" sz="2400" dirty="0" smtClean="0">
                <a:solidFill>
                  <a:schemeClr val="accent1">
                    <a:lumMod val="50000"/>
                  </a:schemeClr>
                </a:solidFill>
              </a:rPr>
              <a:t>Hvis I har yderligere spørgsmål</a:t>
            </a:r>
            <a:r>
              <a:rPr lang="da-DK" sz="2100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endParaRPr lang="da-DK" sz="21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accent1">
                    <a:lumMod val="50000"/>
                  </a:schemeClr>
                </a:solidFill>
              </a:rPr>
              <a:t>Spørg efter oplægget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accent1">
                    <a:lumMod val="50000"/>
                  </a:schemeClr>
                </a:solidFill>
              </a:rPr>
              <a:t>Stil spørgsmål på </a:t>
            </a:r>
            <a:r>
              <a:rPr lang="da-DK" sz="2400" dirty="0" err="1" smtClean="0">
                <a:solidFill>
                  <a:schemeClr val="accent1">
                    <a:lumMod val="50000"/>
                  </a:schemeClr>
                </a:solidFill>
              </a:rPr>
              <a:t>Slido</a:t>
            </a:r>
            <a:endParaRPr lang="da-DK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sz="24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a-DK" sz="2400" dirty="0">
                <a:solidFill>
                  <a:schemeClr val="accent1">
                    <a:lumMod val="50000"/>
                  </a:schemeClr>
                </a:solidFill>
              </a:rPr>
              <a:t>Vi besvarer spørgsmål fra </a:t>
            </a:r>
            <a:r>
              <a:rPr lang="da-DK" sz="2400" dirty="0" err="1">
                <a:solidFill>
                  <a:schemeClr val="accent1">
                    <a:lumMod val="50000"/>
                  </a:schemeClr>
                </a:solidFill>
              </a:rPr>
              <a:t>Slido</a:t>
            </a:r>
            <a:r>
              <a:rPr lang="da-DK" sz="2400" dirty="0">
                <a:solidFill>
                  <a:schemeClr val="accent1">
                    <a:lumMod val="50000"/>
                  </a:schemeClr>
                </a:solidFill>
              </a:rPr>
              <a:t> i </a:t>
            </a:r>
            <a:r>
              <a:rPr lang="da-DK" sz="2400" dirty="0" smtClean="0">
                <a:solidFill>
                  <a:schemeClr val="accent1">
                    <a:lumMod val="50000"/>
                  </a:schemeClr>
                </a:solidFill>
              </a:rPr>
              <a:t>en faglig </a:t>
            </a:r>
            <a:r>
              <a:rPr lang="da-DK" sz="2400" dirty="0">
                <a:solidFill>
                  <a:schemeClr val="accent1">
                    <a:lumMod val="50000"/>
                  </a:schemeClr>
                </a:solidFill>
              </a:rPr>
              <a:t>nyhed.</a:t>
            </a:r>
          </a:p>
          <a:p>
            <a:endParaRPr lang="da-DK" sz="2100" b="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50000"/>
                  </a:schemeClr>
                </a:solidFill>
              </a:rPr>
              <a:t>Vores hjemmeside:</a:t>
            </a:r>
          </a:p>
          <a:p>
            <a:r>
              <a:rPr lang="da-DK" b="0" dirty="0">
                <a:solidFill>
                  <a:schemeClr val="tx1"/>
                </a:solidFill>
                <a:hlinkClick r:id="rId3"/>
              </a:rPr>
              <a:t>https://lbst.dk/landbrug/krydsoverensstemmelse</a:t>
            </a:r>
            <a:r>
              <a:rPr lang="da-DK" b="0" dirty="0" smtClean="0">
                <a:solidFill>
                  <a:schemeClr val="tx1"/>
                </a:solidFill>
                <a:hlinkClick r:id="rId3"/>
              </a:rPr>
              <a:t>/</a:t>
            </a:r>
            <a:endParaRPr lang="da-DK" b="0" dirty="0" smtClean="0">
              <a:solidFill>
                <a:schemeClr val="tx1"/>
              </a:solidFill>
            </a:endParaRPr>
          </a:p>
          <a:p>
            <a:endParaRPr lang="da-DK" dirty="0" smtClean="0"/>
          </a:p>
          <a:p>
            <a:r>
              <a:rPr lang="da-DK" sz="2400" dirty="0" smtClean="0">
                <a:solidFill>
                  <a:schemeClr val="accent1">
                    <a:lumMod val="50000"/>
                  </a:schemeClr>
                </a:solidFill>
              </a:rPr>
              <a:t>Landbrugsstyrelsen </a:t>
            </a:r>
            <a:r>
              <a:rPr lang="da-DK" sz="2400" dirty="0">
                <a:solidFill>
                  <a:schemeClr val="accent1">
                    <a:lumMod val="50000"/>
                  </a:schemeClr>
                </a:solidFill>
              </a:rPr>
              <a:t>er på </a:t>
            </a:r>
            <a:r>
              <a:rPr lang="da-DK" sz="2400" dirty="0" err="1" smtClean="0">
                <a:solidFill>
                  <a:schemeClr val="accent1">
                    <a:lumMod val="50000"/>
                  </a:schemeClr>
                </a:solidFill>
              </a:rPr>
              <a:t>facebook</a:t>
            </a:r>
            <a:r>
              <a:rPr lang="da-DK" sz="2400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da-DK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a-DK" b="0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https://lbst.dk/nyheder-og-presse/sociale-medier/</a:t>
            </a:r>
            <a:endParaRPr lang="da-DK" b="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b="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dirty="0" smtClean="0"/>
          </a:p>
          <a:p>
            <a:r>
              <a:rPr lang="da-DK" sz="2400" dirty="0" smtClean="0">
                <a:solidFill>
                  <a:schemeClr val="accent1">
                    <a:lumMod val="50000"/>
                  </a:schemeClr>
                </a:solidFill>
              </a:rPr>
              <a:t>Brug KO-vejledningen </a:t>
            </a:r>
            <a:r>
              <a:rPr lang="da-DK" sz="2400" b="0" dirty="0" smtClean="0">
                <a:solidFill>
                  <a:schemeClr val="accent1">
                    <a:lumMod val="50000"/>
                  </a:schemeClr>
                </a:solidFill>
              </a:rPr>
              <a:t>(ligger på hjemmesiden)</a:t>
            </a:r>
            <a:endParaRPr lang="da-DK" sz="24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ladsholder til billede 9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9293" y="4869160"/>
            <a:ext cx="2854052" cy="1335525"/>
          </a:xfrm>
          <a:prstGeom prst="rect">
            <a:avLst/>
          </a:prstGeom>
        </p:spPr>
      </p:pic>
      <p:sp>
        <p:nvSpPr>
          <p:cNvPr id="6" name="Pladsholder til sli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14</a:t>
            </a:fld>
            <a:endParaRPr lang="da-DK" sz="10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66" y="1124744"/>
            <a:ext cx="4310070" cy="33123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Pladsholder til sidefod 4"/>
          <p:cNvSpPr>
            <a:spLocks noGrp="1"/>
          </p:cNvSpPr>
          <p:nvPr>
            <p:ph type="ftr" sz="quarter" idx="10"/>
          </p:nvPr>
        </p:nvSpPr>
        <p:spPr>
          <a:xfrm>
            <a:off x="1148399" y="6398800"/>
            <a:ext cx="5652000" cy="201461"/>
          </a:xfrm>
        </p:spPr>
        <p:txBody>
          <a:bodyPr/>
          <a:lstStyle/>
          <a:p>
            <a:r>
              <a:rPr lang="da-DK" sz="1000" dirty="0" smtClean="0"/>
              <a:t>/ Landbrugsstyrelsen / Krydsoverensstemmelse (KO)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137298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3933825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94212" y="267166"/>
            <a:ext cx="7369557" cy="504056"/>
          </a:xfrm>
        </p:spPr>
        <p:txBody>
          <a:bodyPr/>
          <a:lstStyle/>
          <a:p>
            <a:r>
              <a:rPr lang="da-DK" sz="3200" dirty="0">
                <a:solidFill>
                  <a:schemeClr val="tx1"/>
                </a:solidFill>
              </a:rPr>
              <a:t>Dét handler den næste ½ time </a:t>
            </a:r>
            <a:r>
              <a:rPr lang="da-DK" sz="3200" dirty="0" smtClean="0">
                <a:solidFill>
                  <a:schemeClr val="tx1"/>
                </a:solidFill>
              </a:rPr>
              <a:t>om:</a:t>
            </a:r>
            <a:endParaRPr lang="da-DK" sz="320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4438229" y="1438697"/>
            <a:ext cx="7636938" cy="1777075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a-DK" sz="2400" dirty="0">
                <a:solidFill>
                  <a:schemeClr val="accent1">
                    <a:lumMod val="50000"/>
                  </a:schemeClr>
                </a:solidFill>
              </a:rPr>
              <a:t>Tips til at undgå de typiske KO-overtrædelser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a-DK" sz="2400" dirty="0">
                <a:solidFill>
                  <a:schemeClr val="accent1">
                    <a:lumMod val="50000"/>
                  </a:schemeClr>
                </a:solidFill>
              </a:rPr>
              <a:t>Godt landmandskab er alfa og omega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a-DK" sz="2400" dirty="0">
                <a:solidFill>
                  <a:schemeClr val="accent1">
                    <a:lumMod val="50000"/>
                  </a:schemeClr>
                </a:solidFill>
              </a:rPr>
              <a:t>Sådan arbejder vi med KO i </a:t>
            </a:r>
            <a:r>
              <a:rPr lang="da-DK" sz="2400" dirty="0" smtClean="0">
                <a:solidFill>
                  <a:schemeClr val="accent1">
                    <a:lumMod val="50000"/>
                  </a:schemeClr>
                </a:solidFill>
              </a:rPr>
              <a:t>Landbrugsstyrelsen</a:t>
            </a:r>
            <a:endParaRPr lang="da-DK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bg1"/>
                </a:solidFill>
              </a:rPr>
              <a:t>/ </a:t>
            </a:r>
            <a:r>
              <a:rPr lang="da-DK" sz="1000" dirty="0" smtClean="0">
                <a:solidFill>
                  <a:schemeClr val="bg1"/>
                </a:solidFill>
              </a:rPr>
              <a:t>Landbrugsstyrelsen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sz="1000" dirty="0" smtClean="0">
                <a:solidFill>
                  <a:schemeClr val="bg1"/>
                </a:solidFill>
              </a:rPr>
              <a:t>/ Krydsoverensstemmelse (KO)</a:t>
            </a:r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z="1000" smtClean="0">
                <a:solidFill>
                  <a:schemeClr val="bg1"/>
                </a:solidFill>
              </a:rPr>
              <a:pPr/>
              <a:t>2</a:t>
            </a:fld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9" name="Tekstfelt 8"/>
          <p:cNvSpPr txBox="1"/>
          <p:nvPr/>
        </p:nvSpPr>
        <p:spPr>
          <a:xfrm>
            <a:off x="4582244" y="3860873"/>
            <a:ext cx="7492922" cy="20621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b="1" dirty="0"/>
              <a:t>Bagefter:</a:t>
            </a:r>
          </a:p>
          <a:p>
            <a:endParaRPr lang="da-DK" b="1" dirty="0"/>
          </a:p>
          <a:p>
            <a:r>
              <a:rPr lang="da-DK" sz="2400" b="1" dirty="0" smtClean="0">
                <a:solidFill>
                  <a:schemeClr val="accent1">
                    <a:lumMod val="50000"/>
                  </a:schemeClr>
                </a:solidFill>
              </a:rPr>
              <a:t>Spørgsmål er velkomne.</a:t>
            </a:r>
          </a:p>
          <a:p>
            <a:endParaRPr lang="da-DK" sz="2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a-DK" sz="2400" b="1" dirty="0" smtClean="0">
                <a:solidFill>
                  <a:schemeClr val="accent1">
                    <a:lumMod val="50000"/>
                  </a:schemeClr>
                </a:solidFill>
              </a:rPr>
              <a:t>Og brug meget gerne </a:t>
            </a:r>
            <a:r>
              <a:rPr lang="da-DK" sz="2400" b="1" dirty="0" err="1" smtClean="0">
                <a:solidFill>
                  <a:schemeClr val="accent1">
                    <a:lumMod val="50000"/>
                  </a:schemeClr>
                </a:solidFill>
              </a:rPr>
              <a:t>Slido</a:t>
            </a:r>
            <a:r>
              <a:rPr lang="da-DK" sz="2400" b="1" dirty="0" smtClean="0">
                <a:solidFill>
                  <a:schemeClr val="accent1">
                    <a:lumMod val="50000"/>
                  </a:schemeClr>
                </a:solidFill>
              </a:rPr>
              <a:t> til jeres spørgsmål.</a:t>
            </a:r>
            <a:endParaRPr lang="da-DK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sz="2000" b="1" dirty="0" err="1" smtClean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385" y="3319262"/>
            <a:ext cx="256054" cy="219475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93" y="6380786"/>
            <a:ext cx="256054" cy="2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6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4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78188" cy="7373742"/>
          </a:xfrm>
          <a:prstGeom prst="rect">
            <a:avLst/>
          </a:prstGeom>
        </p:spPr>
      </p:pic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z="1000" dirty="0" smtClean="0">
                <a:solidFill>
                  <a:schemeClr val="bg1"/>
                </a:solidFill>
              </a:rPr>
              <a:t>/ Landbrugsstyrelsen / Krydsoverensstemmelse (KO)</a:t>
            </a:r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z="1000" smtClean="0">
                <a:solidFill>
                  <a:schemeClr val="bg1"/>
                </a:solidFill>
              </a:rPr>
              <a:pPr/>
              <a:t>3</a:t>
            </a:fld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9" name="Tekstfelt 8"/>
          <p:cNvSpPr txBox="1"/>
          <p:nvPr/>
        </p:nvSpPr>
        <p:spPr>
          <a:xfrm>
            <a:off x="4330688" y="1098073"/>
            <a:ext cx="763284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b="1" dirty="0">
                <a:solidFill>
                  <a:schemeClr val="accent1">
                    <a:lumMod val="50000"/>
                  </a:schemeClr>
                </a:solidFill>
              </a:rPr>
              <a:t>De 10 mest overtrådte </a:t>
            </a:r>
            <a:r>
              <a:rPr lang="da-DK" sz="2400" b="1" dirty="0" smtClean="0">
                <a:solidFill>
                  <a:schemeClr val="accent1">
                    <a:lumMod val="50000"/>
                  </a:schemeClr>
                </a:solidFill>
              </a:rPr>
              <a:t>KO-krav </a:t>
            </a:r>
            <a:r>
              <a:rPr lang="da-DK" sz="2400" b="1" dirty="0">
                <a:solidFill>
                  <a:schemeClr val="accent1">
                    <a:lumMod val="50000"/>
                  </a:schemeClr>
                </a:solidFill>
              </a:rPr>
              <a:t>i 2017</a:t>
            </a:r>
          </a:p>
          <a:p>
            <a:endParaRPr lang="da-DK" sz="2400" b="1" dirty="0" err="1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30688" y="164100"/>
            <a:ext cx="7632848" cy="812772"/>
          </a:xfrm>
        </p:spPr>
        <p:txBody>
          <a:bodyPr/>
          <a:lstStyle/>
          <a:p>
            <a:r>
              <a:rPr lang="da-DK" sz="3200" dirty="0">
                <a:solidFill>
                  <a:schemeClr val="tx1"/>
                </a:solidFill>
              </a:rPr>
              <a:t>Tips til at undgå </a:t>
            </a:r>
            <a:r>
              <a:rPr lang="da-DK" sz="3200" dirty="0" smtClean="0">
                <a:solidFill>
                  <a:schemeClr val="tx1"/>
                </a:solidFill>
              </a:rPr>
              <a:t>overtrædelser</a:t>
            </a:r>
            <a:r>
              <a:rPr lang="da-DK" sz="3200" dirty="0">
                <a:solidFill>
                  <a:schemeClr val="tx1"/>
                </a:solidFill>
              </a:rPr>
              <a:t/>
            </a:r>
            <a:br>
              <a:rPr lang="da-DK" sz="3200" dirty="0">
                <a:solidFill>
                  <a:schemeClr val="tx1"/>
                </a:solidFill>
              </a:rPr>
            </a:br>
            <a:endParaRPr lang="da-DK" sz="3200" dirty="0">
              <a:solidFill>
                <a:schemeClr val="tx1"/>
              </a:solidFill>
            </a:endParaRP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8145918"/>
              </p:ext>
            </p:extLst>
          </p:nvPr>
        </p:nvGraphicFramePr>
        <p:xfrm>
          <a:off x="4330688" y="1628800"/>
          <a:ext cx="7634288" cy="507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Regneark" r:id="rId6" imgW="4777674" imgH="3146893" progId="Excel.Sheet.12">
                  <p:embed/>
                </p:oleObj>
              </mc:Choice>
              <mc:Fallback>
                <p:oleObj name="Regneark" r:id="rId6" imgW="4777674" imgH="314689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30688" y="1628800"/>
                        <a:ext cx="7634288" cy="5078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Billed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419" y="6380786"/>
            <a:ext cx="256054" cy="2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5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5888"/>
            <a:ext cx="4222204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75922" y="416257"/>
            <a:ext cx="7019090" cy="812772"/>
          </a:xfrm>
        </p:spPr>
        <p:txBody>
          <a:bodyPr/>
          <a:lstStyle/>
          <a:p>
            <a:r>
              <a:rPr lang="da-DK" sz="3200" dirty="0"/>
              <a:t>D</a:t>
            </a:r>
            <a:r>
              <a:rPr lang="da-DK" sz="3200" dirty="0" smtClean="0"/>
              <a:t>e typiske overtrædelser – hvordan undgås de?</a:t>
            </a:r>
            <a:r>
              <a:rPr lang="da-DK" sz="3200" dirty="0"/>
              <a:t/>
            </a:r>
            <a:br>
              <a:rPr lang="da-DK" sz="3200" dirty="0"/>
            </a:br>
            <a:endParaRPr lang="da-DK" sz="320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4466830" y="2212758"/>
            <a:ext cx="7488832" cy="4186042"/>
          </a:xfrm>
        </p:spPr>
        <p:txBody>
          <a:bodyPr/>
          <a:lstStyle/>
          <a:p>
            <a:pPr marL="0" lvl="1" indent="0">
              <a:buNone/>
              <a:tabLst>
                <a:tab pos="1433513" algn="l"/>
              </a:tabLst>
            </a:pPr>
            <a:r>
              <a:rPr lang="da-DK" sz="2400" dirty="0">
                <a:solidFill>
                  <a:schemeClr val="accent1">
                    <a:lumMod val="50000"/>
                  </a:schemeClr>
                </a:solidFill>
              </a:rPr>
              <a:t>Krav 2.2 – At føre besætningsregister</a:t>
            </a:r>
          </a:p>
          <a:p>
            <a:pPr marL="0" lvl="1" indent="0">
              <a:buNone/>
              <a:tabLst>
                <a:tab pos="1433513" algn="l"/>
              </a:tabLst>
            </a:pPr>
            <a:endParaRPr lang="da-DK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  <a:tabLst>
                <a:tab pos="1433513" algn="l"/>
              </a:tabLst>
            </a:pPr>
            <a:endParaRPr lang="da-DK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  <a:tabLst>
                <a:tab pos="1433513" algn="l"/>
              </a:tabLst>
            </a:pPr>
            <a:r>
              <a:rPr lang="da-DK" sz="2400" dirty="0">
                <a:solidFill>
                  <a:schemeClr val="accent1">
                    <a:lumMod val="50000"/>
                  </a:schemeClr>
                </a:solidFill>
              </a:rPr>
              <a:t>Krav 3.2 – At håndtere syge og tilskadekomne dyr.</a:t>
            </a:r>
          </a:p>
          <a:p>
            <a:pPr>
              <a:buNone/>
              <a:tabLst>
                <a:tab pos="1433513" algn="l"/>
              </a:tabLst>
            </a:pPr>
            <a:endParaRPr lang="da-DK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  <a:tabLst>
                <a:tab pos="1433513" algn="l"/>
              </a:tabLst>
            </a:pPr>
            <a:endParaRPr lang="da-DK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a-DK" sz="2400" dirty="0">
                <a:solidFill>
                  <a:schemeClr val="accent1">
                    <a:lumMod val="50000"/>
                  </a:schemeClr>
                </a:solidFill>
              </a:rPr>
              <a:t>Krav 1.10 – At opbevare kompost og husdyrgødning</a:t>
            </a:r>
          </a:p>
          <a:p>
            <a:endParaRPr lang="da-DK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a-DK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a-DK" sz="2400" dirty="0">
                <a:solidFill>
                  <a:schemeClr val="accent1">
                    <a:lumMod val="50000"/>
                  </a:schemeClr>
                </a:solidFill>
              </a:rPr>
              <a:t>Krav 1.23 – Beskyttelse af § 3-områder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z="1000" dirty="0" smtClean="0">
                <a:solidFill>
                  <a:schemeClr val="bg1"/>
                </a:solidFill>
              </a:rPr>
              <a:t>/ Landbrugsstyrelsen / Krydsoverensstemmelse (KO)</a:t>
            </a:r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z="1000" smtClean="0">
                <a:solidFill>
                  <a:schemeClr val="bg1"/>
                </a:solidFill>
              </a:rPr>
              <a:pPr/>
              <a:t>4</a:t>
            </a:fld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47" y="6377877"/>
            <a:ext cx="256054" cy="2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7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4" t="10806" r="13530" b="3602"/>
          <a:stretch/>
        </p:blipFill>
        <p:spPr>
          <a:xfrm>
            <a:off x="-26267" y="-99392"/>
            <a:ext cx="12529392" cy="69573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Krav 2.2 – registrering af kvæg</a:t>
            </a:r>
            <a:endParaRPr lang="da-DK" sz="32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z="1000" dirty="0" smtClean="0">
                <a:solidFill>
                  <a:schemeClr val="bg1"/>
                </a:solidFill>
              </a:rPr>
              <a:t>/ Landbrugsstyrelsen / Krydsoverensstemmelse (KO)</a:t>
            </a:r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>
                <a:solidFill>
                  <a:schemeClr val="bg1"/>
                </a:solidFill>
              </a:rPr>
              <a:t>5</a:t>
            </a:fld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52663" y="1050988"/>
            <a:ext cx="5633404" cy="4431853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9118748" y="2278097"/>
            <a:ext cx="72008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000" b="1" dirty="0" smtClean="0"/>
              <a:t>Kalv</a:t>
            </a:r>
          </a:p>
        </p:txBody>
      </p:sp>
      <p:sp>
        <p:nvSpPr>
          <p:cNvPr id="10" name="Tekstfelt 9"/>
          <p:cNvSpPr txBox="1"/>
          <p:nvPr/>
        </p:nvSpPr>
        <p:spPr>
          <a:xfrm>
            <a:off x="10785885" y="2278097"/>
            <a:ext cx="72008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000" b="1" dirty="0" smtClean="0"/>
              <a:t>Mor</a:t>
            </a:r>
          </a:p>
        </p:txBody>
      </p:sp>
      <p:sp>
        <p:nvSpPr>
          <p:cNvPr id="11" name="Tekstfelt 10"/>
          <p:cNvSpPr txBox="1"/>
          <p:nvPr/>
        </p:nvSpPr>
        <p:spPr>
          <a:xfrm>
            <a:off x="9953312" y="2278097"/>
            <a:ext cx="72008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000" b="1" dirty="0" smtClean="0"/>
              <a:t>Køn</a:t>
            </a:r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92" y="6344724"/>
            <a:ext cx="256054" cy="2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 Titel på præsentation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6</a:t>
            </a:fld>
            <a:endParaRPr lang="da-DK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98276" y="-67067"/>
            <a:ext cx="8928992" cy="6925067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8372401" y="260648"/>
            <a:ext cx="38164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b="1" dirty="0" smtClean="0"/>
              <a:t>Brug din smartphone i stalden</a:t>
            </a:r>
          </a:p>
        </p:txBody>
      </p:sp>
    </p:spTree>
    <p:extLst>
      <p:ext uri="{BB962C8B-B14F-4D97-AF65-F5344CB8AC3E}">
        <p14:creationId xmlns:p14="http://schemas.microsoft.com/office/powerpoint/2010/main" val="296285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74" y="332584"/>
            <a:ext cx="11283953" cy="634538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>
          <a:xfrm>
            <a:off x="817200" y="6381328"/>
            <a:ext cx="298800" cy="201461"/>
          </a:xfrm>
        </p:spPr>
        <p:txBody>
          <a:bodyPr/>
          <a:lstStyle/>
          <a:p>
            <a:fld id="{667EC89C-17A0-4E64-A6D2-B825673CEEDF}" type="slidenum">
              <a:rPr lang="da-DK" smtClean="0">
                <a:solidFill>
                  <a:schemeClr val="bg1"/>
                </a:solidFill>
              </a:rPr>
              <a:t>7</a:t>
            </a:fld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7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399" y="6395891"/>
            <a:ext cx="5652000" cy="201461"/>
          </a:xfrm>
        </p:spPr>
        <p:txBody>
          <a:bodyPr/>
          <a:lstStyle/>
          <a:p>
            <a:r>
              <a:rPr lang="da-DK" sz="1000" dirty="0" smtClean="0">
                <a:solidFill>
                  <a:schemeClr val="bg1"/>
                </a:solidFill>
              </a:rPr>
              <a:t>/ Landbrugsstyrelsen / Krydsoverensstemmelse (KO)</a:t>
            </a:r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74" y="6377877"/>
            <a:ext cx="256054" cy="2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DSC02705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000683"/>
            <a:ext cx="12188824" cy="91416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z="1000" dirty="0" smtClean="0">
                <a:solidFill>
                  <a:schemeClr val="bg1"/>
                </a:solidFill>
              </a:rPr>
              <a:t>/ Landbrugsstyrelsen / Krydsoverensstemmelse (KO)</a:t>
            </a:r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>
                <a:solidFill>
                  <a:schemeClr val="bg1"/>
                </a:solidFill>
              </a:rPr>
              <a:t>8</a:t>
            </a:fld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10" name="Tekstfelt 9"/>
          <p:cNvSpPr txBox="1"/>
          <p:nvPr/>
        </p:nvSpPr>
        <p:spPr>
          <a:xfrm>
            <a:off x="5086300" y="2412252"/>
            <a:ext cx="504056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3200" b="1" dirty="0" smtClean="0">
                <a:solidFill>
                  <a:schemeClr val="bg1"/>
                </a:solidFill>
              </a:rPr>
              <a:t>Krav 1.10 – Markstak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74" y="6377877"/>
            <a:ext cx="256054" cy="2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0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indhold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" y="-352105"/>
            <a:ext cx="12212408" cy="7499485"/>
          </a:xfr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z="1000" dirty="0" smtClean="0">
                <a:solidFill>
                  <a:schemeClr val="bg1"/>
                </a:solidFill>
              </a:rPr>
              <a:t>/ Landbrugsstyrelsen / Krydsoverensstemmelse (KO)</a:t>
            </a:r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>
                <a:solidFill>
                  <a:schemeClr val="bg1"/>
                </a:solidFill>
              </a:rPr>
              <a:t>9</a:t>
            </a:fld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9" name="Tekstfelt 8"/>
          <p:cNvSpPr txBox="1"/>
          <p:nvPr/>
        </p:nvSpPr>
        <p:spPr>
          <a:xfrm>
            <a:off x="333772" y="332656"/>
            <a:ext cx="763284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3200" b="1" dirty="0" smtClean="0"/>
              <a:t>Markstak uden overdækning - fra luften</a:t>
            </a:r>
          </a:p>
        </p:txBody>
      </p:sp>
      <p:sp>
        <p:nvSpPr>
          <p:cNvPr id="6" name="Ellipse 5"/>
          <p:cNvSpPr/>
          <p:nvPr/>
        </p:nvSpPr>
        <p:spPr>
          <a:xfrm rot="19894408">
            <a:off x="3290324" y="786233"/>
            <a:ext cx="1368152" cy="5696812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46" y="6355512"/>
            <a:ext cx="256054" cy="2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5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NaturErhvervstyrelsen PowerPoint Skabelon 16:9">
  <a:themeElements>
    <a:clrScheme name="MFVM - NaturErhvervstyrelsen">
      <a:dk1>
        <a:srgbClr val="000000"/>
      </a:dk1>
      <a:lt1>
        <a:sysClr val="window" lastClr="FFFFFF"/>
      </a:lt1>
      <a:dk2>
        <a:srgbClr val="BFE9EC"/>
      </a:dk2>
      <a:lt2>
        <a:srgbClr val="E5F6F7"/>
      </a:lt2>
      <a:accent1>
        <a:srgbClr val="00A7B5"/>
      </a:accent1>
      <a:accent2>
        <a:srgbClr val="003127"/>
      </a:accent2>
      <a:accent3>
        <a:srgbClr val="33B99B"/>
      </a:accent3>
      <a:accent4>
        <a:srgbClr val="0085AD"/>
      </a:accent4>
      <a:accent5>
        <a:srgbClr val="EFDB6C"/>
      </a:accent5>
      <a:accent6>
        <a:srgbClr val="512D6D"/>
      </a:accent6>
      <a:hlink>
        <a:srgbClr val="0000FF"/>
      </a:hlink>
      <a:folHlink>
        <a:srgbClr val="800080"/>
      </a:folHlink>
    </a:clrScheme>
    <a:fontScheme name="Miljø og Fødevare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andbrugsstyrelsen PowerPoint Skabelon 16_9.potx" id="{9BF8A8F4-AF2A-47E3-BF48-71F6147F251A}" vid="{13A0D323-5252-486D-8CCD-1F95C41F5BBD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Landbrugsstyrelsen PowerPoint Skabelon 16_9</Template>
  <TotalTime>0</TotalTime>
  <Words>400</Words>
  <Application>Microsoft Office PowerPoint</Application>
  <PresentationFormat>Brugerdefineret</PresentationFormat>
  <Paragraphs>112</Paragraphs>
  <Slides>14</Slides>
  <Notes>13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NaturErhvervstyrelsen PowerPoint Skabelon 16:9</vt:lpstr>
      <vt:lpstr>Regneark</vt:lpstr>
      <vt:lpstr>PowerPoint-præsentation</vt:lpstr>
      <vt:lpstr>Dét handler den næste ½ time om:</vt:lpstr>
      <vt:lpstr>Tips til at undgå overtrædelser </vt:lpstr>
      <vt:lpstr>De typiske overtrædelser – hvordan undgås de? </vt:lpstr>
      <vt:lpstr>Krav 2.2 – registrering af kvæg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§ 3: Er der noget, der er for         småt?</vt:lpstr>
      <vt:lpstr>Godt landmandskab er alfa og omega</vt:lpstr>
      <vt:lpstr>Sådan arbejder vi med KO i Landbrugsstyrelsen </vt:lpstr>
      <vt:lpstr>Sådan får du mere at vide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2018-11-27T14:25:00Z</dcterms:created>
  <dcterms:modified xsi:type="dcterms:W3CDTF">2019-01-18T05:47:16Z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www.skabelondesign.dk</vt:lpwstr>
  </property>
</Properties>
</file>