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90" r:id="rId2"/>
    <p:sldId id="267" r:id="rId3"/>
    <p:sldId id="307" r:id="rId4"/>
    <p:sldId id="308" r:id="rId5"/>
    <p:sldId id="309" r:id="rId6"/>
    <p:sldId id="310" r:id="rId7"/>
    <p:sldId id="311" r:id="rId8"/>
  </p:sldIdLst>
  <p:sldSz cx="12188825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969" autoAdjust="0"/>
  </p:normalViewPr>
  <p:slideViewPr>
    <p:cSldViewPr showGuides="1">
      <p:cViewPr varScale="1">
        <p:scale>
          <a:sx n="93" d="100"/>
          <a:sy n="93" d="100"/>
        </p:scale>
        <p:origin x="1134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Sagsfordeling</a:t>
            </a:r>
          </a:p>
        </c:rich>
      </c:tx>
      <c:layout>
        <c:manualLayout>
          <c:xMode val="edge"/>
          <c:yMode val="edge"/>
          <c:x val="0.26360674788893951"/>
          <c:y val="2.4550584158919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3127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7.2565612650838648E-2"/>
          <c:y val="0.13439988991838434"/>
          <c:w val="0.71539953985980964"/>
          <c:h val="0.6963862120053130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Digital sagsbehandling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76.59</c:v>
                </c:pt>
                <c:pt idx="1">
                  <c:v>80.44</c:v>
                </c:pt>
                <c:pt idx="2">
                  <c:v>78.010000000000005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Manuel sagsbehandling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76200" cap="rnd">
                <a:solidFill>
                  <a:srgbClr val="C00000"/>
                </a:solidFill>
                <a:round/>
              </a:ln>
              <a:effectLst/>
            </c:spPr>
          </c:dPt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'Ark1'!$C$2:$C$5</c:f>
              <c:numCache>
                <c:formatCode>General</c:formatCode>
                <c:ptCount val="4"/>
                <c:pt idx="0">
                  <c:v>23.41</c:v>
                </c:pt>
                <c:pt idx="1">
                  <c:v>19.559999999999999</c:v>
                </c:pt>
                <c:pt idx="2">
                  <c:v>21.99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'Ark1'!$D$2:$D$5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6412168"/>
        <c:axId val="706414128"/>
      </c:lineChart>
      <c:catAx>
        <c:axId val="70641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06414128"/>
        <c:crosses val="autoZero"/>
        <c:auto val="0"/>
        <c:lblAlgn val="ctr"/>
        <c:lblOffset val="100"/>
        <c:noMultiLvlLbl val="0"/>
      </c:catAx>
      <c:valAx>
        <c:axId val="70641412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0641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3.9609285502493902E-3"/>
          <c:y val="0.93895506914469029"/>
          <c:w val="0.75320288452253181"/>
          <c:h val="5.9153878262955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3127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3127"/>
          </a:solidFill>
        </a:defRPr>
      </a:pPr>
      <a:endParaRPr lang="da-D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Sagsfordeling</a:t>
            </a:r>
          </a:p>
        </c:rich>
      </c:tx>
      <c:layout>
        <c:manualLayout>
          <c:xMode val="edge"/>
          <c:yMode val="edge"/>
          <c:x val="0.26360674788893951"/>
          <c:y val="2.4550584158919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3127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7.2565612650838648E-2"/>
          <c:y val="0.13439988991838434"/>
          <c:w val="0.71539953985980964"/>
          <c:h val="0.6963862120053130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Digital sagsbehandling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76.59</c:v>
                </c:pt>
                <c:pt idx="1">
                  <c:v>80.44</c:v>
                </c:pt>
                <c:pt idx="2">
                  <c:v>78.010000000000005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Manuel sagsbehandling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76200" cap="rnd">
                <a:solidFill>
                  <a:srgbClr val="C00000"/>
                </a:solidFill>
                <a:round/>
              </a:ln>
              <a:effectLst/>
            </c:spPr>
          </c:dPt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'Ark1'!$C$2:$C$5</c:f>
              <c:numCache>
                <c:formatCode>General</c:formatCode>
                <c:ptCount val="4"/>
                <c:pt idx="0">
                  <c:v>23.41</c:v>
                </c:pt>
                <c:pt idx="1">
                  <c:v>19.559999999999999</c:v>
                </c:pt>
                <c:pt idx="2">
                  <c:v>21.99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'Ark1'!$D$2:$D$5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6410600"/>
        <c:axId val="622364552"/>
      </c:lineChart>
      <c:catAx>
        <c:axId val="70641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2364552"/>
        <c:crosses val="autoZero"/>
        <c:auto val="0"/>
        <c:lblAlgn val="ctr"/>
        <c:lblOffset val="100"/>
        <c:noMultiLvlLbl val="0"/>
      </c:catAx>
      <c:valAx>
        <c:axId val="62236455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0641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3.9609285502493902E-3"/>
          <c:y val="0.93895506914469029"/>
          <c:w val="0.75320288452253181"/>
          <c:h val="5.9153878262955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3127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3127"/>
          </a:solidFill>
        </a:defRPr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0.15962</cdr:x>
      <cdr:y>0.16633</cdr:y>
    </cdr:from>
    <cdr:to>
      <cdr:x>0.25327</cdr:x>
      <cdr:y>0.19886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981844" y="865460"/>
          <a:ext cx="576064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da-DK" sz="1100" dirty="0" smtClean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0.15962</cdr:x>
      <cdr:y>0.16633</cdr:y>
    </cdr:from>
    <cdr:to>
      <cdr:x>0.25327</cdr:x>
      <cdr:y>0.19886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981844" y="865460"/>
          <a:ext cx="576064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da-DK" sz="1100" dirty="0" smtClean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17-01-2019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11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48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34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53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85D215C-0F61-4EDA-9001-B41C22C6903D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441771-03BB-4E75-859D-67AE9A2110AC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297F65-287D-4127-97DB-90FE923ACB8A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32D69B-F9A5-44FC-8153-D5B8129CDA97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469951-12B4-41C9-B391-4813E476928B}" type="datetime2">
              <a:rPr lang="da-DK" smtClean="0"/>
              <a:t>17. januar 2019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B46A61-14BF-4629-BCB7-AF621A6B3C3B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C201F-1F7B-4F09-A272-946B70CE38FA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B6E6CE-AF19-48DC-A24E-1FDCB133661A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B839A-CFD7-4DD7-AF54-A533332616BD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449465-A5AA-453C-A7CE-F04D048831EC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4BF7C-8B49-464F-B55C-70A7AA2F18FD}" type="datetime2">
              <a:rPr lang="da-DK" smtClean="0"/>
              <a:t>17. januar 2019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6E8294A-87A8-43D7-A514-F26B78EA0C5B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F592F48-C532-4E32-986D-C3793AE175CF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0728843-332A-4A86-B5B3-67C775E0B588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1C46329-EDD5-4F0E-B794-EF0F8B91679C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167E517-D03E-4120-9B5D-0584A7289184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88F2D-672E-43C7-B1A1-C04C83CD6DCA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DF4C8-F17E-4E10-8D50-F10B1BD9C750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EC91897-1A83-4C20-88C5-CA945993DEAE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5EA3344-3AA4-4346-BAAC-562C6490DF9D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2B12104-1CEF-4938-BEFE-DF5B0582D99D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AA6C8A-03CC-42A2-A141-0F360D082BBD}" type="datetime2">
              <a:rPr lang="da-DK" smtClean="0"/>
              <a:t>17. januar 2019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8" y="-1107504"/>
            <a:ext cx="12332843" cy="8221895"/>
          </a:xfrm>
          <a:prstGeom prst="rect">
            <a:avLst/>
          </a:prstGeom>
        </p:spPr>
      </p:pic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93812" y="4098911"/>
            <a:ext cx="8755200" cy="2096840"/>
          </a:xfrm>
        </p:spPr>
        <p:txBody>
          <a:bodyPr>
            <a:normAutofit fontScale="92500"/>
          </a:bodyPr>
          <a:lstStyle/>
          <a:p>
            <a:pPr algn="l"/>
            <a:r>
              <a:rPr lang="da-DK" dirty="0">
                <a:solidFill>
                  <a:schemeClr val="bg1"/>
                </a:solidFill>
              </a:rPr>
              <a:t>Erfaringer fra </a:t>
            </a:r>
            <a:r>
              <a:rPr lang="da-DK" dirty="0" smtClean="0">
                <a:solidFill>
                  <a:schemeClr val="bg1"/>
                </a:solidFill>
              </a:rPr>
              <a:t> sagsbehandlingen 2018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>
          <a:xfrm>
            <a:off x="10108435" y="5229200"/>
            <a:ext cx="2250673" cy="544232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Landbrugsseminar 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>
          <a:xfrm>
            <a:off x="10108435" y="5961288"/>
            <a:ext cx="2250673" cy="19998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Søren Aarøe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188640"/>
            <a:ext cx="3086530" cy="9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333772" y="311151"/>
            <a:ext cx="11521280" cy="597569"/>
          </a:xfrm>
        </p:spPr>
        <p:txBody>
          <a:bodyPr/>
          <a:lstStyle/>
          <a:p>
            <a:pPr marL="216000" lvl="3" indent="0">
              <a:buNone/>
            </a:pPr>
            <a:r>
              <a:rPr lang="da-DK" sz="3000" dirty="0" smtClean="0">
                <a:solidFill>
                  <a:srgbClr val="003127"/>
                </a:solidFill>
              </a:rPr>
              <a:t>Fyldestgørende fællesskemaer er centrale for udbetalingen</a:t>
            </a:r>
          </a:p>
          <a:p>
            <a:pPr marL="216000" lvl="3" indent="0">
              <a:buNone/>
            </a:pPr>
            <a:endParaRPr lang="da-DK" sz="2400" dirty="0">
              <a:solidFill>
                <a:srgbClr val="003127"/>
              </a:solidFill>
            </a:endParaRP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z="1000" dirty="0"/>
              <a:t>/ </a:t>
            </a:r>
            <a:r>
              <a:rPr lang="da-DK" sz="1000" dirty="0" smtClean="0"/>
              <a:t>Landbrugsstyrelsen/ Erfaringer fra sagsbehandlingen</a:t>
            </a:r>
            <a:endParaRPr lang="da-DK" sz="10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pPr/>
              <a:t>2</a:t>
            </a:fld>
            <a:endParaRPr lang="da-DK" sz="1000" dirty="0"/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149978227"/>
              </p:ext>
            </p:extLst>
          </p:nvPr>
        </p:nvGraphicFramePr>
        <p:xfrm>
          <a:off x="1629916" y="764705"/>
          <a:ext cx="11372212" cy="56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kstfelt 55"/>
          <p:cNvSpPr txBox="1"/>
          <p:nvPr/>
        </p:nvSpPr>
        <p:spPr>
          <a:xfrm>
            <a:off x="2998068" y="2276872"/>
            <a:ext cx="9106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76,59%</a:t>
            </a:r>
            <a:endParaRPr lang="da-DK" dirty="0" smtClean="0">
              <a:solidFill>
                <a:srgbClr val="003127"/>
              </a:solidFill>
            </a:endParaRP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4919877" y="2290727"/>
            <a:ext cx="928461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80,44%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58" name="Tekstfelt 57"/>
          <p:cNvSpPr txBox="1"/>
          <p:nvPr/>
        </p:nvSpPr>
        <p:spPr>
          <a:xfrm>
            <a:off x="7009896" y="2290727"/>
            <a:ext cx="95149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78,01%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59" name="Tekstfelt 58"/>
          <p:cNvSpPr txBox="1"/>
          <p:nvPr/>
        </p:nvSpPr>
        <p:spPr>
          <a:xfrm>
            <a:off x="2839388" y="4503301"/>
            <a:ext cx="87387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23,41%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60" name="Tekstfelt 59"/>
          <p:cNvSpPr txBox="1"/>
          <p:nvPr/>
        </p:nvSpPr>
        <p:spPr>
          <a:xfrm>
            <a:off x="4919877" y="4503301"/>
            <a:ext cx="87387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19,56%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61" name="Tekstfelt 60"/>
          <p:cNvSpPr txBox="1"/>
          <p:nvPr/>
        </p:nvSpPr>
        <p:spPr>
          <a:xfrm>
            <a:off x="7009896" y="4503300"/>
            <a:ext cx="89504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21,99%</a:t>
            </a:r>
            <a:endParaRPr lang="da-DK" dirty="0" smtClean="0">
              <a:solidFill>
                <a:srgbClr val="003127"/>
              </a:solidFill>
            </a:endParaRP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Opmærksomhedspunkter i Fælleskemaet 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Indtegning af ikke-støtteberettigede arealer </a:t>
            </a:r>
          </a:p>
          <a:p>
            <a:pPr marL="742950" lvl="1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Undgå breve og evt. sanktioner</a:t>
            </a:r>
          </a:p>
          <a:p>
            <a:pPr marL="742950" lvl="1" indent="-285750"/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Opskrivning/indtegning af nye arealer efter ændringsfristen </a:t>
            </a:r>
          </a:p>
          <a:p>
            <a:pPr marL="742950" lvl="1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Undgå at forlænge din sagsbehandlingstid </a:t>
            </a:r>
          </a:p>
          <a:p>
            <a:pPr marL="742950" lvl="1" indent="-285750"/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Der kan ikke søges støtte igennem bemærkninger</a:t>
            </a:r>
          </a:p>
          <a:p>
            <a:pPr marL="742950" lvl="1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Send ændringsforslag</a:t>
            </a:r>
          </a:p>
          <a:p>
            <a:pPr lvl="1"/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Gevinster ved kortgrundlagsbreve/breve om markblokændringer</a:t>
            </a:r>
          </a:p>
          <a:p>
            <a:pPr marL="742950" lvl="1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Opdateret ansøgningsgrundlag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30782" y="6398800"/>
            <a:ext cx="271636" cy="201461"/>
          </a:xfrm>
        </p:spPr>
        <p:txBody>
          <a:bodyPr/>
          <a:lstStyle/>
          <a:p>
            <a:fld id="{667EC89C-17A0-4E64-A6D2-B825673CEEDF}" type="slidenum">
              <a:rPr lang="da-DK" sz="1000" smtClean="0"/>
              <a:pPr/>
              <a:t>3</a:t>
            </a:fld>
            <a:endParaRPr lang="da-DK" sz="1000" dirty="0"/>
          </a:p>
        </p:txBody>
      </p:sp>
      <p:sp>
        <p:nvSpPr>
          <p:cNvPr id="8" name="Pladsholder til sidefod 1"/>
          <p:cNvSpPr>
            <a:spLocks noGrp="1"/>
          </p:cNvSpPr>
          <p:nvPr>
            <p:ph type="ftr" sz="quarter" idx="10"/>
          </p:nvPr>
        </p:nvSpPr>
        <p:spPr>
          <a:xfrm>
            <a:off x="1148399" y="6381328"/>
            <a:ext cx="5652000" cy="288032"/>
          </a:xfrm>
        </p:spPr>
        <p:txBody>
          <a:bodyPr/>
          <a:lstStyle/>
          <a:p>
            <a:r>
              <a:rPr lang="da-DK" sz="1000" dirty="0">
                <a:solidFill>
                  <a:srgbClr val="003127"/>
                </a:solidFill>
              </a:rPr>
              <a:t>/ </a:t>
            </a:r>
            <a:r>
              <a:rPr lang="da-DK" sz="1000" dirty="0" smtClean="0">
                <a:solidFill>
                  <a:srgbClr val="003127"/>
                </a:solidFill>
              </a:rPr>
              <a:t>Landbrugsstyrelsen/ Erfaringer fra sagsbehandlingen</a:t>
            </a:r>
            <a:endParaRPr lang="da-DK" sz="1000" dirty="0">
              <a:solidFill>
                <a:srgbClr val="00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Proces for ændringsforslag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53068" y="6398800"/>
            <a:ext cx="246942" cy="201461"/>
          </a:xfrm>
        </p:spPr>
        <p:txBody>
          <a:bodyPr/>
          <a:lstStyle/>
          <a:p>
            <a:fld id="{667EC89C-17A0-4E64-A6D2-B825673CEEDF}" type="slidenum">
              <a:rPr lang="da-DK" sz="1000" smtClean="0"/>
              <a:t>4</a:t>
            </a:fld>
            <a:endParaRPr lang="da-DK" sz="1000" dirty="0"/>
          </a:p>
        </p:txBody>
      </p:sp>
      <p:grpSp>
        <p:nvGrpSpPr>
          <p:cNvPr id="7" name="Gruppe 6"/>
          <p:cNvGrpSpPr/>
          <p:nvPr/>
        </p:nvGrpSpPr>
        <p:grpSpPr>
          <a:xfrm>
            <a:off x="1717798" y="2297023"/>
            <a:ext cx="1180453" cy="1385859"/>
            <a:chOff x="269894" y="876814"/>
            <a:chExt cx="722136" cy="1038659"/>
          </a:xfrm>
        </p:grpSpPr>
        <p:sp>
          <p:nvSpPr>
            <p:cNvPr id="29" name="Vinkel 28"/>
            <p:cNvSpPr/>
            <p:nvPr/>
          </p:nvSpPr>
          <p:spPr>
            <a:xfrm rot="5400000">
              <a:off x="96456" y="1050252"/>
              <a:ext cx="1038659" cy="691784"/>
            </a:xfrm>
            <a:prstGeom prst="chevr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2860667"/>
                <a:satOff val="-6544"/>
                <a:lumOff val="113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Vinkel 4"/>
            <p:cNvSpPr/>
            <p:nvPr/>
          </p:nvSpPr>
          <p:spPr>
            <a:xfrm>
              <a:off x="271536" y="1304680"/>
              <a:ext cx="720494" cy="308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200" kern="1200" dirty="0" smtClean="0">
                  <a:solidFill>
                    <a:schemeClr val="tx1"/>
                  </a:solidFill>
                </a:rPr>
                <a:t>Vent</a:t>
              </a:r>
              <a:endParaRPr lang="da-DK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1714022" y="3639352"/>
            <a:ext cx="1130842" cy="1405672"/>
            <a:chOff x="244026" y="1665069"/>
            <a:chExt cx="761206" cy="1081233"/>
          </a:xfrm>
        </p:grpSpPr>
        <p:sp>
          <p:nvSpPr>
            <p:cNvPr id="27" name="Vinkel 26"/>
            <p:cNvSpPr/>
            <p:nvPr/>
          </p:nvSpPr>
          <p:spPr>
            <a:xfrm rot="5400000">
              <a:off x="84012" y="1825083"/>
              <a:ext cx="1081233" cy="761206"/>
            </a:xfrm>
            <a:prstGeom prst="chevr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5721333"/>
                <a:satOff val="-13088"/>
                <a:lumOff val="2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Vinkel 4"/>
            <p:cNvSpPr/>
            <p:nvPr/>
          </p:nvSpPr>
          <p:spPr>
            <a:xfrm>
              <a:off x="262314" y="2205686"/>
              <a:ext cx="720494" cy="308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200" kern="1200" dirty="0" smtClean="0">
                  <a:solidFill>
                    <a:schemeClr val="tx1"/>
                  </a:solidFill>
                </a:rPr>
                <a:t>Ret</a:t>
              </a:r>
              <a:endParaRPr lang="da-DK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1757027" y="5013704"/>
            <a:ext cx="1091070" cy="1339559"/>
            <a:chOff x="205573" y="2642051"/>
            <a:chExt cx="828099" cy="1025728"/>
          </a:xfrm>
        </p:grpSpPr>
        <p:sp>
          <p:nvSpPr>
            <p:cNvPr id="25" name="Vinkel 24"/>
            <p:cNvSpPr/>
            <p:nvPr/>
          </p:nvSpPr>
          <p:spPr>
            <a:xfrm rot="5400000">
              <a:off x="106759" y="2740865"/>
              <a:ext cx="1025728" cy="828099"/>
            </a:xfrm>
            <a:prstGeom prst="chevron">
              <a:avLst/>
            </a:prstGeom>
            <a:solidFill>
              <a:srgbClr val="00B050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8582000"/>
                <a:satOff val="-19632"/>
                <a:lumOff val="3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Vinkel 4"/>
            <p:cNvSpPr/>
            <p:nvPr/>
          </p:nvSpPr>
          <p:spPr>
            <a:xfrm>
              <a:off x="285441" y="3040723"/>
              <a:ext cx="720494" cy="308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200" kern="1200" dirty="0" smtClean="0">
                  <a:solidFill>
                    <a:schemeClr val="tx1"/>
                  </a:solidFill>
                </a:rPr>
                <a:t>Send</a:t>
              </a:r>
              <a:endParaRPr lang="da-DK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3187783" y="5171235"/>
            <a:ext cx="7268960" cy="1024498"/>
            <a:chOff x="1307435" y="2640277"/>
            <a:chExt cx="5401000" cy="669030"/>
          </a:xfrm>
        </p:grpSpPr>
        <p:sp>
          <p:nvSpPr>
            <p:cNvPr id="23" name="Rektangel med afrundet hjørne i samme side 22"/>
            <p:cNvSpPr/>
            <p:nvPr/>
          </p:nvSpPr>
          <p:spPr>
            <a:xfrm rot="5400000">
              <a:off x="3673420" y="274292"/>
              <a:ext cx="669030" cy="5401000"/>
            </a:xfrm>
            <a:prstGeom prst="round2Same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ktangel 23"/>
            <p:cNvSpPr/>
            <p:nvPr/>
          </p:nvSpPr>
          <p:spPr>
            <a:xfrm>
              <a:off x="1307436" y="2672936"/>
              <a:ext cx="5368341" cy="603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a-DK" sz="2200" b="1" kern="1200" dirty="0" smtClean="0"/>
                <a:t>Send Fællesskemaet igen</a:t>
              </a:r>
              <a:endParaRPr lang="da-DK" sz="2200" b="1" kern="1200" dirty="0"/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3182093" y="2294440"/>
            <a:ext cx="7293348" cy="1058956"/>
            <a:chOff x="1305580" y="881995"/>
            <a:chExt cx="5368739" cy="669030"/>
          </a:xfrm>
        </p:grpSpPr>
        <p:sp>
          <p:nvSpPr>
            <p:cNvPr id="21" name="Rektangel med afrundet hjørne i samme side 20"/>
            <p:cNvSpPr/>
            <p:nvPr/>
          </p:nvSpPr>
          <p:spPr>
            <a:xfrm rot="5400000">
              <a:off x="3655435" y="-1467860"/>
              <a:ext cx="669030" cy="5368739"/>
            </a:xfrm>
            <a:prstGeom prst="round2Same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ktangel 21"/>
            <p:cNvSpPr/>
            <p:nvPr/>
          </p:nvSpPr>
          <p:spPr>
            <a:xfrm>
              <a:off x="1305581" y="914653"/>
              <a:ext cx="5336080" cy="603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a-DK" sz="2200" b="1" kern="1200" dirty="0" smtClean="0"/>
                <a:t>Vi retter markblokken</a:t>
              </a:r>
              <a:endParaRPr lang="da-DK" sz="2200" b="1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a-DK" sz="2200" b="1" kern="1200" dirty="0" smtClean="0"/>
                <a:t>Du modtager et brev</a:t>
              </a:r>
              <a:endParaRPr lang="da-DK" sz="2200" b="1" kern="1200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3204258" y="3645904"/>
            <a:ext cx="7271184" cy="1255026"/>
            <a:chOff x="1305835" y="1761137"/>
            <a:chExt cx="5373187" cy="669030"/>
          </a:xfrm>
        </p:grpSpPr>
        <p:sp>
          <p:nvSpPr>
            <p:cNvPr id="19" name="Rektangel med afrundet hjørne i samme side 18"/>
            <p:cNvSpPr/>
            <p:nvPr/>
          </p:nvSpPr>
          <p:spPr>
            <a:xfrm rot="5400000">
              <a:off x="3657914" y="-590942"/>
              <a:ext cx="669030" cy="5373187"/>
            </a:xfrm>
            <a:prstGeom prst="round2Same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ktangel 19"/>
            <p:cNvSpPr/>
            <p:nvPr/>
          </p:nvSpPr>
          <p:spPr>
            <a:xfrm>
              <a:off x="1305836" y="1793795"/>
              <a:ext cx="5340528" cy="603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a-DK" sz="2200" b="1" kern="1200" dirty="0" smtClean="0"/>
                <a:t>Opret ændringen i markkortet</a:t>
              </a:r>
              <a:endParaRPr lang="da-DK" sz="2200" b="1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a-DK" sz="2200" b="1" kern="1200" dirty="0" smtClean="0"/>
                <a:t>Tilpas markerne i det tilknyttede markkort og overfør opdateringen til fællesskemaet  </a:t>
              </a:r>
              <a:endParaRPr lang="da-DK" sz="2200" b="1" kern="1200" dirty="0"/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1724499" y="953153"/>
            <a:ext cx="8725981" cy="1417842"/>
            <a:chOff x="1724499" y="953153"/>
            <a:chExt cx="8725981" cy="1417842"/>
          </a:xfrm>
        </p:grpSpPr>
        <p:grpSp>
          <p:nvGrpSpPr>
            <p:cNvPr id="13" name="Gruppe 12"/>
            <p:cNvGrpSpPr/>
            <p:nvPr/>
          </p:nvGrpSpPr>
          <p:grpSpPr>
            <a:xfrm>
              <a:off x="1724499" y="953153"/>
              <a:ext cx="1134984" cy="1417842"/>
              <a:chOff x="298143" y="-22135"/>
              <a:chExt cx="727171" cy="1148512"/>
            </a:xfrm>
          </p:grpSpPr>
          <p:sp>
            <p:nvSpPr>
              <p:cNvPr id="17" name="Vinkel 16"/>
              <p:cNvSpPr/>
              <p:nvPr/>
            </p:nvSpPr>
            <p:spPr>
              <a:xfrm rot="5400000">
                <a:off x="80078" y="195930"/>
                <a:ext cx="1148512" cy="712382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Vinkel 4"/>
              <p:cNvSpPr/>
              <p:nvPr/>
            </p:nvSpPr>
            <p:spPr>
              <a:xfrm>
                <a:off x="304820" y="492683"/>
                <a:ext cx="720494" cy="3087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2200" kern="1200" dirty="0" smtClean="0">
                    <a:solidFill>
                      <a:schemeClr val="tx1"/>
                    </a:solidFill>
                  </a:rPr>
                  <a:t>Send</a:t>
                </a:r>
                <a:endParaRPr lang="da-DK" sz="22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pe 13"/>
            <p:cNvGrpSpPr/>
            <p:nvPr/>
          </p:nvGrpSpPr>
          <p:grpSpPr>
            <a:xfrm>
              <a:off x="3201462" y="962552"/>
              <a:ext cx="7249018" cy="1029274"/>
              <a:chOff x="1306228" y="2854"/>
              <a:chExt cx="5380015" cy="669030"/>
            </a:xfrm>
          </p:grpSpPr>
          <p:sp>
            <p:nvSpPr>
              <p:cNvPr id="15" name="Rektangel med afrundet hjørne i samme side 14"/>
              <p:cNvSpPr/>
              <p:nvPr/>
            </p:nvSpPr>
            <p:spPr>
              <a:xfrm rot="5400000">
                <a:off x="3661721" y="-2352639"/>
                <a:ext cx="669030" cy="5380015"/>
              </a:xfrm>
              <a:prstGeom prst="round2Same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ktangel 15"/>
              <p:cNvSpPr/>
              <p:nvPr/>
            </p:nvSpPr>
            <p:spPr>
              <a:xfrm>
                <a:off x="1306229" y="35512"/>
                <a:ext cx="5347356" cy="6037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2700" rIns="12700" bIns="12700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da-DK" sz="2200" b="1" kern="1200" dirty="0" smtClean="0"/>
                  <a:t>Send ændringsforslag</a:t>
                </a:r>
                <a:endParaRPr lang="da-DK" sz="2200" b="1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da-DK" sz="2200" b="1" kern="1200" dirty="0" smtClean="0"/>
                  <a:t>Send fællesskemaet</a:t>
                </a:r>
                <a:endParaRPr lang="da-DK" sz="2200" b="1" kern="1200" dirty="0"/>
              </a:p>
            </p:txBody>
          </p:sp>
        </p:grpSp>
      </p:grpSp>
      <p:sp>
        <p:nvSpPr>
          <p:cNvPr id="32" name="Pladsholder til sidefod 1"/>
          <p:cNvSpPr>
            <a:spLocks noGrp="1"/>
          </p:cNvSpPr>
          <p:nvPr>
            <p:ph type="ftr" sz="quarter" idx="10"/>
          </p:nvPr>
        </p:nvSpPr>
        <p:spPr>
          <a:xfrm>
            <a:off x="1148399" y="6398800"/>
            <a:ext cx="5652000" cy="286034"/>
          </a:xfrm>
        </p:spPr>
        <p:txBody>
          <a:bodyPr/>
          <a:lstStyle/>
          <a:p>
            <a:r>
              <a:rPr lang="da-DK" sz="1000" dirty="0">
                <a:solidFill>
                  <a:srgbClr val="003127"/>
                </a:solidFill>
              </a:rPr>
              <a:t>/ </a:t>
            </a:r>
            <a:r>
              <a:rPr lang="da-DK" sz="1000" dirty="0" smtClean="0">
                <a:solidFill>
                  <a:srgbClr val="003127"/>
                </a:solidFill>
              </a:rPr>
              <a:t>Landbrugsstyrelsen/ Erfaringer fra sagsbehandlingen</a:t>
            </a:r>
            <a:endParaRPr lang="da-DK" sz="1000" dirty="0">
              <a:solidFill>
                <a:srgbClr val="00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Øvrige </a:t>
            </a:r>
            <a:r>
              <a:rPr lang="da-DK" sz="3200" dirty="0" smtClean="0"/>
              <a:t>opmærksomhedspunkter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Vedhæft relevant dokumentation ved indsendelse af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fællesskemaet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Færre høringer</a:t>
            </a:r>
          </a:p>
          <a:p>
            <a:pPr marL="1174950" lvl="5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Permanent græs</a:t>
            </a:r>
          </a:p>
          <a:p>
            <a:pPr marL="1174950" lvl="5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Unge landbrugere</a:t>
            </a:r>
          </a:p>
          <a:p>
            <a:pPr marL="889200" lvl="6" indent="0">
              <a:buNone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Undgå unødig tilmelding til slagtepræmieordningen </a:t>
            </a:r>
          </a:p>
          <a:p>
            <a:pPr marL="717750" lvl="3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Færre breve</a:t>
            </a:r>
          </a:p>
          <a:p>
            <a:pPr lvl="3" indent="0">
              <a:buNone/>
            </a:pP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Stævning af </a:t>
            </a:r>
            <a:r>
              <a:rPr lang="da-DK" sz="2200" dirty="0" err="1">
                <a:solidFill>
                  <a:schemeClr val="accent1">
                    <a:lumMod val="50000"/>
                  </a:schemeClr>
                </a:solidFill>
              </a:rPr>
              <a:t>lavskov</a:t>
            </a: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717750" lvl="3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Potentielt 10-årigt tilbagebetalingskrav</a:t>
            </a:r>
          </a:p>
          <a:p>
            <a:pPr marL="717750" lvl="3" indent="-285750"/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Ca. 50% af vores genoptagelses sager</a:t>
            </a:r>
          </a:p>
          <a:p>
            <a:pPr lvl="3" indent="0">
              <a:buNone/>
            </a:pP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Gentagende ændringer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5</a:t>
            </a:fld>
            <a:endParaRPr lang="da-DK" sz="1000" dirty="0"/>
          </a:p>
        </p:txBody>
      </p:sp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>
          <a:xfrm>
            <a:off x="1148399" y="6398800"/>
            <a:ext cx="5652000" cy="270560"/>
          </a:xfrm>
        </p:spPr>
        <p:txBody>
          <a:bodyPr/>
          <a:lstStyle/>
          <a:p>
            <a:r>
              <a:rPr lang="da-DK" sz="1000" dirty="0">
                <a:solidFill>
                  <a:srgbClr val="003127"/>
                </a:solidFill>
              </a:rPr>
              <a:t>/ </a:t>
            </a:r>
            <a:r>
              <a:rPr lang="da-DK" sz="1000" dirty="0" smtClean="0">
                <a:solidFill>
                  <a:srgbClr val="003127"/>
                </a:solidFill>
              </a:rPr>
              <a:t>Landbrugsstyrelsen/ Erfaringer fra sagsbehandlingen</a:t>
            </a:r>
            <a:endParaRPr lang="da-DK" sz="1000" dirty="0">
              <a:solidFill>
                <a:srgbClr val="00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333772" y="311151"/>
            <a:ext cx="11521280" cy="597569"/>
          </a:xfrm>
        </p:spPr>
        <p:txBody>
          <a:bodyPr/>
          <a:lstStyle/>
          <a:p>
            <a:r>
              <a:rPr lang="da-DK" dirty="0">
                <a:solidFill>
                  <a:srgbClr val="003127"/>
                </a:solidFill>
              </a:rPr>
              <a:t>Perspektiver for 2019</a:t>
            </a:r>
          </a:p>
          <a:p>
            <a:pPr marL="216000" lvl="3" indent="0">
              <a:buNone/>
            </a:pPr>
            <a:endParaRPr lang="da-DK" sz="2400" dirty="0">
              <a:solidFill>
                <a:srgbClr val="003127"/>
              </a:solidFill>
            </a:endParaRP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z="1000" dirty="0"/>
              <a:t>/ </a:t>
            </a:r>
            <a:r>
              <a:rPr lang="da-DK" sz="1000" dirty="0" smtClean="0"/>
              <a:t>Landbrugsstyrelsen/ Erfaringer fra sagsbehandlingen</a:t>
            </a:r>
            <a:endParaRPr lang="da-DK" sz="10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pPr/>
              <a:t>6</a:t>
            </a:fld>
            <a:endParaRPr lang="da-DK" sz="1000" dirty="0"/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56054928"/>
              </p:ext>
            </p:extLst>
          </p:nvPr>
        </p:nvGraphicFramePr>
        <p:xfrm>
          <a:off x="1629916" y="764705"/>
          <a:ext cx="11372212" cy="56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kstfelt 55"/>
          <p:cNvSpPr txBox="1"/>
          <p:nvPr/>
        </p:nvSpPr>
        <p:spPr>
          <a:xfrm>
            <a:off x="2998068" y="2276872"/>
            <a:ext cx="9106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76,59%</a:t>
            </a:r>
            <a:endParaRPr lang="da-DK" dirty="0" smtClean="0">
              <a:solidFill>
                <a:srgbClr val="003127"/>
              </a:solidFill>
            </a:endParaRP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4919877" y="2290727"/>
            <a:ext cx="928461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80,44%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58" name="Tekstfelt 57"/>
          <p:cNvSpPr txBox="1"/>
          <p:nvPr/>
        </p:nvSpPr>
        <p:spPr>
          <a:xfrm>
            <a:off x="7009896" y="2290727"/>
            <a:ext cx="95149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78,01%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59" name="Tekstfelt 58"/>
          <p:cNvSpPr txBox="1"/>
          <p:nvPr/>
        </p:nvSpPr>
        <p:spPr>
          <a:xfrm>
            <a:off x="2839388" y="4503301"/>
            <a:ext cx="87387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23,41%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60" name="Tekstfelt 59"/>
          <p:cNvSpPr txBox="1"/>
          <p:nvPr/>
        </p:nvSpPr>
        <p:spPr>
          <a:xfrm>
            <a:off x="4919877" y="4503301"/>
            <a:ext cx="87387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19,56%</a:t>
            </a: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sp>
        <p:nvSpPr>
          <p:cNvPr id="61" name="Tekstfelt 60"/>
          <p:cNvSpPr txBox="1"/>
          <p:nvPr/>
        </p:nvSpPr>
        <p:spPr>
          <a:xfrm>
            <a:off x="7009896" y="4503300"/>
            <a:ext cx="89504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rgbClr val="003127"/>
                </a:solidFill>
              </a:rPr>
              <a:t>21,99%</a:t>
            </a:r>
            <a:endParaRPr lang="da-DK" dirty="0" smtClean="0">
              <a:solidFill>
                <a:srgbClr val="003127"/>
              </a:solidFill>
            </a:endParaRPr>
          </a:p>
          <a:p>
            <a:endParaRPr lang="da-DK" dirty="0" smtClean="0">
              <a:solidFill>
                <a:srgbClr val="003127"/>
              </a:solidFill>
            </a:endParaRPr>
          </a:p>
        </p:txBody>
      </p:sp>
      <p:cxnSp>
        <p:nvCxnSpPr>
          <p:cNvPr id="12" name="Lige pilforbindelse 11"/>
          <p:cNvCxnSpPr/>
          <p:nvPr/>
        </p:nvCxnSpPr>
        <p:spPr>
          <a:xfrm flipV="1">
            <a:off x="7606580" y="1204043"/>
            <a:ext cx="1224136" cy="720080"/>
          </a:xfrm>
          <a:prstGeom prst="straightConnector1">
            <a:avLst/>
          </a:prstGeom>
          <a:ln w="76200" cmpd="sng">
            <a:solidFill>
              <a:schemeClr val="accent1">
                <a:shade val="95000"/>
                <a:satMod val="10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576095" y="5037620"/>
            <a:ext cx="1532491" cy="651272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000" dirty="0"/>
              <a:t>/ Landbrugsstyrelsen/ Erfaringer fra sagsbehandlingen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7</a:t>
            </a:fld>
            <a:endParaRPr lang="da-DK" sz="1000" dirty="0"/>
          </a:p>
        </p:txBody>
      </p:sp>
      <p:sp>
        <p:nvSpPr>
          <p:cNvPr id="4" name="Rektangel 3"/>
          <p:cNvSpPr/>
          <p:nvPr/>
        </p:nvSpPr>
        <p:spPr>
          <a:xfrm>
            <a:off x="2133972" y="2132856"/>
            <a:ext cx="8205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4400" b="1" dirty="0">
                <a:solidFill>
                  <a:schemeClr val="accent1">
                    <a:lumMod val="50000"/>
                  </a:schemeClr>
                </a:solidFill>
              </a:rPr>
              <a:t>Tak for jeres opmærksomhed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2996952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41427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Landbrugsstyrelsen PowerPoint Skabelon 16_9</Template>
  <TotalTime>0</TotalTime>
  <Words>215</Words>
  <Application>Microsoft Office PowerPoint</Application>
  <PresentationFormat>Brugerdefineret</PresentationFormat>
  <Paragraphs>76</Paragraphs>
  <Slides>7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NaturErhvervstyrelsen PowerPoint Skabelon 16:9</vt:lpstr>
      <vt:lpstr>PowerPoint-præsentation</vt:lpstr>
      <vt:lpstr>PowerPoint-præsentation</vt:lpstr>
      <vt:lpstr>Opmærksomhedspunkter i Fælleskemaet </vt:lpstr>
      <vt:lpstr>Proces for ændringsforslag </vt:lpstr>
      <vt:lpstr>Øvrige opmærksomhedspunkter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2018-11-27T14:28:38Z</dcterms:created>
  <dcterms:modified xsi:type="dcterms:W3CDTF">2019-01-17T13:37:47Z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