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90" r:id="rId2"/>
    <p:sldId id="261" r:id="rId3"/>
    <p:sldId id="296" r:id="rId4"/>
    <p:sldId id="302" r:id="rId5"/>
    <p:sldId id="311" r:id="rId6"/>
    <p:sldId id="310" r:id="rId7"/>
    <p:sldId id="312" r:id="rId8"/>
    <p:sldId id="308" r:id="rId9"/>
    <p:sldId id="303" r:id="rId10"/>
    <p:sldId id="314" r:id="rId11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72" autoAdjust="0"/>
  </p:normalViewPr>
  <p:slideViewPr>
    <p:cSldViewPr showGuides="1">
      <p:cViewPr varScale="1">
        <p:scale>
          <a:sx n="102" d="100"/>
          <a:sy n="102" d="100"/>
        </p:scale>
        <p:origin x="180" y="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3127"/>
                </a:solidFill>
              </a:rPr>
              <a:t>EU-budget </a:t>
            </a:r>
            <a:r>
              <a:rPr lang="en-US" sz="2000" b="1" dirty="0" smtClean="0">
                <a:solidFill>
                  <a:srgbClr val="003127"/>
                </a:solidFill>
              </a:rPr>
              <a:t>2021-27</a:t>
            </a:r>
            <a:endParaRPr lang="en-US" sz="2000" b="1" dirty="0">
              <a:solidFill>
                <a:srgbClr val="003127"/>
              </a:solidFill>
            </a:endParaRPr>
          </a:p>
        </c:rich>
      </c:tx>
      <c:layout>
        <c:manualLayout>
          <c:xMode val="edge"/>
          <c:yMode val="edge"/>
          <c:x val="0.36271400234960405"/>
          <c:y val="0.18610469661652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3159941803571521"/>
          <c:y val="0.24587472736947352"/>
          <c:w val="0.44691854053298402"/>
          <c:h val="0.75412527263052642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EU-budget 2021-27 (mia. €)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27958905863863937"/>
                  <c:y val="-0.10907052325652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312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2486687864304"/>
                      <c:h val="0.286600020268998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3127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'Ark1'!$A$2:$A$5</c:f>
              <c:strCache>
                <c:ptCount val="2"/>
                <c:pt idx="0">
                  <c:v>Landbrug</c:v>
                </c:pt>
                <c:pt idx="1">
                  <c:v>Øvrige politikområder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365</c:v>
                </c:pt>
                <c:pt idx="1">
                  <c:v>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17-01-2019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919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i="0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19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90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08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60542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u="sng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A7AD1-E1DB-4C4E-83ED-C54DD3833ADE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9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60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13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 smtClean="0"/>
              <a:t>17. januar 2019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 smtClean="0"/>
              <a:t>17. januar 2019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 smtClean="0"/>
              <a:t>17. januar 2019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0F2E-14A3-4B43-B638-C9B868E90C1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81E9-5DF5-4B97-8CD6-52F23E680E94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 smtClean="0"/>
              <a:t>17. januar 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 smtClean="0"/>
              <a:t>17. januar 2019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  <p:sldLayoutId id="214748367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73" y="0"/>
            <a:ext cx="14446881" cy="9613367"/>
          </a:xfrm>
          <a:prstGeom prst="rect">
            <a:avLst/>
          </a:prstGeom>
        </p:spPr>
      </p:pic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1489169" y="1072271"/>
            <a:ext cx="10411364" cy="2096840"/>
          </a:xfrm>
        </p:spPr>
        <p:txBody>
          <a:bodyPr>
            <a:normAutofit fontScale="62500" lnSpcReduction="20000"/>
          </a:bodyPr>
          <a:lstStyle/>
          <a:p>
            <a:r>
              <a:rPr lang="da-DK" sz="6400" dirty="0">
                <a:solidFill>
                  <a:schemeClr val="tx1"/>
                </a:solidFill>
              </a:rPr>
              <a:t>Ny fælles landbrugspolitik i EU efter 2020 </a:t>
            </a:r>
            <a:endParaRPr lang="da-DK" sz="6400" dirty="0" smtClean="0">
              <a:solidFill>
                <a:schemeClr val="tx1"/>
              </a:solidFill>
            </a:endParaRPr>
          </a:p>
          <a:p>
            <a:r>
              <a:rPr lang="da-DK" sz="6400" dirty="0" smtClean="0">
                <a:solidFill>
                  <a:schemeClr val="tx1"/>
                </a:solidFill>
              </a:rPr>
              <a:t>– nyt budget, nye </a:t>
            </a:r>
            <a:r>
              <a:rPr lang="da-DK" sz="6400" dirty="0">
                <a:solidFill>
                  <a:schemeClr val="tx1"/>
                </a:solidFill>
              </a:rPr>
              <a:t>rammer, nye </a:t>
            </a:r>
            <a:r>
              <a:rPr lang="da-DK" sz="6400" dirty="0" smtClean="0">
                <a:solidFill>
                  <a:schemeClr val="tx1"/>
                </a:solidFill>
              </a:rPr>
              <a:t>regler</a:t>
            </a:r>
            <a:endParaRPr lang="da-DK" sz="6400" b="0" dirty="0">
              <a:solidFill>
                <a:schemeClr val="tx1"/>
              </a:solidFill>
            </a:endParaRPr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>
          <a:xfrm>
            <a:off x="10108435" y="4888981"/>
            <a:ext cx="2250673" cy="544232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Landbrugsseminar 2019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>
          <a:xfrm>
            <a:off x="10108434" y="5585281"/>
            <a:ext cx="2250673" cy="19998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Adam Grønlykke Mollerup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200549"/>
            <a:ext cx="4316185" cy="6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5" indent="0">
              <a:buNone/>
            </a:pPr>
            <a:endParaRPr lang="da-DK" sz="9400" dirty="0" smtClean="0"/>
          </a:p>
          <a:p>
            <a:pPr marL="648000" lvl="5" indent="0">
              <a:buNone/>
            </a:pPr>
            <a:r>
              <a:rPr lang="da-DK" sz="4400" dirty="0"/>
              <a:t>	</a:t>
            </a:r>
            <a:r>
              <a:rPr lang="da-DK" sz="4400" dirty="0" smtClean="0"/>
              <a:t>			</a:t>
            </a:r>
          </a:p>
          <a:p>
            <a:pPr marL="648000" lvl="5" indent="0">
              <a:buNone/>
            </a:pPr>
            <a:r>
              <a:rPr lang="da-DK" sz="4400" dirty="0" smtClean="0"/>
              <a:t>				</a:t>
            </a:r>
            <a:r>
              <a:rPr lang="da-DK" sz="4400" dirty="0" smtClean="0">
                <a:solidFill>
                  <a:schemeClr val="accent1">
                    <a:lumMod val="50000"/>
                  </a:schemeClr>
                </a:solidFill>
              </a:rPr>
              <a:t>Spørgsmål?</a:t>
            </a:r>
            <a:endParaRPr lang="da-DK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10</a:t>
            </a:fld>
            <a:endParaRPr lang="da-DK" sz="1000" dirty="0"/>
          </a:p>
        </p:txBody>
      </p:sp>
      <p:sp>
        <p:nvSpPr>
          <p:cNvPr id="6" name="Rektangel 5"/>
          <p:cNvSpPr/>
          <p:nvPr/>
        </p:nvSpPr>
        <p:spPr>
          <a:xfrm>
            <a:off x="1485900" y="4898080"/>
            <a:ext cx="9756764" cy="11846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sz="2200" u="sng" dirty="0">
                <a:solidFill>
                  <a:schemeClr val="bg1"/>
                </a:solidFill>
              </a:rPr>
              <a:t>Husk</a:t>
            </a:r>
            <a:r>
              <a:rPr lang="da-DK" sz="2200" dirty="0">
                <a:solidFill>
                  <a:schemeClr val="bg1"/>
                </a:solidFill>
              </a:rPr>
              <a:t>: </a:t>
            </a:r>
            <a:br>
              <a:rPr lang="da-DK" sz="2200" dirty="0">
                <a:solidFill>
                  <a:schemeClr val="bg1"/>
                </a:solidFill>
              </a:rPr>
            </a:br>
            <a:r>
              <a:rPr lang="da-DK" sz="2200" dirty="0">
                <a:solidFill>
                  <a:schemeClr val="bg1"/>
                </a:solidFill>
              </a:rPr>
              <a:t>Præsentationen er baseret på foreløbige informationer. Forhandlingerne pågår fortsat!</a:t>
            </a:r>
          </a:p>
        </p:txBody>
      </p:sp>
      <p:sp>
        <p:nvSpPr>
          <p:cNvPr id="7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50252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Dagsorden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Proces mod en ny fælles landbrugspolitik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Landbrugsbudgettet 2021-27</a:t>
            </a: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3. Kommissionens prioriteter for fremtidens CAP </a:t>
            </a:r>
          </a:p>
          <a:p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4. Ny støttestruktur</a:t>
            </a: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5. Danske prioriteter</a:t>
            </a:r>
          </a:p>
          <a:p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6. Hvad sker der nu?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2</a:t>
            </a:fld>
            <a:endParaRPr lang="da-DK" sz="1000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1. Processen frem mod en ny fælles landbrugspolitik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779972"/>
            <a:ext cx="10886433" cy="5302777"/>
          </a:xfrm>
        </p:spPr>
        <p:txBody>
          <a:bodyPr/>
          <a:lstStyle/>
          <a:p>
            <a:endParaRPr lang="da-DK" u="sng" dirty="0">
              <a:solidFill>
                <a:schemeClr val="tx1"/>
              </a:solidFill>
            </a:endParaRPr>
          </a:p>
          <a:p>
            <a:r>
              <a:rPr lang="da-DK" u="sng" dirty="0" smtClean="0">
                <a:solidFill>
                  <a:schemeClr val="accent1">
                    <a:lumMod val="50000"/>
                  </a:schemeClr>
                </a:solidFill>
              </a:rPr>
              <a:t>EU-proces:</a:t>
            </a:r>
          </a:p>
          <a:p>
            <a:pPr lvl="1"/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2017: Bred høring samt Kommissionens meddelelse om kommende landbrugspolitik</a:t>
            </a:r>
          </a:p>
          <a:p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2018: Kommissionens forslag til ny fælles landbrugspolitik, CAP 2020+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Forventet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vedtagelse af nyt EU-budget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samt ramme for ny fælles landbrugspolitik</a:t>
            </a:r>
          </a:p>
          <a:p>
            <a:pPr lvl="1"/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2021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Nyt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EU-budget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samt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den nye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landbrugspolitik planlægges at træde i kraft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da-DK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da-DK" u="sng" dirty="0" smtClean="0">
                <a:solidFill>
                  <a:schemeClr val="accent1">
                    <a:lumMod val="50000"/>
                  </a:schemeClr>
                </a:solidFill>
              </a:rPr>
              <a:t>National politisk proces:</a:t>
            </a:r>
          </a:p>
          <a:p>
            <a:pPr lvl="1"/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2019-2020: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Politisk proces og inddragelse af organisationer</a:t>
            </a:r>
          </a:p>
          <a:p>
            <a:pPr lvl="1"/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2020: Regeringen vedtager dansk implementering af EU´s landbrugspolitik 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3</a:t>
            </a:fld>
            <a:endParaRPr lang="da-DK" sz="1000"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1423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2. Landbrugsbudgettet 2021-27</a:t>
            </a:r>
            <a:r>
              <a:rPr lang="da-DK" dirty="0">
                <a:solidFill>
                  <a:schemeClr val="tx1"/>
                </a:solidFill>
              </a:rPr>
              <a:t/>
            </a:r>
            <a:br>
              <a:rPr lang="da-DK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32803" y="1101962"/>
            <a:ext cx="10886433" cy="4885996"/>
          </a:xfrm>
        </p:spPr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Der kommer færre penge til landbrug i EU,                                                                            ca.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365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mia. € til landbrugsbudgettet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for EU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27: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Danmarks forventede budget (årligt, alt andet lige):</a:t>
            </a:r>
          </a:p>
          <a:p>
            <a:pPr marL="558900" lvl="1" indent="-342900">
              <a:buFont typeface="Courier New" panose="02070309020205020404" pitchFamily="49" charset="0"/>
              <a:buChar char="o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Direkte betalinger: 846 mio. € (6,3 mia. kr.)</a:t>
            </a:r>
          </a:p>
          <a:p>
            <a:pPr marL="558900" lvl="1" indent="-342900">
              <a:buFont typeface="Courier New" panose="02070309020205020404" pitchFamily="49" charset="0"/>
              <a:buChar char="o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Landdistriktsprogrammet: 76 mio. € (565 mio. kr.)</a:t>
            </a:r>
          </a:p>
          <a:p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Den direkte støtte forventes at falde knap 4 pct. mens budgettet til landdistriktsudvikling forventes at falde med godt og vel 16 pct.</a:t>
            </a:r>
          </a:p>
          <a:p>
            <a:pPr lvl="1" indent="0">
              <a:buNone/>
            </a:pP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Der skal nationalt tages stilling til en evt. overførelse af midler fra den direkte støtte til landdistriktsudvikling</a:t>
            </a:r>
          </a:p>
          <a:p>
            <a:endParaRPr lang="da-DK" dirty="0">
              <a:solidFill>
                <a:schemeClr val="accent4"/>
              </a:solidFill>
            </a:endParaRPr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817200" y="6398800"/>
            <a:ext cx="298800" cy="201461"/>
          </a:xfrm>
        </p:spPr>
        <p:txBody>
          <a:bodyPr/>
          <a:lstStyle/>
          <a:p>
            <a:fld id="{667EC89C-17A0-4E64-A6D2-B825673CEEDF}" type="slidenum">
              <a:rPr lang="da-DK" sz="1000" smtClean="0"/>
              <a:t>4</a:t>
            </a:fld>
            <a:endParaRPr lang="da-DK" sz="100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837362265"/>
              </p:ext>
            </p:extLst>
          </p:nvPr>
        </p:nvGraphicFramePr>
        <p:xfrm>
          <a:off x="6238428" y="-199456"/>
          <a:ext cx="6340643" cy="442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6921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ar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2044" y="1489928"/>
            <a:ext cx="7175615" cy="4908872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88" y="570728"/>
            <a:ext cx="10886431" cy="626024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3. De 9 overordnede målsætninger for fremtidens CAP</a:t>
            </a:r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sz="2200" dirty="0" smtClean="0">
                <a:solidFill>
                  <a:schemeClr val="tx1"/>
                </a:solidFill>
              </a:rPr>
              <a:t>Øget national selvbestemmelse – men krav om effekt</a:t>
            </a:r>
            <a:endParaRPr lang="da-DK" sz="2200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5</a:t>
            </a:fld>
            <a:endParaRPr lang="da-DK" sz="1000" dirty="0"/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0386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77788" y="398693"/>
            <a:ext cx="10886431" cy="482009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3. Kommissionens prioriteter for fremtidens CAP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2200" dirty="0" smtClean="0">
                <a:solidFill>
                  <a:schemeClr val="tx1"/>
                </a:solidFill>
              </a:rPr>
              <a:t>Nyt princip for udarbejdelse af støtteordninger </a:t>
            </a:r>
            <a:endParaRPr lang="da-DK" sz="2200" dirty="0">
              <a:solidFill>
                <a:schemeClr val="tx1"/>
              </a:solidFill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endParaRPr lang="da-DK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Skift fra fokus på overholdelse af regler til fokus på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resultater</a:t>
            </a:r>
            <a:br>
              <a:rPr lang="da-DK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da-DK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Kommissionen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vil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fokusere på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om medlemsstaterne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indfrier de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fastsatte CAP-målsætninger. 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Imødegå samfundets krav om en bæredygtig landbrugsproduktion </a:t>
            </a:r>
          </a:p>
          <a:p>
            <a:pPr>
              <a:buNone/>
            </a:pP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Forenkling af regelgrundlaget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Øget national medbestemmelse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tx1"/>
              </a:solidFill>
            </a:endParaRPr>
          </a:p>
          <a:p>
            <a:pPr>
              <a:buNone/>
            </a:pPr>
            <a:endParaRPr lang="da-DK" b="0" dirty="0">
              <a:solidFill>
                <a:schemeClr val="tx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pPr/>
              <a:t>6</a:t>
            </a:fld>
            <a:endParaRPr lang="da-DK" sz="1000" dirty="0"/>
          </a:p>
        </p:txBody>
      </p:sp>
      <p:sp>
        <p:nvSpPr>
          <p:cNvPr id="2" name="Rektangel 1"/>
          <p:cNvSpPr/>
          <p:nvPr/>
        </p:nvSpPr>
        <p:spPr>
          <a:xfrm>
            <a:off x="5889218" y="4077072"/>
            <a:ext cx="5965834" cy="18722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da-DK" sz="2000" b="1" u="sng" dirty="0" smtClean="0"/>
              <a:t>Eksempel: Øget national selvbestemmelse</a:t>
            </a:r>
          </a:p>
          <a:p>
            <a:pPr marL="285750" indent="-285750">
              <a:buFontTx/>
              <a:buChar char="-"/>
            </a:pPr>
            <a:r>
              <a:rPr lang="da-DK" sz="2000" b="1" dirty="0" smtClean="0"/>
              <a:t>Nationalt definerede bagatelgrænser</a:t>
            </a:r>
          </a:p>
          <a:p>
            <a:pPr marL="285750" indent="-285750">
              <a:buFontTx/>
              <a:buChar char="-"/>
            </a:pPr>
            <a:r>
              <a:rPr lang="da-DK" sz="2000" b="1" dirty="0" smtClean="0"/>
              <a:t>Nationalt definerede sanktioner</a:t>
            </a:r>
          </a:p>
          <a:p>
            <a:pPr marL="285750" indent="-285750">
              <a:buFontTx/>
              <a:buChar char="-"/>
            </a:pPr>
            <a:r>
              <a:rPr lang="da-DK" sz="2000" b="1" dirty="0" smtClean="0"/>
              <a:t>Øget brug af teknologi til at give målrettet kontrol og højere fleksibilitet i reglerne</a:t>
            </a:r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</p:txBody>
      </p:sp>
      <p:pic>
        <p:nvPicPr>
          <p:cNvPr id="9" name="Bille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077072"/>
            <a:ext cx="2531110" cy="1881601"/>
          </a:xfrm>
          <a:prstGeom prst="rect">
            <a:avLst/>
          </a:prstGeom>
        </p:spPr>
      </p:pic>
      <p:pic>
        <p:nvPicPr>
          <p:cNvPr id="10" name="Billed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6" y="4077072"/>
            <a:ext cx="2823210" cy="1885950"/>
          </a:xfrm>
          <a:prstGeom prst="rect">
            <a:avLst/>
          </a:prstGeom>
        </p:spPr>
      </p:pic>
      <p:sp>
        <p:nvSpPr>
          <p:cNvPr id="11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8505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rundet rektangel 2"/>
          <p:cNvSpPr/>
          <p:nvPr/>
        </p:nvSpPr>
        <p:spPr>
          <a:xfrm>
            <a:off x="3554261" y="1808322"/>
            <a:ext cx="1896249" cy="335727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b="1">
              <a:solidFill>
                <a:prstClr val="white"/>
              </a:solidFill>
            </a:endParaRPr>
          </a:p>
        </p:txBody>
      </p:sp>
      <p:sp>
        <p:nvSpPr>
          <p:cNvPr id="2" name="Afrundet rektangel 1"/>
          <p:cNvSpPr/>
          <p:nvPr/>
        </p:nvSpPr>
        <p:spPr>
          <a:xfrm>
            <a:off x="6560838" y="1662521"/>
            <a:ext cx="5199120" cy="49860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 b="1">
              <a:solidFill>
                <a:prstClr val="white"/>
              </a:solidFill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964686" y="2212542"/>
            <a:ext cx="10671005" cy="4203521"/>
            <a:chOff x="-273028" y="572131"/>
            <a:chExt cx="7262054" cy="2881344"/>
          </a:xfrm>
          <a:solidFill>
            <a:schemeClr val="tx2"/>
          </a:solidFill>
        </p:grpSpPr>
        <p:grpSp>
          <p:nvGrpSpPr>
            <p:cNvPr id="5" name="Gruppe 4"/>
            <p:cNvGrpSpPr/>
            <p:nvPr/>
          </p:nvGrpSpPr>
          <p:grpSpPr>
            <a:xfrm>
              <a:off x="3643775" y="572131"/>
              <a:ext cx="3345251" cy="2867758"/>
              <a:chOff x="224300" y="210181"/>
              <a:chExt cx="3345251" cy="2867758"/>
            </a:xfrm>
            <a:grpFill/>
          </p:grpSpPr>
          <p:sp>
            <p:nvSpPr>
              <p:cNvPr id="20" name="Rektangel 19"/>
              <p:cNvSpPr/>
              <p:nvPr/>
            </p:nvSpPr>
            <p:spPr>
              <a:xfrm>
                <a:off x="471186" y="2401962"/>
                <a:ext cx="2827655" cy="675977"/>
              </a:xfrm>
              <a:prstGeom prst="rect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="horz" wrap="square" lIns="35991" tIns="45708" rIns="35991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defRPr/>
                </a:pPr>
                <a:r>
                  <a:rPr lang="da-DK" sz="1600" b="1" kern="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Ny </a:t>
                </a:r>
                <a:r>
                  <a:rPr lang="da-DK" sz="1600" b="1" kern="0" dirty="0" err="1">
                    <a:solidFill>
                      <a:srgbClr val="000000"/>
                    </a:solidFill>
                    <a:ea typeface="Calibri"/>
                    <a:cs typeface="Times New Roman"/>
                  </a:rPr>
                  <a:t>konditionalitet</a:t>
                </a:r>
                <a:endParaRPr lang="da-DK" sz="1600" b="1" kern="0" dirty="0">
                  <a:solidFill>
                    <a:srgbClr val="000000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defRPr/>
                </a:pPr>
                <a:r>
                  <a:rPr lang="da-DK" sz="1400" b="1" i="1" kern="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Omfatter tidligere </a:t>
                </a:r>
                <a:r>
                  <a:rPr lang="da-DK" sz="1400" b="1" i="1" kern="0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krydsoverensstemmelse (inkl. GLM-krav) og grønne krav</a:t>
                </a:r>
                <a:endParaRPr lang="da-DK" sz="1400" b="1" i="1" kern="0" dirty="0">
                  <a:solidFill>
                    <a:sysClr val="windowText" lastClr="000000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22" name="Rektangel 21"/>
              <p:cNvSpPr/>
              <p:nvPr/>
            </p:nvSpPr>
            <p:spPr>
              <a:xfrm>
                <a:off x="1885742" y="210181"/>
                <a:ext cx="1683809" cy="2017312"/>
              </a:xfrm>
              <a:prstGeom prst="rect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="horz" wrap="square" lIns="35991" tIns="45708" rIns="35991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defRPr/>
                </a:pPr>
                <a:r>
                  <a:rPr lang="en-US" sz="1400" b="1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Frivillige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ordninger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defRPr/>
                </a:pPr>
                <a:r>
                  <a:rPr lang="da-DK" sz="1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a-DK" sz="1400" b="1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</a:rPr>
                  <a:t>interventionstyper</a:t>
                </a: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Miljø-, klima- og andre forvaltningsforpligtelser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Naturbetingede eller andre områdespecifikke begrænsninger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Områdespecifikke ulemper, der følger af visse obligatoriske krav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Investeringer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Etablering af unge landbrugere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LAG-ordninger og Risikostyringsværktøjer </a:t>
                </a:r>
                <a:r>
                  <a:rPr lang="da-DK" sz="11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(NY)</a:t>
                </a:r>
                <a:endParaRPr lang="da-DK" sz="11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Samarbejde og </a:t>
                </a:r>
              </a:p>
              <a:p>
                <a:pPr marL="285664" indent="-285664">
                  <a:lnSpc>
                    <a:spcPct val="11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da-DK" sz="1100" b="1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Vidensudveksling</a:t>
                </a:r>
                <a:r>
                  <a:rPr lang="da-DK" sz="11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og information</a:t>
                </a:r>
                <a:endParaRPr lang="da-DK" sz="11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ktangel 22"/>
              <p:cNvSpPr/>
              <p:nvPr/>
            </p:nvSpPr>
            <p:spPr>
              <a:xfrm>
                <a:off x="224300" y="798235"/>
                <a:ext cx="1531312" cy="240845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35991" tIns="45708" rIns="35991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</a:rPr>
                  <a:t>NY</a:t>
                </a:r>
                <a:r>
                  <a:rPr lang="en-US" sz="1400" b="1" kern="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: 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</a:rPr>
                  <a:t>Eco-schemes</a:t>
                </a:r>
                <a:endParaRPr lang="da-DK" sz="14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19" name="Lige pilforbindelse 18"/>
            <p:cNvCxnSpPr/>
            <p:nvPr/>
          </p:nvCxnSpPr>
          <p:spPr>
            <a:xfrm>
              <a:off x="2381250" y="1390650"/>
              <a:ext cx="151765" cy="262890"/>
            </a:xfrm>
            <a:prstGeom prst="straightConnector1">
              <a:avLst/>
            </a:prstGeom>
            <a:grpFill/>
            <a:ln w="9525" cap="flat" cmpd="sng" algn="ctr">
              <a:solidFill>
                <a:schemeClr val="accent1"/>
              </a:solidFill>
              <a:prstDash val="solid"/>
              <a:tailEnd type="arrow"/>
            </a:ln>
            <a:effectLst/>
          </p:spPr>
        </p:cxnSp>
        <p:grpSp>
          <p:nvGrpSpPr>
            <p:cNvPr id="7" name="Gruppe 6"/>
            <p:cNvGrpSpPr/>
            <p:nvPr/>
          </p:nvGrpSpPr>
          <p:grpSpPr>
            <a:xfrm>
              <a:off x="-273028" y="767164"/>
              <a:ext cx="3017111" cy="2686311"/>
              <a:chOff x="-273028" y="767164"/>
              <a:chExt cx="3017111" cy="2686311"/>
            </a:xfrm>
            <a:grpFill/>
          </p:grpSpPr>
          <p:sp>
            <p:nvSpPr>
              <p:cNvPr id="8" name="Rektangel 7"/>
              <p:cNvSpPr/>
              <p:nvPr/>
            </p:nvSpPr>
            <p:spPr>
              <a:xfrm>
                <a:off x="1556662" y="767164"/>
                <a:ext cx="1126031" cy="175896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35991" tIns="45708" rIns="35991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1400" b="1" kern="0" dirty="0" err="1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</a:rPr>
                  <a:t>Frivillige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en-US" sz="1400" b="1" kern="0" dirty="0" err="1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</a:rPr>
                  <a:t>ordninger</a:t>
                </a:r>
                <a:endParaRPr lang="en-US" sz="14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endParaRPr lang="en-US" sz="14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</a:pPr>
                <a:endParaRPr lang="en-US" sz="1400" b="1" kern="0" dirty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" name="Rektangel 8"/>
              <p:cNvSpPr/>
              <p:nvPr/>
            </p:nvSpPr>
            <p:spPr>
              <a:xfrm>
                <a:off x="-273028" y="1504681"/>
                <a:ext cx="1674115" cy="103653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35991" tIns="45708" rIns="35991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defRPr/>
                </a:pPr>
                <a:r>
                  <a:rPr lang="da-DK" sz="1400" b="1" kern="0" dirty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</a:rPr>
                  <a:t>Grundbetaling og grønne krav </a:t>
                </a:r>
              </a:p>
            </p:txBody>
          </p:sp>
          <p:sp>
            <p:nvSpPr>
              <p:cNvPr id="10" name="Rektangel 9"/>
              <p:cNvSpPr/>
              <p:nvPr/>
            </p:nvSpPr>
            <p:spPr>
              <a:xfrm>
                <a:off x="-273028" y="2780375"/>
                <a:ext cx="3017111" cy="6731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="horz" wrap="square" lIns="35991" tIns="45708" rIns="35991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defRPr/>
                </a:pPr>
                <a:r>
                  <a:rPr lang="da-DK" sz="1600" b="1" kern="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Krydsoverensstemmelse</a:t>
                </a:r>
                <a:endParaRPr lang="da-DK" sz="1600" b="1" kern="0" dirty="0">
                  <a:solidFill>
                    <a:sysClr val="window" lastClr="FFFFFF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 </a:t>
                </a:r>
                <a:endParaRPr lang="da-DK" sz="1400" b="1" kern="0" dirty="0">
                  <a:solidFill>
                    <a:sysClr val="window" lastClr="FFFFFF"/>
                  </a:solidFill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5" name="Tekstfelt 24"/>
          <p:cNvSpPr txBox="1"/>
          <p:nvPr/>
        </p:nvSpPr>
        <p:spPr>
          <a:xfrm>
            <a:off x="2012217" y="908720"/>
            <a:ext cx="264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chemeClr val="accent1">
                    <a:lumMod val="50000"/>
                  </a:schemeClr>
                </a:solidFill>
              </a:rPr>
              <a:t>Hvad gælder i dag</a:t>
            </a:r>
            <a:endParaRPr lang="da-DK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kstfelt 25"/>
          <p:cNvSpPr txBox="1"/>
          <p:nvPr/>
        </p:nvSpPr>
        <p:spPr>
          <a:xfrm>
            <a:off x="7626681" y="937681"/>
            <a:ext cx="306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chemeClr val="accent1">
                    <a:lumMod val="50000"/>
                  </a:schemeClr>
                </a:solidFill>
              </a:rPr>
              <a:t>Hvad gælder fremover?</a:t>
            </a:r>
            <a:endParaRPr lang="da-DK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itel 26"/>
          <p:cNvSpPr>
            <a:spLocks noGrp="1"/>
          </p:cNvSpPr>
          <p:nvPr>
            <p:ph type="ctrTitle"/>
          </p:nvPr>
        </p:nvSpPr>
        <p:spPr>
          <a:xfrm>
            <a:off x="964685" y="1808322"/>
            <a:ext cx="2446945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Markedsordningerne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1652440" y="1268760"/>
            <a:ext cx="112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</a:rPr>
              <a:t>Søjle I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3970563" y="1268760"/>
            <a:ext cx="112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</a:rPr>
              <a:t>Søjle II</a:t>
            </a:r>
          </a:p>
        </p:txBody>
      </p:sp>
      <p:sp>
        <p:nvSpPr>
          <p:cNvPr id="31" name="Titel 26"/>
          <p:cNvSpPr txBox="1">
            <a:spLocks/>
          </p:cNvSpPr>
          <p:nvPr/>
        </p:nvSpPr>
        <p:spPr>
          <a:xfrm>
            <a:off x="6720113" y="3849281"/>
            <a:ext cx="2259558" cy="1273739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Degressiv indkomststøtte med støtteloft</a:t>
            </a:r>
            <a:r>
              <a:rPr lang="da-DK" sz="12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2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(tidl</a:t>
            </a:r>
            <a:r>
              <a:rPr lang="da-DK" sz="12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da-DK" sz="12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grundbetaling </a:t>
            </a:r>
            <a:r>
              <a:rPr lang="da-DK" sz="12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og </a:t>
            </a:r>
            <a:r>
              <a:rPr lang="da-DK" sz="12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justerede grønne </a:t>
            </a:r>
            <a:r>
              <a:rPr lang="da-DK" sz="12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krav)</a:t>
            </a:r>
          </a:p>
        </p:txBody>
      </p:sp>
      <p:sp>
        <p:nvSpPr>
          <p:cNvPr id="33" name="Tekstfelt 32"/>
          <p:cNvSpPr txBox="1"/>
          <p:nvPr/>
        </p:nvSpPr>
        <p:spPr>
          <a:xfrm>
            <a:off x="7548064" y="1332402"/>
            <a:ext cx="112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</a:rPr>
              <a:t>Søjle I</a:t>
            </a:r>
          </a:p>
        </p:txBody>
      </p:sp>
      <p:sp>
        <p:nvSpPr>
          <p:cNvPr id="34" name="Tekstfelt 33"/>
          <p:cNvSpPr txBox="1"/>
          <p:nvPr/>
        </p:nvSpPr>
        <p:spPr>
          <a:xfrm>
            <a:off x="9479186" y="1298880"/>
            <a:ext cx="112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1">
                    <a:lumMod val="50000"/>
                  </a:schemeClr>
                </a:solidFill>
              </a:rPr>
              <a:t>Søjle II</a:t>
            </a:r>
          </a:p>
        </p:txBody>
      </p:sp>
      <p:sp>
        <p:nvSpPr>
          <p:cNvPr id="36" name="Tekstfelt 35"/>
          <p:cNvSpPr txBox="1"/>
          <p:nvPr/>
        </p:nvSpPr>
        <p:spPr>
          <a:xfrm>
            <a:off x="8042897" y="1662521"/>
            <a:ext cx="1755012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99" b="1" dirty="0">
                <a:solidFill>
                  <a:prstClr val="black"/>
                </a:solidFill>
              </a:rPr>
              <a:t>         </a:t>
            </a:r>
            <a:r>
              <a:rPr lang="da-DK" sz="1799" b="1" dirty="0">
                <a:solidFill>
                  <a:prstClr val="white"/>
                </a:solidFill>
              </a:rPr>
              <a:t>CAP-plan</a:t>
            </a:r>
          </a:p>
        </p:txBody>
      </p:sp>
      <p:cxnSp>
        <p:nvCxnSpPr>
          <p:cNvPr id="39" name="Lige forbindelse 38"/>
          <p:cNvCxnSpPr/>
          <p:nvPr/>
        </p:nvCxnSpPr>
        <p:spPr>
          <a:xfrm flipV="1">
            <a:off x="964685" y="5299359"/>
            <a:ext cx="10390544" cy="1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kstfelt 40"/>
          <p:cNvSpPr txBox="1"/>
          <p:nvPr/>
        </p:nvSpPr>
        <p:spPr>
          <a:xfrm>
            <a:off x="3615879" y="1908046"/>
            <a:ext cx="178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prstClr val="white"/>
                </a:solidFill>
              </a:rPr>
              <a:t>Landdistrikts-programmet</a:t>
            </a:r>
            <a:endParaRPr lang="da-DK" b="1" dirty="0">
              <a:solidFill>
                <a:prstClr val="white"/>
              </a:solidFill>
            </a:endParaRPr>
          </a:p>
        </p:txBody>
      </p:sp>
      <p:sp>
        <p:nvSpPr>
          <p:cNvPr id="43" name="Titel 26"/>
          <p:cNvSpPr txBox="1">
            <a:spLocks/>
          </p:cNvSpPr>
          <p:nvPr/>
        </p:nvSpPr>
        <p:spPr>
          <a:xfrm>
            <a:off x="977718" y="2240631"/>
            <a:ext cx="2446945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Koblet støtte (slagtepræmie)</a:t>
            </a:r>
            <a:endParaRPr lang="da-DK" sz="1400" b="1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Titel 26"/>
          <p:cNvSpPr txBox="1">
            <a:spLocks/>
          </p:cNvSpPr>
          <p:nvPr/>
        </p:nvSpPr>
        <p:spPr>
          <a:xfrm>
            <a:off x="964685" y="2663558"/>
            <a:ext cx="2446945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Ø-støtte</a:t>
            </a:r>
          </a:p>
        </p:txBody>
      </p:sp>
      <p:sp>
        <p:nvSpPr>
          <p:cNvPr id="46" name="Titel 26"/>
          <p:cNvSpPr txBox="1">
            <a:spLocks/>
          </p:cNvSpPr>
          <p:nvPr/>
        </p:nvSpPr>
        <p:spPr>
          <a:xfrm>
            <a:off x="5737990" y="1772816"/>
            <a:ext cx="2232962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Markedsordningerne</a:t>
            </a:r>
            <a:endParaRPr lang="da-DK" sz="1400" b="1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itel 26"/>
          <p:cNvSpPr txBox="1">
            <a:spLocks/>
          </p:cNvSpPr>
          <p:nvPr/>
        </p:nvSpPr>
        <p:spPr>
          <a:xfrm>
            <a:off x="6728331" y="3460596"/>
            <a:ext cx="2251340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latin typeface="Calibri"/>
                <a:ea typeface="Calibri"/>
                <a:cs typeface="Times New Roman"/>
              </a:rPr>
              <a:t>NY: Omfordelingsbetaling</a:t>
            </a:r>
          </a:p>
        </p:txBody>
      </p:sp>
      <p:sp>
        <p:nvSpPr>
          <p:cNvPr id="48" name="Titel 26"/>
          <p:cNvSpPr txBox="1">
            <a:spLocks/>
          </p:cNvSpPr>
          <p:nvPr/>
        </p:nvSpPr>
        <p:spPr>
          <a:xfrm>
            <a:off x="964686" y="3093767"/>
            <a:ext cx="2446945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Unge landbrugere</a:t>
            </a:r>
            <a:endParaRPr lang="da-DK" sz="1400" b="1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itel 26"/>
          <p:cNvSpPr txBox="1">
            <a:spLocks/>
          </p:cNvSpPr>
          <p:nvPr/>
        </p:nvSpPr>
        <p:spPr>
          <a:xfrm>
            <a:off x="6720113" y="2647430"/>
            <a:ext cx="2250139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Unge </a:t>
            </a:r>
            <a:r>
              <a:rPr lang="da-DK" sz="1400" b="1" kern="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landbrugere</a:t>
            </a:r>
            <a:endParaRPr lang="da-DK" sz="1400" b="1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itel 26"/>
          <p:cNvSpPr txBox="1">
            <a:spLocks/>
          </p:cNvSpPr>
          <p:nvPr/>
        </p:nvSpPr>
        <p:spPr>
          <a:xfrm>
            <a:off x="6720112" y="2236492"/>
            <a:ext cx="2250140" cy="358519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35991" tIns="45708" rIns="35991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da-DK" sz="1400" b="1" kern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Koblet støtte (slagtepræmie)</a:t>
            </a:r>
            <a:endParaRPr lang="da-DK" sz="1400" b="1" kern="0" dirty="0">
              <a:solidFill>
                <a:sysClr val="window" lastClr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428288" y="223934"/>
            <a:ext cx="581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/>
              <a:t>4. Ny støttestruktur</a:t>
            </a:r>
            <a:endParaRPr lang="da-DK" sz="3200" b="1" dirty="0"/>
          </a:p>
        </p:txBody>
      </p:sp>
      <p:sp>
        <p:nvSpPr>
          <p:cNvPr id="35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17200" y="6398800"/>
            <a:ext cx="298800" cy="201461"/>
          </a:xfrm>
        </p:spPr>
        <p:txBody>
          <a:bodyPr/>
          <a:lstStyle/>
          <a:p>
            <a:r>
              <a:rPr lang="da-DK" sz="1000" b="1" dirty="0" smtClean="0"/>
              <a:t>7</a:t>
            </a:r>
            <a:endParaRPr lang="da-DK" sz="1000" b="1" dirty="0"/>
          </a:p>
        </p:txBody>
      </p:sp>
      <p:sp>
        <p:nvSpPr>
          <p:cNvPr id="3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9624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5. Danske prioriteter i forhandlingerne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Danske landbrugere skal have samme andel af EU-budgettet som hidtil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Mere enkle regler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Mulighed for tilpasning til danske forhold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Reel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effekt af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støttekronerne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da-DK" sz="2200" dirty="0">
                <a:solidFill>
                  <a:schemeClr val="accent1">
                    <a:lumMod val="50000"/>
                  </a:schemeClr>
                </a:solidFill>
              </a:rPr>
              <a:t>konkurrencedygtigt landbrug på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</a:rPr>
              <a:t>markedsvilkår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000" smtClean="0"/>
              <a:t>8</a:t>
            </a:fld>
            <a:endParaRPr lang="da-DK" sz="1000" dirty="0"/>
          </a:p>
        </p:txBody>
      </p:sp>
      <p:sp>
        <p:nvSpPr>
          <p:cNvPr id="7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7562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517" y="295039"/>
            <a:ext cx="10886431" cy="468000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6. Udmøntningen af de kommende regler: Hvad kommer der til at ske</a:t>
            </a:r>
            <a:r>
              <a:rPr lang="da-DK" sz="3200" dirty="0" smtClean="0">
                <a:solidFill>
                  <a:schemeClr val="tx1"/>
                </a:solidFill>
              </a:rPr>
              <a:t>?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7" y="1340768"/>
            <a:ext cx="10886433" cy="5418071"/>
          </a:xfrm>
        </p:spPr>
        <p:txBody>
          <a:bodyPr/>
          <a:lstStyle/>
          <a:p>
            <a:pPr>
              <a:buNone/>
            </a:pPr>
            <a:r>
              <a:rPr lang="da-DK" i="1" dirty="0" smtClean="0">
                <a:solidFill>
                  <a:schemeClr val="accent1">
                    <a:lumMod val="50000"/>
                  </a:schemeClr>
                </a:solidFill>
              </a:rPr>
              <a:t>Mens forhandlingerne kører på fuld tryk i Bruxelles... </a:t>
            </a:r>
          </a:p>
          <a:p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u="sng" dirty="0" smtClean="0">
                <a:solidFill>
                  <a:schemeClr val="accent1">
                    <a:lumMod val="50000"/>
                  </a:schemeClr>
                </a:solidFill>
              </a:rPr>
              <a:t>Herhjemme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Landbrugsstyrelsen koordinerer forberedelsen af en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national strategisk plan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Danmarks nationale implementering af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EU-reglerne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(kaldet en CAP-plan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a-DK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marL="558900" lvl="1" indent="-342900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Proces for CAP-plan: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SWOT-analyse (færdig den 1. marts 2019).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Behovsanalyse (marts 2019 til maj 2019)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Udarbejdelse af CAP-planen (nu til primo 2020)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Ex </a:t>
            </a:r>
            <a:r>
              <a:rPr lang="da-DK" sz="2000" dirty="0" err="1" smtClean="0">
                <a:solidFill>
                  <a:schemeClr val="accent1">
                    <a:lumMod val="50000"/>
                  </a:schemeClr>
                </a:solidFill>
              </a:rPr>
              <a:t>ante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 evaluering og strategisk miljøvurdering, herunder (første halvår 2020)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Offentlig høring og politisk godkendelse (andet halvår 2020)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marL="558900" lvl="1" indent="-342900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Bredt partnerskab 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Workshops med partnerskabet i forbindelse med</a:t>
            </a:r>
          </a:p>
          <a:p>
            <a:pPr marL="648000" lvl="4" indent="0">
              <a:buNone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SWOT-analysen (marts 2019) og når udkast til </a:t>
            </a:r>
          </a:p>
          <a:p>
            <a:pPr marL="648000" lvl="4" indent="0">
              <a:buNone/>
            </a:pPr>
            <a:r>
              <a:rPr lang="da-DK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CAP-plan samt resultaterne fra den strategiske </a:t>
            </a:r>
            <a:b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	miljøvurdering foreligger (sommeren 2020).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z="1200" smtClean="0"/>
              <a:t>9</a:t>
            </a:fld>
            <a:endParaRPr lang="da-DK" sz="1200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470676" y="4772128"/>
            <a:ext cx="3239402" cy="1614756"/>
            <a:chOff x="4701" y="2659"/>
            <a:chExt cx="2293" cy="114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01" y="2659"/>
              <a:ext cx="22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da-DK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" y="2659"/>
              <a:ext cx="2293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8399" y="6398800"/>
            <a:ext cx="5652000" cy="201461"/>
          </a:xfrm>
        </p:spPr>
        <p:txBody>
          <a:bodyPr/>
          <a:lstStyle/>
          <a:p>
            <a:r>
              <a:rPr lang="da-DK" dirty="0"/>
              <a:t>/ </a:t>
            </a:r>
            <a:r>
              <a:rPr lang="da-DK" sz="1000" dirty="0"/>
              <a:t>Landbrugsstyrelsen / </a:t>
            </a:r>
            <a:r>
              <a:rPr lang="da-DK" sz="1000" dirty="0" smtClean="0"/>
              <a:t>Ny fælles landbrugspolitik i EU efter 2020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95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Brugerdefineret</PresentationFormat>
  <Paragraphs>163</Paragraphs>
  <Slides>10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Courier New</vt:lpstr>
      <vt:lpstr>Times New Roman</vt:lpstr>
      <vt:lpstr>Wingdings</vt:lpstr>
      <vt:lpstr>NaturErhvervstyrelsen PowerPoint Skabelon 16:9</vt:lpstr>
      <vt:lpstr>PowerPoint-præsentation</vt:lpstr>
      <vt:lpstr>Dagsorden</vt:lpstr>
      <vt:lpstr>1. Processen frem mod en ny fælles landbrugspolitik</vt:lpstr>
      <vt:lpstr>2. Landbrugsbudgettet 2021-27 </vt:lpstr>
      <vt:lpstr>3. De 9 overordnede målsætninger for fremtidens CAP Øget national selvbestemmelse – men krav om effekt</vt:lpstr>
      <vt:lpstr>3. Kommissionens prioriteter for fremtidens CAP Nyt princip for udarbejdelse af støtteordninger </vt:lpstr>
      <vt:lpstr>Markedsordningerne</vt:lpstr>
      <vt:lpstr>5. Danske prioriteter i forhandlingerne</vt:lpstr>
      <vt:lpstr>6. Udmøntningen af de kommende regler: Hvad kommer der til at ske?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2018-12-10T09:50:52Z</dcterms:created>
  <dcterms:modified xsi:type="dcterms:W3CDTF">2019-01-17T13:16:44Z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