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90" r:id="rId2"/>
    <p:sldId id="297" r:id="rId3"/>
    <p:sldId id="261" r:id="rId4"/>
    <p:sldId id="303" r:id="rId5"/>
    <p:sldId id="299" r:id="rId6"/>
    <p:sldId id="302" r:id="rId7"/>
    <p:sldId id="305" r:id="rId8"/>
    <p:sldId id="304" r:id="rId9"/>
    <p:sldId id="298" r:id="rId10"/>
    <p:sldId id="300" r:id="rId11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0196" autoAdjust="0"/>
  </p:normalViewPr>
  <p:slideViewPr>
    <p:cSldViewPr showGuides="1">
      <p:cViewPr varScale="1">
        <p:scale>
          <a:sx n="78" d="100"/>
          <a:sy n="78" d="100"/>
        </p:scale>
        <p:origin x="1254" y="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18-01-2018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16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72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97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dirty="0" smtClean="0"/>
          </a:p>
          <a:p>
            <a:pPr marL="0" indent="0">
              <a:buFontTx/>
              <a:buNone/>
            </a:pPr>
            <a:r>
              <a:rPr lang="da-DK" dirty="0" smtClean="0"/>
              <a:t> 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016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45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291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b="1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33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92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" y="0"/>
            <a:ext cx="12194262" cy="6858000"/>
          </a:xfrm>
          <a:prstGeom prst="rect">
            <a:avLst/>
          </a:prstGeom>
        </p:spPr>
      </p:pic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2DD0AD94-992B-45E6-B2E1-519A72214A03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240555"/>
            <a:ext cx="3315916" cy="9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442F6C-A161-4473-A05A-5C6F40E86174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13111-3DDE-43A2-B1AC-40D0C1D7A349}" type="datetime2">
              <a:rPr lang="da-DK" smtClean="0"/>
              <a:t>18. januar 2018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BE5FCC-5A03-498B-A7FB-1EA1F23A5C09}" type="datetime2">
              <a:rPr lang="da-DK" smtClean="0"/>
              <a:t>18.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21A9D4-1EF8-44FD-B7E3-496E1582FD16}" type="datetime2">
              <a:rPr lang="da-DK" smtClean="0"/>
              <a:t>18. januar 2018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B28EED-DF07-459A-B215-1F21497D3BE5}" type="datetime2">
              <a:rPr lang="da-DK" smtClean="0"/>
              <a:t>18. januar 2018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DDA855-2D92-4CA3-A62B-B6ADE3D9A5DA}" type="datetime2">
              <a:rPr lang="da-DK" smtClean="0"/>
              <a:t>18.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90A3F6-7E19-41B5-BA0A-F78B6A0C52B4}" type="datetime2">
              <a:rPr lang="da-DK" smtClean="0"/>
              <a:t>18. januar 2018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009A2-0DAF-4505-8CCD-B6656D6C1877}" type="datetime2">
              <a:rPr lang="da-DK" smtClean="0"/>
              <a:t>18. januar 2018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C4B010-6EA7-4176-9DA8-7A41C9F51E10}" type="datetime2">
              <a:rPr lang="da-DK" smtClean="0"/>
              <a:t>18. januar 2018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BDC1D-D625-4A29-8BFD-67793C704EDF}" type="datetime2">
              <a:rPr lang="da-DK" smtClean="0"/>
              <a:t>18. januar 2018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6AF3348-C226-4247-A6B1-435E4C0E622D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F7B03BD0-E31D-4B10-8B39-352BED7D4CC4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255EE58-9B31-4F6D-8695-67285C3390BA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4809863-63FB-4DF3-8A31-C87B695920E1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373AF7-3714-4957-8C32-8EF89EFF4265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2B1523-5FAB-4A94-BD06-EF9B320C98F1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6420E-3004-4547-848F-AB7A2C1D7C87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46AAC48-D98D-4420-9FFE-B77522D5530B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EC784E6-3D20-4D2B-A27D-DDAAC32D7DD1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0D1B4EEF-954F-4921-9652-1C40E0C0BA0D}" type="datetime2">
              <a:rPr lang="da-DK" smtClean="0"/>
              <a:t>18. januar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A5EF35-781D-4E6B-B186-F4BE92822973}" type="datetime2">
              <a:rPr lang="da-DK" smtClean="0"/>
              <a:t>18. januar 2018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>
            <a:normAutofit/>
          </a:bodyPr>
          <a:lstStyle/>
          <a:p>
            <a:r>
              <a:rPr lang="da-DK" dirty="0" smtClean="0"/>
              <a:t>Minivådområder</a:t>
            </a:r>
          </a:p>
          <a:p>
            <a:r>
              <a:rPr lang="da-DK" sz="2600" dirty="0" smtClean="0"/>
              <a:t>En frivillig kollektiv indsats</a:t>
            </a:r>
            <a:endParaRPr lang="da-DK" sz="2600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Landbrugsseminar 2018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Julie Rose Bang</a:t>
            </a:r>
          </a:p>
          <a:p>
            <a:r>
              <a:rPr lang="da-DK" dirty="0" smtClean="0"/>
              <a:t>EU &amp; Erhverv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9916" y="1052736"/>
            <a:ext cx="7847013" cy="862732"/>
          </a:xfrm>
        </p:spPr>
        <p:txBody>
          <a:bodyPr/>
          <a:lstStyle/>
          <a:p>
            <a:r>
              <a:rPr lang="da-DK" sz="3600" dirty="0"/>
              <a:t>Spørgsmål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10" y="1810949"/>
            <a:ext cx="3522972" cy="3189217"/>
          </a:xfrm>
          <a:prstGeom prst="rect">
            <a:avLst/>
          </a:prstGeom>
          <a:ln w="3175">
            <a:noFill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629916" y="5373216"/>
            <a:ext cx="7847013" cy="8627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dirty="0" smtClean="0"/>
              <a:t>Find mere information om ordningen her: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 smtClean="0"/>
              <a:t>lbst.dk      minivådområder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 smtClean="0"/>
              <a:t>oplandskonsulenter.dk</a:t>
            </a:r>
            <a:endParaRPr lang="da-DK" sz="2000" dirty="0"/>
          </a:p>
        </p:txBody>
      </p:sp>
      <p:sp>
        <p:nvSpPr>
          <p:cNvPr id="6" name="Højrepil 5"/>
          <p:cNvSpPr/>
          <p:nvPr/>
        </p:nvSpPr>
        <p:spPr>
          <a:xfrm>
            <a:off x="2854052" y="5661248"/>
            <a:ext cx="288032" cy="23368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228007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/ </a:t>
            </a:r>
            <a:r>
              <a:rPr lang="da-DK" dirty="0" smtClean="0">
                <a:solidFill>
                  <a:schemeClr val="bg1"/>
                </a:solidFill>
              </a:rPr>
              <a:t>Landbrugsstyrelsen / Landbrugsseminar 2018  Minivådområder – En frivillig kollektiv indsats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334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51516" y="546697"/>
            <a:ext cx="10886431" cy="468000"/>
          </a:xfrm>
        </p:spPr>
        <p:txBody>
          <a:bodyPr/>
          <a:lstStyle/>
          <a:p>
            <a:r>
              <a:rPr lang="da-DK" sz="2400" dirty="0"/>
              <a:t>En ny måde at regulere på </a:t>
            </a:r>
            <a:r>
              <a:rPr lang="da-DK" sz="2400" dirty="0" smtClean="0"/>
              <a:t>– </a:t>
            </a:r>
            <a:r>
              <a:rPr lang="da-DK" sz="2400" dirty="0"/>
              <a:t>minivådområder er en del af løsningen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6" y="1260467"/>
            <a:ext cx="10886433" cy="4892563"/>
          </a:xfrm>
        </p:spPr>
        <p:txBody>
          <a:bodyPr/>
          <a:lstStyle/>
          <a:p>
            <a:pPr>
              <a:buNone/>
            </a:pPr>
            <a:r>
              <a:rPr lang="da-DK" dirty="0"/>
              <a:t>Minivådområder </a:t>
            </a:r>
            <a:r>
              <a:rPr lang="da-DK" dirty="0"/>
              <a:t>er en vigtig </a:t>
            </a:r>
            <a:r>
              <a:rPr lang="da-DK" dirty="0"/>
              <a:t>indsats i Fødevare- </a:t>
            </a:r>
            <a:r>
              <a:rPr lang="da-DK" dirty="0"/>
              <a:t>og </a:t>
            </a:r>
            <a:r>
              <a:rPr lang="da-DK" dirty="0"/>
              <a:t>landbrugspakken og forventes, at bidrage med en kvælstofreduktion på 900 tons i årene 2018-2021.</a:t>
            </a:r>
            <a:endParaRPr lang="da-DK" dirty="0"/>
          </a:p>
          <a:p>
            <a:endParaRPr lang="da-DK" dirty="0"/>
          </a:p>
          <a:p>
            <a:r>
              <a:rPr lang="da-DK" dirty="0"/>
              <a:t>Minivådområder </a:t>
            </a:r>
            <a:r>
              <a:rPr lang="da-DK" dirty="0"/>
              <a:t>er et nyt </a:t>
            </a:r>
            <a:r>
              <a:rPr lang="da-DK" dirty="0"/>
              <a:t>kollektivt N-virkemiddel</a:t>
            </a:r>
            <a:r>
              <a:rPr lang="da-DK" dirty="0"/>
              <a:t>, </a:t>
            </a:r>
            <a:r>
              <a:rPr lang="da-DK" dirty="0"/>
              <a:t>der </a:t>
            </a:r>
            <a:r>
              <a:rPr lang="da-DK" dirty="0"/>
              <a:t>har til formål at reducere </a:t>
            </a:r>
            <a:r>
              <a:rPr lang="da-DK" dirty="0"/>
              <a:t>udledningen </a:t>
            </a:r>
            <a:r>
              <a:rPr lang="da-DK" dirty="0"/>
              <a:t>af kvælstof til </a:t>
            </a:r>
            <a:r>
              <a:rPr lang="da-DK" dirty="0"/>
              <a:t>vandmiljøet </a:t>
            </a:r>
          </a:p>
          <a:p>
            <a:pPr>
              <a:buNone/>
            </a:pPr>
            <a:endParaRPr lang="da-DK" dirty="0"/>
          </a:p>
          <a:p>
            <a:r>
              <a:rPr lang="da-DK" u="sng" dirty="0"/>
              <a:t>I 2018 er der</a:t>
            </a:r>
            <a:r>
              <a:rPr lang="da-DK" dirty="0"/>
              <a:t>:</a:t>
            </a:r>
            <a:endParaRPr lang="da-DK" dirty="0"/>
          </a:p>
          <a:p>
            <a:endParaRPr lang="da-DK" dirty="0"/>
          </a:p>
          <a:p>
            <a:r>
              <a:rPr lang="da-DK" dirty="0"/>
              <a:t>Afsat 50 </a:t>
            </a:r>
            <a:r>
              <a:rPr lang="da-DK" dirty="0"/>
              <a:t>mio. kr. </a:t>
            </a:r>
            <a:r>
              <a:rPr lang="da-DK" dirty="0"/>
              <a:t>til etablering (EU-midler </a:t>
            </a:r>
          </a:p>
          <a:p>
            <a:r>
              <a:rPr lang="da-DK" dirty="0"/>
              <a:t>fra </a:t>
            </a:r>
            <a:r>
              <a:rPr lang="da-DK" dirty="0"/>
              <a:t>Landdistriktsprogrammet</a:t>
            </a:r>
            <a:r>
              <a:rPr lang="da-DK" dirty="0"/>
              <a:t>).</a:t>
            </a:r>
            <a:endParaRPr lang="da-DK" dirty="0"/>
          </a:p>
          <a:p>
            <a:r>
              <a:rPr lang="da-DK" dirty="0"/>
              <a:t> </a:t>
            </a:r>
          </a:p>
          <a:p>
            <a:pPr>
              <a:buNone/>
            </a:pPr>
            <a:r>
              <a:rPr lang="da-DK" dirty="0"/>
              <a:t>Afsat 6 mio. kr. til kompensation for udtag af </a:t>
            </a:r>
          </a:p>
          <a:p>
            <a:pPr>
              <a:buNone/>
            </a:pPr>
            <a:r>
              <a:rPr lang="da-DK" dirty="0"/>
              <a:t>areal </a:t>
            </a:r>
            <a:r>
              <a:rPr lang="da-DK" dirty="0"/>
              <a:t>og </a:t>
            </a:r>
            <a:r>
              <a:rPr lang="da-DK" dirty="0"/>
              <a:t>vedligeholdelse (nationale midler).</a:t>
            </a:r>
            <a:endParaRPr lang="da-DK" dirty="0"/>
          </a:p>
          <a:p>
            <a:endParaRPr lang="da-DK" dirty="0"/>
          </a:p>
          <a:p>
            <a:r>
              <a:rPr lang="da-DK" dirty="0"/>
              <a:t>Forventning om, at der gives tilsagn til </a:t>
            </a:r>
          </a:p>
          <a:p>
            <a:r>
              <a:rPr lang="da-DK" dirty="0"/>
              <a:t>ca. 250 minivådområder.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/>
              <a:t>/ Landbrugsstyrelsen / Landbrugsseminar 2018  Minivådområder – En frivillig kollektiv indsats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81" y="2650382"/>
            <a:ext cx="5950397" cy="42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73" y="570728"/>
            <a:ext cx="10886431" cy="468000"/>
          </a:xfrm>
        </p:spPr>
        <p:txBody>
          <a:bodyPr/>
          <a:lstStyle/>
          <a:p>
            <a:r>
              <a:rPr lang="da-DK" dirty="0" smtClean="0"/>
              <a:t>Derfor er det en god idé at overveje at etablere et minivådområde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Et minivådområde: </a:t>
            </a:r>
          </a:p>
          <a:p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er en effektiv måde at reducere udledningen af kvælstof og fosfor til vandmiljøet - kan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reducere drænvandets kvælstofkoncentration med omkring 20-40 %</a:t>
            </a: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kan etableres med fuld finansiering under projektstøtteordningen og kompensation for udtag af areal og omkostninger til vedligehold som engangskompensation (NB: de </a:t>
            </a:r>
            <a:r>
              <a:rPr lang="da-DK" dirty="0" err="1" smtClean="0">
                <a:solidFill>
                  <a:schemeClr val="tx2">
                    <a:lumMod val="50000"/>
                  </a:schemeClr>
                </a:solidFill>
              </a:rPr>
              <a:t>minimis-støtteloft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er et frivilligt virkemiddel, hvor du til enhver tid kan udtræde af tilsagnet ved at tilbagebetale tilskuddet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vil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ofte kunne placeres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udenfor eller i kanten af dyrkningsfladen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kan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bidrage til øget herlighedsværdi på ejendommen og forbedre jagtmuligheder</a:t>
            </a:r>
          </a:p>
          <a:p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endParaRPr lang="da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 Minivådområder – En frivillig kollektiv indsats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19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55" y="1206568"/>
            <a:ext cx="1768544" cy="1731571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771" y="3043048"/>
            <a:ext cx="1813895" cy="1825162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 Minivådområder – En frivillig kollektiv indsats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640088" y="1450465"/>
            <a:ext cx="21068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tx2">
                    <a:lumMod val="50000"/>
                  </a:schemeClr>
                </a:solidFill>
              </a:rPr>
              <a:t>Oplandet skal være drænet</a:t>
            </a:r>
            <a:endParaRPr lang="da-DK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700583" y="3450522"/>
            <a:ext cx="236949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tx2">
                    <a:lumMod val="50000"/>
                  </a:schemeClr>
                </a:solidFill>
              </a:rPr>
              <a:t>Oplandet skal være </a:t>
            </a:r>
          </a:p>
          <a:p>
            <a:r>
              <a:rPr lang="da-DK" sz="2000" b="1" dirty="0" smtClean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da-DK" sz="2000" b="1" dirty="0" err="1" smtClean="0">
                <a:solidFill>
                  <a:schemeClr val="tx2">
                    <a:lumMod val="50000"/>
                  </a:schemeClr>
                </a:solidFill>
              </a:rPr>
              <a:t>omdrift</a:t>
            </a:r>
            <a:endParaRPr lang="da-DK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7971696" y="874219"/>
            <a:ext cx="36673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tx2">
                    <a:lumMod val="50000"/>
                  </a:schemeClr>
                </a:solidFill>
              </a:rPr>
              <a:t>Minivådområdet og drænoplandet skal være udpeget på udpegningskortet</a:t>
            </a:r>
            <a:endParaRPr lang="da-DK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Billede 1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94" y="2066018"/>
            <a:ext cx="1997724" cy="212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6"/>
          <p:cNvSpPr>
            <a:spLocks noGrp="1"/>
          </p:cNvSpPr>
          <p:nvPr>
            <p:ph type="title"/>
          </p:nvPr>
        </p:nvSpPr>
        <p:spPr>
          <a:xfrm>
            <a:off x="651516" y="713979"/>
            <a:ext cx="10886431" cy="468000"/>
          </a:xfrm>
        </p:spPr>
        <p:txBody>
          <a:bodyPr/>
          <a:lstStyle/>
          <a:p>
            <a:r>
              <a:rPr lang="da-DK" dirty="0" smtClean="0"/>
              <a:t>Hvor kan der anlægges minivådområder?</a:t>
            </a:r>
            <a:endParaRPr lang="da-DK" dirty="0"/>
          </a:p>
        </p:txBody>
      </p:sp>
      <p:pic>
        <p:nvPicPr>
          <p:cNvPr id="19" name="Billed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28" y="1945940"/>
            <a:ext cx="2916120" cy="3067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kstfelt 21"/>
          <p:cNvSpPr txBox="1"/>
          <p:nvPr/>
        </p:nvSpPr>
        <p:spPr>
          <a:xfrm>
            <a:off x="8002828" y="5255851"/>
            <a:ext cx="27648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tx2">
                    <a:lumMod val="50000"/>
                  </a:schemeClr>
                </a:solidFill>
              </a:rPr>
              <a:t>Kortet findes i Miljøgis og i Tast-selv </a:t>
            </a:r>
          </a:p>
          <a:p>
            <a:r>
              <a:rPr lang="da-DK" sz="2000" b="1" dirty="0">
                <a:solidFill>
                  <a:schemeClr val="tx2">
                    <a:lumMod val="50000"/>
                  </a:schemeClr>
                </a:solidFill>
              </a:rPr>
              <a:t>Find links på lbst.dk </a:t>
            </a:r>
          </a:p>
          <a:p>
            <a:endParaRPr lang="da-DK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651516" y="5255851"/>
            <a:ext cx="648180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tx2">
                    <a:lumMod val="50000"/>
                  </a:schemeClr>
                </a:solidFill>
              </a:rPr>
              <a:t>HUSK: De nødvendige godkendelser til minivådområdet fra din lokale myndighed skal være indhentet.</a:t>
            </a:r>
            <a:endParaRPr lang="da-DK" sz="2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da-DK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796" y="548680"/>
            <a:ext cx="8146476" cy="468000"/>
          </a:xfrm>
        </p:spPr>
        <p:txBody>
          <a:bodyPr/>
          <a:lstStyle/>
          <a:p>
            <a:r>
              <a:rPr lang="da-DK" sz="2400" dirty="0" smtClean="0">
                <a:solidFill>
                  <a:schemeClr val="tx1"/>
                </a:solidFill>
              </a:rPr>
              <a:t>Oplandskonsulenterne gør det nemt at ansøge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9796" y="1196753"/>
            <a:ext cx="10873207" cy="5040559"/>
          </a:xfrm>
        </p:spPr>
        <p:txBody>
          <a:bodyPr/>
          <a:lstStyle/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Oplandskonsulenten kan </a:t>
            </a:r>
            <a:r>
              <a:rPr lang="da-DK" u="sng" dirty="0" smtClean="0">
                <a:solidFill>
                  <a:schemeClr val="tx2">
                    <a:lumMod val="50000"/>
                  </a:schemeClr>
                </a:solidFill>
              </a:rPr>
              <a:t>gratis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jælpe med planlægning af og ansøgning om etablering af et minivådområde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 nogle tilfælde være byggeleder på projektet – specielt i mindre projekter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jælpe med at udarbejde tilbudsmateriale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jælpe med at indhente de nødvendige tilladelser til projektet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darbejde ansøgning om udbetaling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Oplandskonsulenterne er allerede i gang ude i landet </a:t>
            </a:r>
          </a:p>
          <a:p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Find kontaktoplysninger på </a:t>
            </a:r>
            <a:r>
              <a:rPr lang="da-DK" u="sng" dirty="0" smtClean="0">
                <a:solidFill>
                  <a:schemeClr val="tx2">
                    <a:lumMod val="50000"/>
                  </a:schemeClr>
                </a:solidFill>
              </a:rPr>
              <a:t>oplandskonsulenterne.dk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da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 Minivådområder – En frivillig kollektiv indsats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283" y="4509120"/>
            <a:ext cx="4090720" cy="14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516" y="646702"/>
            <a:ext cx="10886431" cy="468000"/>
          </a:xfrm>
        </p:spPr>
        <p:txBody>
          <a:bodyPr/>
          <a:lstStyle/>
          <a:p>
            <a:r>
              <a:rPr lang="da-DK" dirty="0" smtClean="0"/>
              <a:t>Kan minivådområdet blive et § 3 areal?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988839"/>
            <a:ext cx="10886433" cy="40939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Det er besluttet at ændre bekendtgørelse om beskyttede naturtyper så minivådområder ikke bliver omfattet af § 3 beskyttelse så længe det er omfattet af en aftale med en offentlig myndighed. </a:t>
            </a:r>
          </a:p>
          <a:p>
            <a:pPr>
              <a:buNone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 praksis betyder det, at minivådområdet er undtaget fra at kunne vokse ind i § 3-beskyttelse i den 10 årige tilsagnsperiode. Efterfølgende har man 1 år til at genopdyrke arealet.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Hvad sker der efter den 10 årige tilsagnsperiode? Der arbejdes på at finde en aftaleform, hvor man skal vedligeholde minivådområdet, så det ikke kan blive omfattet § 3 beskyttelse.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 Minivådområder – En frivillig kollektiv indsats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14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516" y="570728"/>
            <a:ext cx="10886431" cy="468000"/>
          </a:xfrm>
        </p:spPr>
        <p:txBody>
          <a:bodyPr/>
          <a:lstStyle/>
          <a:p>
            <a:r>
              <a:rPr lang="da-DK" dirty="0" smtClean="0"/>
              <a:t>Hvilke krav skal være opfyldt?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900" dirty="0"/>
              <a:t>Oplandet til minivådområdet skal være drænet. </a:t>
            </a:r>
          </a:p>
          <a:p>
            <a:r>
              <a:rPr lang="da-DK" sz="19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900" dirty="0"/>
              <a:t>Minivådområdet skal dimensioneres, så det udgør 1 - 1,5 </a:t>
            </a:r>
            <a:r>
              <a:rPr lang="da-DK" sz="1900" dirty="0" smtClean="0"/>
              <a:t>% </a:t>
            </a:r>
            <a:r>
              <a:rPr lang="da-DK" sz="1900" dirty="0"/>
              <a:t>af drænoplandet.</a:t>
            </a:r>
          </a:p>
          <a:p>
            <a:r>
              <a:rPr lang="da-DK" sz="19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900" dirty="0"/>
              <a:t>Minivådområdets drænopland skal minimum være 20 ha. </a:t>
            </a:r>
          </a:p>
          <a:p>
            <a:r>
              <a:rPr lang="da-DK" sz="19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900" dirty="0" smtClean="0"/>
              <a:t>Min. </a:t>
            </a:r>
            <a:r>
              <a:rPr lang="da-DK" sz="1900" dirty="0"/>
              <a:t>80 %</a:t>
            </a:r>
            <a:r>
              <a:rPr lang="da-DK" sz="1900" dirty="0" smtClean="0"/>
              <a:t> </a:t>
            </a:r>
            <a:r>
              <a:rPr lang="da-DK" sz="1900" dirty="0"/>
              <a:t>af drænoplandet skal have været registreret som </a:t>
            </a:r>
            <a:r>
              <a:rPr lang="da-DK" sz="1900" dirty="0" err="1"/>
              <a:t>omdriftsareal</a:t>
            </a:r>
            <a:r>
              <a:rPr lang="da-DK" sz="1900" dirty="0"/>
              <a:t> i 2017 i </a:t>
            </a:r>
            <a:r>
              <a:rPr lang="da-DK" sz="1900" dirty="0" smtClean="0"/>
              <a:t>Fællesskemaet.</a:t>
            </a:r>
            <a:endParaRPr lang="da-DK" sz="1900" dirty="0"/>
          </a:p>
          <a:p>
            <a:r>
              <a:rPr lang="da-DK" sz="19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900" dirty="0"/>
              <a:t>Minivådområde og drænopland skal være beliggende på Udpegningskortets egnede eller potentielt egnede arealer. </a:t>
            </a:r>
            <a:r>
              <a:rPr lang="da-DK" sz="1900" dirty="0" smtClean="0"/>
              <a:t>Max. </a:t>
            </a:r>
            <a:r>
              <a:rPr lang="da-DK" sz="1900" dirty="0"/>
              <a:t>10 </a:t>
            </a:r>
            <a:r>
              <a:rPr lang="da-DK" sz="1900" dirty="0" smtClean="0"/>
              <a:t>% </a:t>
            </a:r>
            <a:r>
              <a:rPr lang="da-DK" sz="1900" dirty="0"/>
              <a:t>af hhv. minivådområde og drænopland må bestå af arealer uden for disse kategorier</a:t>
            </a:r>
            <a:r>
              <a:rPr lang="da-DK" sz="1900" dirty="0" smtClean="0"/>
              <a:t>.</a:t>
            </a:r>
            <a:endParaRPr lang="da-DK" sz="1900" dirty="0"/>
          </a:p>
          <a:p>
            <a:r>
              <a:rPr lang="da-DK" sz="19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900" dirty="0"/>
              <a:t>Du skal vedlægge en erklæring fra en </a:t>
            </a:r>
            <a:r>
              <a:rPr lang="da-DK" sz="1900" dirty="0" smtClean="0"/>
              <a:t>oplandskonsulent.</a:t>
            </a:r>
            <a:endParaRPr lang="da-DK" sz="1900" dirty="0"/>
          </a:p>
          <a:p>
            <a:endParaRPr lang="da-DK" sz="19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900" dirty="0"/>
              <a:t>Der må ikke være givet andre projekt-tilsagn på arealet, hvor du ønsker at anlægge dit minivådområde, herunder må der ikke være ansøgt om et vådområde- eller lavbundsprojekt (etablering og forundersøgelse) på arealet.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 Minivådområder – En frivillig kollektiv indsats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924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516" y="570728"/>
            <a:ext cx="10886431" cy="468000"/>
          </a:xfrm>
        </p:spPr>
        <p:txBody>
          <a:bodyPr/>
          <a:lstStyle/>
          <a:p>
            <a:r>
              <a:rPr lang="da-DK" dirty="0" smtClean="0"/>
              <a:t>Ordningen åbner 1. februar 2018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4" y="1477421"/>
            <a:ext cx="10886433" cy="4885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Ansøgningsrunden er åben fra 1. februar til 3. april 2018</a:t>
            </a: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Tilsagn/afslag i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august 2018</a:t>
            </a: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2 år til at anlægge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minivådområdet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10 årig tilsagnsperiode</a:t>
            </a: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Ansøgningsrunder i perioden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2018-2021</a:t>
            </a: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u="sng" dirty="0">
                <a:solidFill>
                  <a:schemeClr val="tx2">
                    <a:lumMod val="50000"/>
                  </a:schemeClr>
                </a:solidFill>
              </a:rPr>
              <a:t>Det kan </a:t>
            </a:r>
            <a:r>
              <a:rPr lang="da-DK" u="sng" dirty="0" smtClean="0">
                <a:solidFill>
                  <a:schemeClr val="tx2">
                    <a:lumMod val="50000"/>
                  </a:schemeClr>
                </a:solidFill>
              </a:rPr>
              <a:t>du </a:t>
            </a:r>
            <a:r>
              <a:rPr lang="da-DK" u="sng" dirty="0">
                <a:solidFill>
                  <a:schemeClr val="tx2">
                    <a:lumMod val="50000"/>
                  </a:schemeClr>
                </a:solidFill>
              </a:rPr>
              <a:t>gøre før </a:t>
            </a:r>
            <a:r>
              <a:rPr lang="da-DK" u="sng" dirty="0" smtClean="0">
                <a:solidFill>
                  <a:schemeClr val="tx2">
                    <a:lumMod val="50000"/>
                  </a:schemeClr>
                </a:solidFill>
              </a:rPr>
              <a:t>ansøgningsrunden åbner</a:t>
            </a:r>
            <a:endParaRPr lang="da-DK" u="sng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1. Se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på udpegningskortet om dine arealer er egnede til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minivådområder</a:t>
            </a:r>
          </a:p>
          <a:p>
            <a:pPr>
              <a:buNone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2. Overvej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mulige placeringer af minivådområder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ud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fra områdets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dræning og arealanvendelse</a:t>
            </a: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3. Kontakt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din oplandskonsulent (oplandskonsulenterne.dk)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endParaRPr lang="da-D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 Minivådområder – En frivillig kollektiv indsats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676" y="692696"/>
            <a:ext cx="2515911" cy="22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9231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.potx" id="{EF52A360-04BD-45FB-A681-B18D89B1677A}" vid="{58820726-01C1-4817-9954-68E4CB42D6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Landbrug- og Fiskeristyrelsen PowerPoint Skabelon 16_9</Template>
  <TotalTime>0</TotalTime>
  <Words>650</Words>
  <Application>Microsoft Office PowerPoint</Application>
  <PresentationFormat>Brugerdefineret</PresentationFormat>
  <Paragraphs>129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NaturErhvervstyrelsen PowerPoint Skabelon 16:9</vt:lpstr>
      <vt:lpstr>PowerPoint-præsentation</vt:lpstr>
      <vt:lpstr>PowerPoint-præsentation</vt:lpstr>
      <vt:lpstr>En ny måde at regulere på – minivådområder er en del af løsningen</vt:lpstr>
      <vt:lpstr>Derfor er det en god idé at overveje at etablere et minivådområde</vt:lpstr>
      <vt:lpstr>Hvor kan der anlægges minivådområder?</vt:lpstr>
      <vt:lpstr>Oplandskonsulenterne gør det nemt at ansøge</vt:lpstr>
      <vt:lpstr>Kan minivådområdet blive et § 3 areal? </vt:lpstr>
      <vt:lpstr>Hvilke krav skal være opfyldt?</vt:lpstr>
      <vt:lpstr>Ordningen åbner 1. februar 2018</vt:lpstr>
      <vt:lpstr>Spørgsmål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2017-12-22T14:14:57Z</dcterms:created>
  <dcterms:modified xsi:type="dcterms:W3CDTF">2018-01-18T14:42:25Z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