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77" r:id="rId2"/>
    <p:sldId id="279" r:id="rId3"/>
    <p:sldId id="281" r:id="rId4"/>
    <p:sldId id="282" r:id="rId5"/>
    <p:sldId id="283" r:id="rId6"/>
    <p:sldId id="284" r:id="rId7"/>
    <p:sldId id="286" r:id="rId8"/>
    <p:sldId id="287" r:id="rId9"/>
    <p:sldId id="285" r:id="rId10"/>
    <p:sldId id="288" r:id="rId11"/>
    <p:sldId id="293" r:id="rId12"/>
    <p:sldId id="294" r:id="rId13"/>
    <p:sldId id="292" r:id="rId14"/>
  </p:sldIdLst>
  <p:sldSz cx="12192000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5949" autoAdjust="0"/>
  </p:normalViewPr>
  <p:slideViewPr>
    <p:cSldViewPr snapToGrid="0">
      <p:cViewPr varScale="1">
        <p:scale>
          <a:sx n="85" d="100"/>
          <a:sy n="85" d="100"/>
        </p:scale>
        <p:origin x="138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FD07-94D5-45FA-A3F9-C68451ACA1EB}" type="datetimeFigureOut">
              <a:rPr lang="da-DK" smtClean="0"/>
              <a:t>17-01-2018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90BA6-0FD5-4B6F-800E-2018B95A81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10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" y="-632994"/>
            <a:ext cx="12189534" cy="7656239"/>
          </a:xfrm>
          <a:prstGeom prst="rect">
            <a:avLst/>
          </a:prstGeom>
        </p:spPr>
      </p:pic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2DD0AD94-992B-45E6-B2E1-519A72214A03}" type="datetime2">
              <a:rPr lang="da-DK" smtClean="0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17. januar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</a:t>
            </a:r>
            <a:r>
              <a:rPr lang="da-DK" dirty="0" smtClean="0">
                <a:solidFill>
                  <a:prstClr val="white">
                    <a:lumMod val="75000"/>
                  </a:prstClr>
                </a:solidFill>
              </a:rPr>
              <a:t>Landbrugs- og Fiskeristyrelsen </a:t>
            </a:r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0"/>
            <a:ext cx="1836397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715853" y="5778965"/>
            <a:ext cx="1568010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565" y="6006008"/>
            <a:ext cx="123392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prstClr val="white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36" y="241567"/>
            <a:ext cx="2884619" cy="8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457" y="332656"/>
            <a:ext cx="10891498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457" y="1628777"/>
            <a:ext cx="10891498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>
                <a:solidFill>
                  <a:prstClr val="white"/>
                </a:solidFill>
              </a:rPr>
              <a:t>/ </a:t>
            </a:r>
            <a:r>
              <a:rPr lang="da-DK" dirty="0" smtClean="0">
                <a:solidFill>
                  <a:prstClr val="white"/>
                </a:solidFill>
              </a:rPr>
              <a:t>Landbrugs- og Fiskeristyrelsen </a:t>
            </a:r>
            <a:r>
              <a:rPr lang="da-DK" dirty="0">
                <a:solidFill>
                  <a:prstClr val="white"/>
                </a:solidFill>
              </a:rPr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C442F6C-A161-4473-A05A-5C6F40E86174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28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770" y="311972"/>
            <a:ext cx="6983048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770" y="1195390"/>
            <a:ext cx="6982713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5313" y="0"/>
            <a:ext cx="4166686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13111-3DDE-43A2-B1AC-40D0C1D7A349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1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0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770" y="311972"/>
            <a:ext cx="5352598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770" y="1195390"/>
            <a:ext cx="535226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4124" y="0"/>
            <a:ext cx="5827876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4BE5FCC-5A03-498B-A7FB-1EA1F23A5C09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1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50" y="0"/>
            <a:ext cx="4080001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5999" y="0"/>
            <a:ext cx="4080001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0005" y="0"/>
            <a:ext cx="4080001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50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5999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30005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721A9D4-1EF8-44FD-B7E3-496E1582FD16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1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79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50" y="0"/>
            <a:ext cx="4080001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50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6185" y="0"/>
            <a:ext cx="8135816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B28EED-DF07-459A-B215-1F21497D3BE5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1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2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50" y="0"/>
            <a:ext cx="4080001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50" y="2179638"/>
            <a:ext cx="4080001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6185" y="0"/>
            <a:ext cx="8135816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>
                <a:solidFill>
                  <a:prstClr val="white"/>
                </a:solidFill>
              </a:rPr>
              <a:t>/ </a:t>
            </a:r>
            <a:r>
              <a:rPr lang="da-DK" dirty="0" smtClean="0">
                <a:solidFill>
                  <a:prstClr val="white"/>
                </a:solidFill>
              </a:rPr>
              <a:t>Landbrugs- og Fiskeristyrelsen </a:t>
            </a:r>
            <a:r>
              <a:rPr lang="da-DK" dirty="0">
                <a:solidFill>
                  <a:prstClr val="white"/>
                </a:solidFill>
              </a:rPr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9DDA855-2D92-4CA3-A62B-B6ADE3D9A5D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92000" y="1941319"/>
            <a:ext cx="2032529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1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3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6001" y="0"/>
            <a:ext cx="813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770" y="311151"/>
            <a:ext cx="3142286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455" y="1195390"/>
            <a:ext cx="68355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590A3F6-7E19-41B5-BA0A-F78B6A0C52B4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6369" y="311151"/>
            <a:ext cx="2406370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5824567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770" y="311151"/>
            <a:ext cx="3137235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6426" y="1195390"/>
            <a:ext cx="683458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009A2-0DAF-4505-8CCD-B6656D6C187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6369" y="311151"/>
            <a:ext cx="2406370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8" y="6380524"/>
            <a:ext cx="224849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5824567"/>
            <a:ext cx="1836396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770" y="311151"/>
            <a:ext cx="3142286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6426" y="1195390"/>
            <a:ext cx="683458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>
                <a:solidFill>
                  <a:prstClr val="white"/>
                </a:solidFill>
              </a:rPr>
              <a:t>/ </a:t>
            </a:r>
            <a:r>
              <a:rPr lang="da-DK" dirty="0" smtClean="0">
                <a:solidFill>
                  <a:prstClr val="white"/>
                </a:solidFill>
              </a:rPr>
              <a:t>Landbrugs- og Fiskeristyrelsen </a:t>
            </a:r>
            <a:r>
              <a:rPr lang="da-DK" dirty="0">
                <a:solidFill>
                  <a:prstClr val="white"/>
                </a:solidFill>
              </a:rPr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C4B010-6EA7-4176-9DA8-7A41C9F51E10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6369" y="311151"/>
            <a:ext cx="2406370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5824567"/>
            <a:ext cx="1836396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7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458" y="311151"/>
            <a:ext cx="4294414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8191" y="311152"/>
            <a:ext cx="5732764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3BDC1D-D625-4A29-8BFD-67793C704EDF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1"/>
            <a:ext cx="1836397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1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56AF3348-C226-4247-A6B1-435E4C0E622D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17. januar 2018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</a:t>
            </a:r>
            <a:r>
              <a:rPr lang="da-DK" dirty="0" smtClean="0">
                <a:solidFill>
                  <a:prstClr val="white">
                    <a:lumMod val="75000"/>
                  </a:prstClr>
                </a:solidFill>
              </a:rPr>
              <a:t>Landbrugs- og Fiskeristyrelsen </a:t>
            </a:r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853" y="5778965"/>
            <a:ext cx="1568010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565" y="6006008"/>
            <a:ext cx="1233922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prstClr val="white"/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58" y="326064"/>
            <a:ext cx="2955077" cy="8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F7B03BD0-E31D-4B10-8B39-352BED7D4CC4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4762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6255EE58-9B31-4F6D-8695-67285C3390B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56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4809863-63FB-4DF3-8A31-C87B695920E1}" type="datetime2">
              <a:rPr lang="da-DK" smtClean="0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17. januar 2018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7114" y="327600"/>
            <a:ext cx="295637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</a:t>
            </a:r>
            <a:r>
              <a:rPr lang="da-DK" dirty="0" smtClean="0">
                <a:solidFill>
                  <a:prstClr val="white">
                    <a:lumMod val="75000"/>
                  </a:prstClr>
                </a:solidFill>
              </a:rPr>
              <a:t>Landbrugs- og Fiskeristyrelsen </a:t>
            </a:r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6" y="0"/>
            <a:ext cx="184347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92000" y="1941320"/>
            <a:ext cx="2032529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853" y="5778965"/>
            <a:ext cx="1568010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564" y="6008874"/>
            <a:ext cx="472813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14269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747" y="7692037"/>
            <a:ext cx="485328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</a:t>
            </a:r>
            <a:r>
              <a:rPr lang="da-DK" dirty="0" smtClean="0">
                <a:solidFill>
                  <a:prstClr val="white">
                    <a:lumMod val="75000"/>
                  </a:prstClr>
                </a:solidFill>
              </a:rPr>
              <a:t>Landbrugs- og Fiskeristyrelsen </a:t>
            </a:r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Titel på præsentation</a:t>
            </a: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723" y="7692037"/>
            <a:ext cx="397835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4" y="1475"/>
            <a:ext cx="1849825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7114" y="327600"/>
            <a:ext cx="295637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80648" y="5229200"/>
            <a:ext cx="2251259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80648" y="5961288"/>
            <a:ext cx="2251259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2770" y="5780918"/>
            <a:ext cx="2249411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373AF7-3714-4957-8C32-8EF89EFF4265}" type="datetime2">
              <a:rPr lang="da-DK" smtClean="0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17. januar 2018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484" y="4763279"/>
            <a:ext cx="1705046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92000" y="1941320"/>
            <a:ext cx="2032529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92001" y="16587"/>
            <a:ext cx="1754916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6135" y="1196589"/>
            <a:ext cx="2054877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853" y="5778965"/>
            <a:ext cx="1568010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564" y="6008874"/>
            <a:ext cx="472813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82095" y="5026816"/>
            <a:ext cx="2250586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2B1523-5FAB-4A94-BD06-EF9B320C98F1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>
                <a:solidFill>
                  <a:prstClr val="white"/>
                </a:solidFill>
              </a:rPr>
              <a:t>/ </a:t>
            </a:r>
            <a:r>
              <a:rPr lang="da-DK" dirty="0" smtClean="0">
                <a:solidFill>
                  <a:prstClr val="white"/>
                </a:solidFill>
              </a:rPr>
              <a:t>Landbrugs- og Fiskeristyrelsen </a:t>
            </a:r>
            <a:r>
              <a:rPr lang="da-DK" dirty="0">
                <a:solidFill>
                  <a:prstClr val="white"/>
                </a:solidFill>
              </a:rPr>
              <a:t>/ Titel på præsentation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201100" y="1941320"/>
            <a:ext cx="2709334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515" y="2"/>
            <a:ext cx="1841222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841" y="6378872"/>
            <a:ext cx="223258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88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770" y="2348880"/>
            <a:ext cx="8757481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82095" y="5026816"/>
            <a:ext cx="2250586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56420E-3004-4547-848F-AB7A2C1D7C8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450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246AAC48-D98D-4420-9FFE-B77522D5530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7546" y="3682286"/>
            <a:ext cx="2477546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sz="1800" dirty="0" err="1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87" y="1196755"/>
            <a:ext cx="10889267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2EC784E6-3D20-4D2B-A27D-DDAAC32D7DD1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20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687" y="1196424"/>
            <a:ext cx="5347914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2011" y="1196424"/>
            <a:ext cx="5348944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6565" y="6398801"/>
            <a:ext cx="2844800" cy="365125"/>
          </a:xfrm>
          <a:prstGeom prst="rect">
            <a:avLst/>
          </a:prstGeom>
        </p:spPr>
        <p:txBody>
          <a:bodyPr/>
          <a:lstStyle/>
          <a:p>
            <a:fld id="{0D1B4EEF-954F-4921-9652-1C40E0C0BA0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6369" y="1204883"/>
            <a:ext cx="2406370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63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687" y="311972"/>
            <a:ext cx="10889267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686" y="1196753"/>
            <a:ext cx="10889269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698" y="6398801"/>
            <a:ext cx="5653472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413" y="6398801"/>
            <a:ext cx="298878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400256" y="76003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A5EF35-781D-4E6B-B186-F4BE92822973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17. januar 2018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8" y="6380524"/>
            <a:ext cx="224849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1530747" y="2481143"/>
            <a:ext cx="9332996" cy="3573711"/>
          </a:xfrm>
        </p:spPr>
        <p:txBody>
          <a:bodyPr>
            <a:noAutofit/>
          </a:bodyPr>
          <a:lstStyle/>
          <a:p>
            <a:pPr algn="ctr"/>
            <a:r>
              <a:rPr lang="da-DK" sz="3200" dirty="0"/>
              <a:t>Økologisk arealtilskud og pleje af </a:t>
            </a:r>
            <a:r>
              <a:rPr lang="da-DK" sz="3200" dirty="0" smtClean="0"/>
              <a:t>græs</a:t>
            </a:r>
          </a:p>
          <a:p>
            <a:pPr algn="ctr"/>
            <a:endParaRPr lang="da-DK" sz="3200" dirty="0"/>
          </a:p>
          <a:p>
            <a:pPr algn="ctr"/>
            <a:endParaRPr lang="da-DK" sz="3200" dirty="0" smtClean="0"/>
          </a:p>
          <a:p>
            <a:pPr algn="ctr"/>
            <a:endParaRPr lang="da-DK" sz="3200" dirty="0"/>
          </a:p>
          <a:p>
            <a:pPr algn="ctr"/>
            <a:r>
              <a:rPr lang="da-DK" sz="3200" dirty="0" smtClean="0"/>
              <a:t>Hurtigere udbetalinger og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 smtClean="0"/>
              <a:t>præcise indtegninger </a:t>
            </a:r>
          </a:p>
          <a:p>
            <a:pPr algn="ctr"/>
            <a:r>
              <a:rPr lang="da-DK" sz="3200" dirty="0" smtClean="0"/>
              <a:t> </a:t>
            </a:r>
          </a:p>
          <a:p>
            <a:pPr algn="ctr"/>
            <a:endParaRPr lang="da-DK" sz="3200" dirty="0" smtClean="0"/>
          </a:p>
          <a:p>
            <a:pPr algn="ctr"/>
            <a:r>
              <a:rPr lang="da-DK" sz="3200" dirty="0" smtClean="0"/>
              <a:t>fra </a:t>
            </a:r>
            <a:r>
              <a:rPr lang="da-DK" sz="3200" dirty="0"/>
              <a:t>2019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</a:t>
            </a:r>
            <a:r>
              <a:rPr lang="da-DK" dirty="0" smtClean="0">
                <a:solidFill>
                  <a:prstClr val="white">
                    <a:lumMod val="75000"/>
                  </a:prstClr>
                </a:solidFill>
              </a:rPr>
              <a:t>Landbrugs- og Fiskeristyrelsen </a:t>
            </a:r>
            <a:r>
              <a:rPr lang="da-DK" dirty="0">
                <a:solidFill>
                  <a:prstClr val="white">
                    <a:lumMod val="75000"/>
                  </a:prstClr>
                </a:solidFill>
              </a:rPr>
              <a:t>/ Titel på præsentation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1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9980023" y="6209211"/>
            <a:ext cx="18113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Per Faurholt Ahle</a:t>
            </a:r>
            <a:endParaRPr lang="da-DK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3719736" y="1967688"/>
            <a:ext cx="7675784" cy="4885996"/>
          </a:xfrm>
        </p:spPr>
        <p:txBody>
          <a:bodyPr/>
          <a:lstStyle/>
          <a:p>
            <a:r>
              <a:rPr lang="da-DK" sz="2400" dirty="0" smtClean="0"/>
              <a:t>Bagatelgrænse på 500 kvm. 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 smtClean="0"/>
              <a:t>Små ikke-støtteberettigede </a:t>
            </a:r>
            <a:r>
              <a:rPr lang="da-DK" sz="2400" dirty="0"/>
              <a:t>arealer mellem 100 og </a:t>
            </a:r>
            <a:r>
              <a:rPr lang="da-DK" sz="2400" dirty="0" smtClean="0"/>
              <a:t>500 </a:t>
            </a:r>
            <a:r>
              <a:rPr lang="da-DK" sz="2400" dirty="0"/>
              <a:t>kvm </a:t>
            </a:r>
            <a:r>
              <a:rPr lang="da-DK" sz="2400" dirty="0" smtClean="0"/>
              <a:t>må kun udgøre </a:t>
            </a:r>
            <a:r>
              <a:rPr lang="da-DK" sz="2400" dirty="0"/>
              <a:t>en mindre del af </a:t>
            </a:r>
            <a:r>
              <a:rPr lang="da-DK" sz="2400" dirty="0" smtClean="0"/>
              <a:t>arealet</a:t>
            </a:r>
          </a:p>
          <a:p>
            <a:endParaRPr lang="da-DK" sz="2400" dirty="0"/>
          </a:p>
          <a:p>
            <a:r>
              <a:rPr lang="da-DK" sz="2400" dirty="0" smtClean="0"/>
              <a:t>Vi overvejer 2 alternativer:</a:t>
            </a:r>
            <a:endParaRPr lang="da-DK" sz="2400" dirty="0"/>
          </a:p>
          <a:p>
            <a:endParaRPr lang="da-DK" sz="2400" dirty="0"/>
          </a:p>
          <a:p>
            <a:pPr marL="1371600" lvl="2" indent="-457200">
              <a:buFont typeface="+mj-lt"/>
              <a:buAutoNum type="arabicPeriod"/>
            </a:pPr>
            <a:r>
              <a:rPr lang="da-DK" sz="2400" dirty="0" smtClean="0"/>
              <a:t>Maks</a:t>
            </a:r>
            <a:r>
              <a:rPr lang="da-DK" sz="2400" dirty="0"/>
              <a:t>. 10 pct. arealer på 100 til </a:t>
            </a:r>
            <a:r>
              <a:rPr lang="da-DK" sz="2400" dirty="0" smtClean="0"/>
              <a:t>500 </a:t>
            </a:r>
            <a:r>
              <a:rPr lang="da-DK" sz="2400" dirty="0"/>
              <a:t>kvm</a:t>
            </a:r>
          </a:p>
          <a:p>
            <a:pPr marL="1371600" lvl="2" indent="-457200">
              <a:buFont typeface="+mj-lt"/>
              <a:buAutoNum type="arabicPeriod"/>
            </a:pPr>
            <a:r>
              <a:rPr lang="da-DK" sz="2400" dirty="0"/>
              <a:t>Hvis der er mindre end 20 meter mellem 2 områder på </a:t>
            </a:r>
            <a:r>
              <a:rPr lang="da-DK" sz="2400" dirty="0" smtClean="0"/>
              <a:t>100-500 </a:t>
            </a:r>
            <a:r>
              <a:rPr lang="da-DK" sz="2400" dirty="0"/>
              <a:t>kvm tegnes de 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3778522" y="620688"/>
            <a:ext cx="10886431" cy="468000"/>
          </a:xfrm>
        </p:spPr>
        <p:txBody>
          <a:bodyPr/>
          <a:lstStyle/>
          <a:p>
            <a:r>
              <a:rPr lang="da-DK" sz="3200" dirty="0" smtClean="0"/>
              <a:t>Løsning 2019 </a:t>
            </a:r>
            <a:endParaRPr lang="da-DK" sz="3200" dirty="0"/>
          </a:p>
        </p:txBody>
      </p:sp>
      <p:sp>
        <p:nvSpPr>
          <p:cNvPr id="12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</a:t>
            </a:r>
            <a:r>
              <a:rPr lang="da-DK" dirty="0"/>
              <a:t>/ Økologisk arealtilskud og pleje af græs. Hurtigere udbetalinger og præcise indtegninger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582795"/>
            <a:ext cx="2924175" cy="24003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59943" y="1790466"/>
            <a:ext cx="1008112" cy="1080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12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</a:t>
            </a:r>
            <a:r>
              <a:rPr lang="da-DK" dirty="0"/>
              <a:t>/ Økologisk arealtilskud og pleje af græs. Hurtigere udbetalinger og præcise indtegninger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Konvertering af gældende tilsagn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51687" y="2119862"/>
            <a:ext cx="10103399" cy="2434721"/>
          </a:xfrm>
        </p:spPr>
        <p:txBody>
          <a:bodyPr/>
          <a:lstStyle/>
          <a:p>
            <a:r>
              <a:rPr lang="da-DK" sz="2400" dirty="0" smtClean="0"/>
              <a:t>De nye regler gælder også for gældende tilsagn – i første omgang dog kun tilsagn fra 2015 og frem</a:t>
            </a:r>
          </a:p>
          <a:p>
            <a:endParaRPr lang="da-DK" sz="2400" dirty="0" smtClean="0"/>
          </a:p>
          <a:p>
            <a:r>
              <a:rPr lang="da-DK" sz="2400" dirty="0" smtClean="0"/>
              <a:t>Gældende pleje af græs tilsagn givet fra 2015 og frem skal derfor tilpasses de nye indtegningsregler</a:t>
            </a:r>
          </a:p>
          <a:p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659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12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</a:t>
            </a:r>
            <a:r>
              <a:rPr lang="da-DK" dirty="0"/>
              <a:t>/ Økologisk arealtilskud og pleje af græs. Hurtigere udbetalinger og præcise indtegninger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gør vi nu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51687" y="1910856"/>
            <a:ext cx="10889269" cy="3392664"/>
          </a:xfrm>
        </p:spPr>
        <p:txBody>
          <a:bodyPr/>
          <a:lstStyle/>
          <a:p>
            <a:r>
              <a:rPr lang="da-DK" sz="2400" dirty="0" smtClean="0"/>
              <a:t>Drøfter det med ekspertgruppe af konsulenter samt SEGES, L&amp;F og ØA</a:t>
            </a:r>
          </a:p>
          <a:p>
            <a:endParaRPr lang="da-DK" sz="2400" dirty="0"/>
          </a:p>
          <a:p>
            <a:r>
              <a:rPr lang="da-DK" sz="2400" dirty="0" smtClean="0"/>
              <a:t>Opsætter IT</a:t>
            </a:r>
          </a:p>
          <a:p>
            <a:endParaRPr lang="da-DK" sz="2400" dirty="0"/>
          </a:p>
          <a:p>
            <a:r>
              <a:rPr lang="da-DK" sz="2400" dirty="0" smtClean="0"/>
              <a:t>Ny bekendtgørelse og vejledning i høring i efteråret 2018</a:t>
            </a:r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Fortæller om detaljerne på landbrugsseminarerne i januar 2019</a:t>
            </a:r>
            <a:endParaRPr lang="da-DK" sz="2400" dirty="0"/>
          </a:p>
          <a:p>
            <a:endParaRPr lang="da-DK" sz="2400" dirty="0" smtClean="0"/>
          </a:p>
          <a:p>
            <a:r>
              <a:rPr lang="da-DK" sz="2400" dirty="0" smtClean="0"/>
              <a:t>Åbner den 1. februar  2019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821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653106" y="1267565"/>
            <a:ext cx="6744472" cy="46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smtClean="0"/>
              <a:t>Spørgsmål og kommentarer</a:t>
            </a:r>
            <a:endParaRPr lang="da-DK" sz="3200" dirty="0"/>
          </a:p>
        </p:txBody>
      </p:sp>
      <p:sp>
        <p:nvSpPr>
          <p:cNvPr id="7" name="Pladsholder til sidefod 2"/>
          <p:cNvSpPr txBox="1">
            <a:spLocks/>
          </p:cNvSpPr>
          <p:nvPr/>
        </p:nvSpPr>
        <p:spPr>
          <a:xfrm>
            <a:off x="1149988" y="6395892"/>
            <a:ext cx="6530189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/ Landbrugsstyrelsen / Økologisk arealtilskud og pleje af græs. Hurtigere udbetalinger og præcise indtegninger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32" y="922866"/>
            <a:ext cx="2583325" cy="47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Landbrugs- og Fiskeristyrelsen / Titel på præsentation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" y="0"/>
            <a:ext cx="12175066" cy="682074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343" y="2767158"/>
            <a:ext cx="2866767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68038" y="2708921"/>
            <a:ext cx="10886433" cy="288031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da-DK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da-DK" sz="2400" dirty="0" smtClean="0"/>
              <a:t>Indtegningerne </a:t>
            </a:r>
            <a:r>
              <a:rPr lang="da-DK" sz="2400" dirty="0"/>
              <a:t>er </a:t>
            </a:r>
            <a:r>
              <a:rPr lang="da-DK" sz="2400" dirty="0" smtClean="0"/>
              <a:t>styrende. Der </a:t>
            </a:r>
            <a:r>
              <a:rPr lang="da-DK" sz="2400" dirty="0"/>
              <a:t>udbetales til </a:t>
            </a:r>
            <a:r>
              <a:rPr lang="da-DK" sz="2400" dirty="0" smtClean="0"/>
              <a:t>fællesmængden</a:t>
            </a:r>
          </a:p>
          <a:p>
            <a:pPr marL="342900" indent="-342900">
              <a:buFont typeface="+mj-lt"/>
              <a:buAutoNum type="arabicPeriod"/>
            </a:pPr>
            <a:endParaRPr lang="da-DK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da-DK" sz="2400" dirty="0" smtClean="0"/>
              <a:t>Det </a:t>
            </a:r>
            <a:r>
              <a:rPr lang="da-DK" sz="2400" dirty="0"/>
              <a:t>er ligegyldigt om marker splittes op eller lægges sammen i forskellige </a:t>
            </a:r>
            <a:r>
              <a:rPr lang="da-DK" sz="2400" dirty="0" smtClean="0"/>
              <a:t>marknumre</a:t>
            </a:r>
          </a:p>
          <a:p>
            <a:pPr marL="342900" indent="-342900">
              <a:buFont typeface="+mj-lt"/>
              <a:buAutoNum type="arabicPeriod"/>
            </a:pPr>
            <a:endParaRPr lang="da-DK" sz="2400" dirty="0"/>
          </a:p>
          <a:p>
            <a:pPr marL="342900" indent="-342900">
              <a:buFont typeface="+mj-lt"/>
              <a:buAutoNum type="arabicPeriod"/>
            </a:pPr>
            <a:r>
              <a:rPr lang="da-DK" sz="2400" dirty="0"/>
              <a:t>Automatisk </a:t>
            </a:r>
            <a:r>
              <a:rPr lang="da-DK" sz="2400" dirty="0" smtClean="0"/>
              <a:t>tilbagebetalingskrav </a:t>
            </a:r>
            <a:r>
              <a:rPr lang="da-DK" sz="2400" dirty="0"/>
              <a:t>for tilsagnsareal, som der ikke er søgt om udbetaling på</a:t>
            </a:r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9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221996" y="6398801"/>
            <a:ext cx="6530189" cy="201461"/>
          </a:xfrm>
        </p:spPr>
        <p:txBody>
          <a:bodyPr/>
          <a:lstStyle/>
          <a:p>
            <a:r>
              <a:rPr lang="da-DK" dirty="0"/>
              <a:t>Landbrugsstyrelsen </a:t>
            </a:r>
            <a:r>
              <a:rPr lang="da-DK" dirty="0" smtClean="0"/>
              <a:t> / </a:t>
            </a:r>
            <a:r>
              <a:rPr lang="da-DK" dirty="0"/>
              <a:t>Økologisk arealtilskud og pleje af græs. Hurtigere udbetalinger og præcise indtegninger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983432" y="272262"/>
            <a:ext cx="41764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 smtClean="0">
                <a:solidFill>
                  <a:srgbClr val="000000"/>
                </a:solidFill>
              </a:rPr>
              <a:t>Løsningen 2019</a:t>
            </a:r>
            <a:endParaRPr lang="da-DK" sz="3200" dirty="0">
              <a:solidFill>
                <a:srgbClr val="00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537979" y="394928"/>
            <a:ext cx="2845836" cy="2313992"/>
          </a:xfrm>
          <a:prstGeom prst="rect">
            <a:avLst/>
          </a:prstGeom>
          <a:pattFill prst="wdUpDiag">
            <a:fgClr>
              <a:srgbClr val="00B0F0"/>
            </a:fgClr>
            <a:bgClr>
              <a:schemeClr val="bg1"/>
            </a:bgClr>
          </a:patt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>
              <a:solidFill>
                <a:srgbClr val="000000"/>
              </a:solidFill>
            </a:endParaRPr>
          </a:p>
        </p:txBody>
      </p:sp>
      <p:sp>
        <p:nvSpPr>
          <p:cNvPr id="7" name="Kombinationstegning 6"/>
          <p:cNvSpPr/>
          <p:nvPr/>
        </p:nvSpPr>
        <p:spPr>
          <a:xfrm>
            <a:off x="7281045" y="287454"/>
            <a:ext cx="3102770" cy="2565483"/>
          </a:xfrm>
          <a:custGeom>
            <a:avLst/>
            <a:gdLst>
              <a:gd name="connsiteX0" fmla="*/ 0 w 3032449"/>
              <a:gd name="connsiteY0" fmla="*/ 100732 h 2528943"/>
              <a:gd name="connsiteX1" fmla="*/ 0 w 3032449"/>
              <a:gd name="connsiteY1" fmla="*/ 100732 h 2528943"/>
              <a:gd name="connsiteX2" fmla="*/ 998375 w 3032449"/>
              <a:gd name="connsiteY2" fmla="*/ 91402 h 2528943"/>
              <a:gd name="connsiteX3" fmla="*/ 1240971 w 3032449"/>
              <a:gd name="connsiteY3" fmla="*/ 72741 h 2528943"/>
              <a:gd name="connsiteX4" fmla="*/ 1586204 w 3032449"/>
              <a:gd name="connsiteY4" fmla="*/ 54079 h 2528943"/>
              <a:gd name="connsiteX5" fmla="*/ 1716833 w 3032449"/>
              <a:gd name="connsiteY5" fmla="*/ 44749 h 2528943"/>
              <a:gd name="connsiteX6" fmla="*/ 1744824 w 3032449"/>
              <a:gd name="connsiteY6" fmla="*/ 35418 h 2528943"/>
              <a:gd name="connsiteX7" fmla="*/ 1884784 w 3032449"/>
              <a:gd name="connsiteY7" fmla="*/ 16757 h 2528943"/>
              <a:gd name="connsiteX8" fmla="*/ 2071396 w 3032449"/>
              <a:gd name="connsiteY8" fmla="*/ 16757 h 2528943"/>
              <a:gd name="connsiteX9" fmla="*/ 2099388 w 3032449"/>
              <a:gd name="connsiteY9" fmla="*/ 35418 h 2528943"/>
              <a:gd name="connsiteX10" fmla="*/ 2146041 w 3032449"/>
              <a:gd name="connsiteY10" fmla="*/ 44749 h 2528943"/>
              <a:gd name="connsiteX11" fmla="*/ 2323322 w 3032449"/>
              <a:gd name="connsiteY11" fmla="*/ 54079 h 2528943"/>
              <a:gd name="connsiteX12" fmla="*/ 2369975 w 3032449"/>
              <a:gd name="connsiteY12" fmla="*/ 72741 h 2528943"/>
              <a:gd name="connsiteX13" fmla="*/ 2640563 w 3032449"/>
              <a:gd name="connsiteY13" fmla="*/ 54079 h 2528943"/>
              <a:gd name="connsiteX14" fmla="*/ 2771192 w 3032449"/>
              <a:gd name="connsiteY14" fmla="*/ 44749 h 2528943"/>
              <a:gd name="connsiteX15" fmla="*/ 2864498 w 3032449"/>
              <a:gd name="connsiteY15" fmla="*/ 54079 h 2528943"/>
              <a:gd name="connsiteX16" fmla="*/ 2873828 w 3032449"/>
              <a:gd name="connsiteY16" fmla="*/ 91402 h 2528943"/>
              <a:gd name="connsiteX17" fmla="*/ 2967135 w 3032449"/>
              <a:gd name="connsiteY17" fmla="*/ 100732 h 2528943"/>
              <a:gd name="connsiteX18" fmla="*/ 2976465 w 3032449"/>
              <a:gd name="connsiteY18" fmla="*/ 343328 h 2528943"/>
              <a:gd name="connsiteX19" fmla="*/ 2985796 w 3032449"/>
              <a:gd name="connsiteY19" fmla="*/ 371320 h 2528943"/>
              <a:gd name="connsiteX20" fmla="*/ 3004457 w 3032449"/>
              <a:gd name="connsiteY20" fmla="*/ 520610 h 2528943"/>
              <a:gd name="connsiteX21" fmla="*/ 3013788 w 3032449"/>
              <a:gd name="connsiteY21" fmla="*/ 679230 h 2528943"/>
              <a:gd name="connsiteX22" fmla="*/ 3023118 w 3032449"/>
              <a:gd name="connsiteY22" fmla="*/ 735214 h 2528943"/>
              <a:gd name="connsiteX23" fmla="*/ 3032449 w 3032449"/>
              <a:gd name="connsiteY23" fmla="*/ 977810 h 2528943"/>
              <a:gd name="connsiteX24" fmla="*/ 3023118 w 3032449"/>
              <a:gd name="connsiteY24" fmla="*/ 1388357 h 2528943"/>
              <a:gd name="connsiteX25" fmla="*/ 2985796 w 3032449"/>
              <a:gd name="connsiteY25" fmla="*/ 1537647 h 2528943"/>
              <a:gd name="connsiteX26" fmla="*/ 2976465 w 3032449"/>
              <a:gd name="connsiteY26" fmla="*/ 1565639 h 2528943"/>
              <a:gd name="connsiteX27" fmla="*/ 2967135 w 3032449"/>
              <a:gd name="connsiteY27" fmla="*/ 1621622 h 2528943"/>
              <a:gd name="connsiteX28" fmla="*/ 2948473 w 3032449"/>
              <a:gd name="connsiteY28" fmla="*/ 1677606 h 2528943"/>
              <a:gd name="connsiteX29" fmla="*/ 2939143 w 3032449"/>
              <a:gd name="connsiteY29" fmla="*/ 1752251 h 2528943"/>
              <a:gd name="connsiteX30" fmla="*/ 2929812 w 3032449"/>
              <a:gd name="connsiteY30" fmla="*/ 2013508 h 2528943"/>
              <a:gd name="connsiteX31" fmla="*/ 2911151 w 3032449"/>
              <a:gd name="connsiteY31" fmla="*/ 2097483 h 2528943"/>
              <a:gd name="connsiteX32" fmla="*/ 2883159 w 3032449"/>
              <a:gd name="connsiteY32" fmla="*/ 2218781 h 2528943"/>
              <a:gd name="connsiteX33" fmla="*/ 2836506 w 3032449"/>
              <a:gd name="connsiteY33" fmla="*/ 2433385 h 2528943"/>
              <a:gd name="connsiteX34" fmla="*/ 2799184 w 3032449"/>
              <a:gd name="connsiteY34" fmla="*/ 2442716 h 2528943"/>
              <a:gd name="connsiteX35" fmla="*/ 2631233 w 3032449"/>
              <a:gd name="connsiteY35" fmla="*/ 2424055 h 2528943"/>
              <a:gd name="connsiteX36" fmla="*/ 2593910 w 3032449"/>
              <a:gd name="connsiteY36" fmla="*/ 2414724 h 2528943"/>
              <a:gd name="connsiteX37" fmla="*/ 2565918 w 3032449"/>
              <a:gd name="connsiteY37" fmla="*/ 2386732 h 2528943"/>
              <a:gd name="connsiteX38" fmla="*/ 2509935 w 3032449"/>
              <a:gd name="connsiteY38" fmla="*/ 2377402 h 2528943"/>
              <a:gd name="connsiteX39" fmla="*/ 2258008 w 3032449"/>
              <a:gd name="connsiteY39" fmla="*/ 2386732 h 2528943"/>
              <a:gd name="connsiteX40" fmla="*/ 2164702 w 3032449"/>
              <a:gd name="connsiteY40" fmla="*/ 2396063 h 2528943"/>
              <a:gd name="connsiteX41" fmla="*/ 2118049 w 3032449"/>
              <a:gd name="connsiteY41" fmla="*/ 2405394 h 2528943"/>
              <a:gd name="connsiteX42" fmla="*/ 1968759 w 3032449"/>
              <a:gd name="connsiteY42" fmla="*/ 2414724 h 2528943"/>
              <a:gd name="connsiteX43" fmla="*/ 1810139 w 3032449"/>
              <a:gd name="connsiteY43" fmla="*/ 2433385 h 2528943"/>
              <a:gd name="connsiteX44" fmla="*/ 1707502 w 3032449"/>
              <a:gd name="connsiteY44" fmla="*/ 2442716 h 2528943"/>
              <a:gd name="connsiteX45" fmla="*/ 1614196 w 3032449"/>
              <a:gd name="connsiteY45" fmla="*/ 2452047 h 2528943"/>
              <a:gd name="connsiteX46" fmla="*/ 1362269 w 3032449"/>
              <a:gd name="connsiteY46" fmla="*/ 2470708 h 2528943"/>
              <a:gd name="connsiteX47" fmla="*/ 1156996 w 3032449"/>
              <a:gd name="connsiteY47" fmla="*/ 2489369 h 2528943"/>
              <a:gd name="connsiteX48" fmla="*/ 1119673 w 3032449"/>
              <a:gd name="connsiteY48" fmla="*/ 2498700 h 2528943"/>
              <a:gd name="connsiteX49" fmla="*/ 1017037 w 3032449"/>
              <a:gd name="connsiteY49" fmla="*/ 2508030 h 2528943"/>
              <a:gd name="connsiteX50" fmla="*/ 989045 w 3032449"/>
              <a:gd name="connsiteY50" fmla="*/ 2517361 h 2528943"/>
              <a:gd name="connsiteX51" fmla="*/ 718457 w 3032449"/>
              <a:gd name="connsiteY51" fmla="*/ 2517361 h 2528943"/>
              <a:gd name="connsiteX52" fmla="*/ 625151 w 3032449"/>
              <a:gd name="connsiteY52" fmla="*/ 2489369 h 2528943"/>
              <a:gd name="connsiteX53" fmla="*/ 597159 w 3032449"/>
              <a:gd name="connsiteY53" fmla="*/ 2470708 h 2528943"/>
              <a:gd name="connsiteX54" fmla="*/ 503853 w 3032449"/>
              <a:gd name="connsiteY54" fmla="*/ 2442716 h 2528943"/>
              <a:gd name="connsiteX55" fmla="*/ 429208 w 3032449"/>
              <a:gd name="connsiteY55" fmla="*/ 2405394 h 2528943"/>
              <a:gd name="connsiteX56" fmla="*/ 401216 w 3032449"/>
              <a:gd name="connsiteY56" fmla="*/ 2396063 h 2528943"/>
              <a:gd name="connsiteX57" fmla="*/ 83975 w 3032449"/>
              <a:gd name="connsiteY57" fmla="*/ 2405394 h 2528943"/>
              <a:gd name="connsiteX58" fmla="*/ 18661 w 3032449"/>
              <a:gd name="connsiteY58" fmla="*/ 2386732 h 2528943"/>
              <a:gd name="connsiteX59" fmla="*/ 37322 w 3032449"/>
              <a:gd name="connsiteY59" fmla="*/ 2358741 h 2528943"/>
              <a:gd name="connsiteX60" fmla="*/ 55984 w 3032449"/>
              <a:gd name="connsiteY60" fmla="*/ 2302757 h 2528943"/>
              <a:gd name="connsiteX61" fmla="*/ 83975 w 3032449"/>
              <a:gd name="connsiteY61" fmla="*/ 2284096 h 2528943"/>
              <a:gd name="connsiteX62" fmla="*/ 93306 w 3032449"/>
              <a:gd name="connsiteY62" fmla="*/ 2256104 h 2528943"/>
              <a:gd name="connsiteX63" fmla="*/ 111967 w 3032449"/>
              <a:gd name="connsiteY63" fmla="*/ 2209451 h 2528943"/>
              <a:gd name="connsiteX64" fmla="*/ 130628 w 3032449"/>
              <a:gd name="connsiteY64" fmla="*/ 2134806 h 2528943"/>
              <a:gd name="connsiteX65" fmla="*/ 139959 w 3032449"/>
              <a:gd name="connsiteY65" fmla="*/ 2097483 h 2528943"/>
              <a:gd name="connsiteX66" fmla="*/ 130628 w 3032449"/>
              <a:gd name="connsiteY66" fmla="*/ 1658945 h 2528943"/>
              <a:gd name="connsiteX67" fmla="*/ 111967 w 3032449"/>
              <a:gd name="connsiteY67" fmla="*/ 1490994 h 2528943"/>
              <a:gd name="connsiteX68" fmla="*/ 93306 w 3032449"/>
              <a:gd name="connsiteY68" fmla="*/ 1360365 h 2528943"/>
              <a:gd name="connsiteX69" fmla="*/ 83975 w 3032449"/>
              <a:gd name="connsiteY69" fmla="*/ 1295051 h 2528943"/>
              <a:gd name="connsiteX70" fmla="*/ 65314 w 3032449"/>
              <a:gd name="connsiteY70" fmla="*/ 1192414 h 2528943"/>
              <a:gd name="connsiteX71" fmla="*/ 46653 w 3032449"/>
              <a:gd name="connsiteY71" fmla="*/ 1099108 h 2528943"/>
              <a:gd name="connsiteX72" fmla="*/ 37322 w 3032449"/>
              <a:gd name="connsiteY72" fmla="*/ 828520 h 2528943"/>
              <a:gd name="connsiteX73" fmla="*/ 27992 w 3032449"/>
              <a:gd name="connsiteY73" fmla="*/ 753875 h 2528943"/>
              <a:gd name="connsiteX74" fmla="*/ 18661 w 3032449"/>
              <a:gd name="connsiteY74" fmla="*/ 632577 h 2528943"/>
              <a:gd name="connsiteX75" fmla="*/ 0 w 3032449"/>
              <a:gd name="connsiteY75" fmla="*/ 100732 h 2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032449" h="2528943">
                <a:moveTo>
                  <a:pt x="0" y="100732"/>
                </a:moveTo>
                <a:lnTo>
                  <a:pt x="0" y="100732"/>
                </a:lnTo>
                <a:lnTo>
                  <a:pt x="998375" y="91402"/>
                </a:lnTo>
                <a:cubicBezTo>
                  <a:pt x="1055046" y="90473"/>
                  <a:pt x="1178148" y="78452"/>
                  <a:pt x="1240971" y="72741"/>
                </a:cubicBezTo>
                <a:cubicBezTo>
                  <a:pt x="1370604" y="29529"/>
                  <a:pt x="1245392" y="68279"/>
                  <a:pt x="1586204" y="54079"/>
                </a:cubicBezTo>
                <a:cubicBezTo>
                  <a:pt x="1629820" y="52262"/>
                  <a:pt x="1673290" y="47859"/>
                  <a:pt x="1716833" y="44749"/>
                </a:cubicBezTo>
                <a:cubicBezTo>
                  <a:pt x="1726163" y="41639"/>
                  <a:pt x="1735180" y="37347"/>
                  <a:pt x="1744824" y="35418"/>
                </a:cubicBezTo>
                <a:cubicBezTo>
                  <a:pt x="1766268" y="31129"/>
                  <a:pt x="1866639" y="19025"/>
                  <a:pt x="1884784" y="16757"/>
                </a:cubicBezTo>
                <a:cubicBezTo>
                  <a:pt x="1957122" y="-7357"/>
                  <a:pt x="1934729" y="-3743"/>
                  <a:pt x="2071396" y="16757"/>
                </a:cubicBezTo>
                <a:cubicBezTo>
                  <a:pt x="2082486" y="18420"/>
                  <a:pt x="2088888" y="31480"/>
                  <a:pt x="2099388" y="35418"/>
                </a:cubicBezTo>
                <a:cubicBezTo>
                  <a:pt x="2114237" y="40986"/>
                  <a:pt x="2130237" y="43432"/>
                  <a:pt x="2146041" y="44749"/>
                </a:cubicBezTo>
                <a:cubicBezTo>
                  <a:pt x="2205012" y="49663"/>
                  <a:pt x="2264228" y="50969"/>
                  <a:pt x="2323322" y="54079"/>
                </a:cubicBezTo>
                <a:cubicBezTo>
                  <a:pt x="2338873" y="60300"/>
                  <a:pt x="2353237" y="72143"/>
                  <a:pt x="2369975" y="72741"/>
                </a:cubicBezTo>
                <a:cubicBezTo>
                  <a:pt x="2702650" y="84623"/>
                  <a:pt x="2487750" y="69360"/>
                  <a:pt x="2640563" y="54079"/>
                </a:cubicBezTo>
                <a:cubicBezTo>
                  <a:pt x="2684000" y="49735"/>
                  <a:pt x="2727649" y="47859"/>
                  <a:pt x="2771192" y="44749"/>
                </a:cubicBezTo>
                <a:cubicBezTo>
                  <a:pt x="2802294" y="47859"/>
                  <a:pt x="2836043" y="41145"/>
                  <a:pt x="2864498" y="54079"/>
                </a:cubicBezTo>
                <a:cubicBezTo>
                  <a:pt x="2876172" y="59386"/>
                  <a:pt x="2862154" y="86095"/>
                  <a:pt x="2873828" y="91402"/>
                </a:cubicBezTo>
                <a:cubicBezTo>
                  <a:pt x="2902284" y="104336"/>
                  <a:pt x="2936033" y="97622"/>
                  <a:pt x="2967135" y="100732"/>
                </a:cubicBezTo>
                <a:cubicBezTo>
                  <a:pt x="2970245" y="181597"/>
                  <a:pt x="2970897" y="262595"/>
                  <a:pt x="2976465" y="343328"/>
                </a:cubicBezTo>
                <a:cubicBezTo>
                  <a:pt x="2977142" y="353140"/>
                  <a:pt x="2984262" y="361605"/>
                  <a:pt x="2985796" y="371320"/>
                </a:cubicBezTo>
                <a:cubicBezTo>
                  <a:pt x="2993618" y="420857"/>
                  <a:pt x="3004457" y="520610"/>
                  <a:pt x="3004457" y="520610"/>
                </a:cubicBezTo>
                <a:cubicBezTo>
                  <a:pt x="3007567" y="573483"/>
                  <a:pt x="3009200" y="626464"/>
                  <a:pt x="3013788" y="679230"/>
                </a:cubicBezTo>
                <a:cubicBezTo>
                  <a:pt x="3015427" y="698078"/>
                  <a:pt x="3021938" y="716332"/>
                  <a:pt x="3023118" y="735214"/>
                </a:cubicBezTo>
                <a:cubicBezTo>
                  <a:pt x="3028166" y="815982"/>
                  <a:pt x="3029339" y="896945"/>
                  <a:pt x="3032449" y="977810"/>
                </a:cubicBezTo>
                <a:cubicBezTo>
                  <a:pt x="3029339" y="1114659"/>
                  <a:pt x="3028482" y="1251578"/>
                  <a:pt x="3023118" y="1388357"/>
                </a:cubicBezTo>
                <a:cubicBezTo>
                  <a:pt x="3020717" y="1449575"/>
                  <a:pt x="3005848" y="1477493"/>
                  <a:pt x="2985796" y="1537647"/>
                </a:cubicBezTo>
                <a:lnTo>
                  <a:pt x="2976465" y="1565639"/>
                </a:lnTo>
                <a:cubicBezTo>
                  <a:pt x="2973355" y="1584300"/>
                  <a:pt x="2971723" y="1603268"/>
                  <a:pt x="2967135" y="1621622"/>
                </a:cubicBezTo>
                <a:cubicBezTo>
                  <a:pt x="2962364" y="1640706"/>
                  <a:pt x="2948473" y="1677606"/>
                  <a:pt x="2948473" y="1677606"/>
                </a:cubicBezTo>
                <a:cubicBezTo>
                  <a:pt x="2945363" y="1702488"/>
                  <a:pt x="2940534" y="1727214"/>
                  <a:pt x="2939143" y="1752251"/>
                </a:cubicBezTo>
                <a:cubicBezTo>
                  <a:pt x="2934309" y="1839258"/>
                  <a:pt x="2936854" y="1926652"/>
                  <a:pt x="2929812" y="2013508"/>
                </a:cubicBezTo>
                <a:cubicBezTo>
                  <a:pt x="2927495" y="2042089"/>
                  <a:pt x="2917058" y="2069424"/>
                  <a:pt x="2911151" y="2097483"/>
                </a:cubicBezTo>
                <a:cubicBezTo>
                  <a:pt x="2887620" y="2209258"/>
                  <a:pt x="2903433" y="2157964"/>
                  <a:pt x="2883159" y="2218781"/>
                </a:cubicBezTo>
                <a:cubicBezTo>
                  <a:pt x="2866499" y="2402043"/>
                  <a:pt x="2929266" y="2406882"/>
                  <a:pt x="2836506" y="2433385"/>
                </a:cubicBezTo>
                <a:cubicBezTo>
                  <a:pt x="2824176" y="2436908"/>
                  <a:pt x="2811625" y="2439606"/>
                  <a:pt x="2799184" y="2442716"/>
                </a:cubicBezTo>
                <a:cubicBezTo>
                  <a:pt x="2763263" y="2439124"/>
                  <a:pt x="2670843" y="2430657"/>
                  <a:pt x="2631233" y="2424055"/>
                </a:cubicBezTo>
                <a:cubicBezTo>
                  <a:pt x="2618584" y="2421947"/>
                  <a:pt x="2606351" y="2417834"/>
                  <a:pt x="2593910" y="2414724"/>
                </a:cubicBezTo>
                <a:cubicBezTo>
                  <a:pt x="2584579" y="2405393"/>
                  <a:pt x="2577976" y="2392091"/>
                  <a:pt x="2565918" y="2386732"/>
                </a:cubicBezTo>
                <a:cubicBezTo>
                  <a:pt x="2548630" y="2379049"/>
                  <a:pt x="2528853" y="2377402"/>
                  <a:pt x="2509935" y="2377402"/>
                </a:cubicBezTo>
                <a:cubicBezTo>
                  <a:pt x="2425902" y="2377402"/>
                  <a:pt x="2341984" y="2383622"/>
                  <a:pt x="2258008" y="2386732"/>
                </a:cubicBezTo>
                <a:cubicBezTo>
                  <a:pt x="2226906" y="2389842"/>
                  <a:pt x="2195685" y="2391932"/>
                  <a:pt x="2164702" y="2396063"/>
                </a:cubicBezTo>
                <a:cubicBezTo>
                  <a:pt x="2148982" y="2398159"/>
                  <a:pt x="2133837" y="2403890"/>
                  <a:pt x="2118049" y="2405394"/>
                </a:cubicBezTo>
                <a:cubicBezTo>
                  <a:pt x="2068413" y="2410121"/>
                  <a:pt x="2018522" y="2411614"/>
                  <a:pt x="1968759" y="2414724"/>
                </a:cubicBezTo>
                <a:cubicBezTo>
                  <a:pt x="1898283" y="2438217"/>
                  <a:pt x="1955331" y="2421770"/>
                  <a:pt x="1810139" y="2433385"/>
                </a:cubicBezTo>
                <a:cubicBezTo>
                  <a:pt x="1775895" y="2436124"/>
                  <a:pt x="1741701" y="2439459"/>
                  <a:pt x="1707502" y="2442716"/>
                </a:cubicBezTo>
                <a:cubicBezTo>
                  <a:pt x="1676386" y="2445680"/>
                  <a:pt x="1645368" y="2449738"/>
                  <a:pt x="1614196" y="2452047"/>
                </a:cubicBezTo>
                <a:cubicBezTo>
                  <a:pt x="1312711" y="2474379"/>
                  <a:pt x="1574173" y="2449517"/>
                  <a:pt x="1362269" y="2470708"/>
                </a:cubicBezTo>
                <a:cubicBezTo>
                  <a:pt x="1261365" y="2495935"/>
                  <a:pt x="1377917" y="2469286"/>
                  <a:pt x="1156996" y="2489369"/>
                </a:cubicBezTo>
                <a:cubicBezTo>
                  <a:pt x="1144225" y="2490530"/>
                  <a:pt x="1132384" y="2497005"/>
                  <a:pt x="1119673" y="2498700"/>
                </a:cubicBezTo>
                <a:cubicBezTo>
                  <a:pt x="1085621" y="2503240"/>
                  <a:pt x="1051249" y="2504920"/>
                  <a:pt x="1017037" y="2508030"/>
                </a:cubicBezTo>
                <a:cubicBezTo>
                  <a:pt x="1007706" y="2511140"/>
                  <a:pt x="998846" y="2516544"/>
                  <a:pt x="989045" y="2517361"/>
                </a:cubicBezTo>
                <a:cubicBezTo>
                  <a:pt x="805939" y="2532620"/>
                  <a:pt x="843458" y="2532987"/>
                  <a:pt x="718457" y="2517361"/>
                </a:cubicBezTo>
                <a:cubicBezTo>
                  <a:pt x="655467" y="2475368"/>
                  <a:pt x="734316" y="2522119"/>
                  <a:pt x="625151" y="2489369"/>
                </a:cubicBezTo>
                <a:cubicBezTo>
                  <a:pt x="614410" y="2486147"/>
                  <a:pt x="607407" y="2475262"/>
                  <a:pt x="597159" y="2470708"/>
                </a:cubicBezTo>
                <a:cubicBezTo>
                  <a:pt x="532273" y="2441870"/>
                  <a:pt x="558131" y="2460809"/>
                  <a:pt x="503853" y="2442716"/>
                </a:cubicBezTo>
                <a:cubicBezTo>
                  <a:pt x="406992" y="2410429"/>
                  <a:pt x="497781" y="2439680"/>
                  <a:pt x="429208" y="2405394"/>
                </a:cubicBezTo>
                <a:cubicBezTo>
                  <a:pt x="420411" y="2400995"/>
                  <a:pt x="410547" y="2399173"/>
                  <a:pt x="401216" y="2396063"/>
                </a:cubicBezTo>
                <a:cubicBezTo>
                  <a:pt x="295469" y="2399173"/>
                  <a:pt x="189636" y="2400111"/>
                  <a:pt x="83975" y="2405394"/>
                </a:cubicBezTo>
                <a:cubicBezTo>
                  <a:pt x="15778" y="2408804"/>
                  <a:pt x="35281" y="2436590"/>
                  <a:pt x="18661" y="2386732"/>
                </a:cubicBezTo>
                <a:cubicBezTo>
                  <a:pt x="24881" y="2377402"/>
                  <a:pt x="32768" y="2368988"/>
                  <a:pt x="37322" y="2358741"/>
                </a:cubicBezTo>
                <a:cubicBezTo>
                  <a:pt x="45311" y="2340766"/>
                  <a:pt x="39617" y="2313669"/>
                  <a:pt x="55984" y="2302757"/>
                </a:cubicBezTo>
                <a:lnTo>
                  <a:pt x="83975" y="2284096"/>
                </a:lnTo>
                <a:cubicBezTo>
                  <a:pt x="87085" y="2274765"/>
                  <a:pt x="89853" y="2265313"/>
                  <a:pt x="93306" y="2256104"/>
                </a:cubicBezTo>
                <a:cubicBezTo>
                  <a:pt x="99187" y="2240422"/>
                  <a:pt x="107041" y="2225459"/>
                  <a:pt x="111967" y="2209451"/>
                </a:cubicBezTo>
                <a:cubicBezTo>
                  <a:pt x="119509" y="2184938"/>
                  <a:pt x="124408" y="2159688"/>
                  <a:pt x="130628" y="2134806"/>
                </a:cubicBezTo>
                <a:lnTo>
                  <a:pt x="139959" y="2097483"/>
                </a:lnTo>
                <a:cubicBezTo>
                  <a:pt x="136849" y="1951304"/>
                  <a:pt x="135581" y="1805073"/>
                  <a:pt x="130628" y="1658945"/>
                </a:cubicBezTo>
                <a:cubicBezTo>
                  <a:pt x="127186" y="1557399"/>
                  <a:pt x="123688" y="1569131"/>
                  <a:pt x="111967" y="1490994"/>
                </a:cubicBezTo>
                <a:cubicBezTo>
                  <a:pt x="105442" y="1447496"/>
                  <a:pt x="99526" y="1403908"/>
                  <a:pt x="93306" y="1360365"/>
                </a:cubicBezTo>
                <a:cubicBezTo>
                  <a:pt x="90196" y="1338594"/>
                  <a:pt x="88288" y="1316616"/>
                  <a:pt x="83975" y="1295051"/>
                </a:cubicBezTo>
                <a:cubicBezTo>
                  <a:pt x="74273" y="1246539"/>
                  <a:pt x="73270" y="1244128"/>
                  <a:pt x="65314" y="1192414"/>
                </a:cubicBezTo>
                <a:cubicBezTo>
                  <a:pt x="53061" y="1112766"/>
                  <a:pt x="63624" y="1150020"/>
                  <a:pt x="46653" y="1099108"/>
                </a:cubicBezTo>
                <a:cubicBezTo>
                  <a:pt x="43543" y="1008912"/>
                  <a:pt x="42193" y="918638"/>
                  <a:pt x="37322" y="828520"/>
                </a:cubicBezTo>
                <a:cubicBezTo>
                  <a:pt x="35969" y="803481"/>
                  <a:pt x="30369" y="778837"/>
                  <a:pt x="27992" y="753875"/>
                </a:cubicBezTo>
                <a:cubicBezTo>
                  <a:pt x="24147" y="713506"/>
                  <a:pt x="20910" y="673067"/>
                  <a:pt x="18661" y="632577"/>
                </a:cubicBezTo>
                <a:cubicBezTo>
                  <a:pt x="4873" y="384391"/>
                  <a:pt x="9331" y="390730"/>
                  <a:pt x="0" y="100732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0056440" y="1700808"/>
            <a:ext cx="576064" cy="1080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064685" y="250912"/>
            <a:ext cx="576064" cy="675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Ansøgning om </a:t>
            </a:r>
            <a:r>
              <a:rPr lang="da-DK" sz="3200" dirty="0" smtClean="0"/>
              <a:t>tilsagn 2019</a:t>
            </a:r>
            <a:endParaRPr lang="da-DK" sz="32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651687" y="2382575"/>
            <a:ext cx="10513024" cy="27425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Ansøgninger om nyt tilsagn i separat skema med senere </a:t>
            </a:r>
            <a:r>
              <a:rPr lang="da-DK" sz="2400" dirty="0" smtClean="0"/>
              <a:t>frist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Markbloklaget opdateres i forbindelse med </a:t>
            </a:r>
            <a:r>
              <a:rPr lang="da-DK" sz="2400" dirty="0" err="1"/>
              <a:t>tilsagnsgivningen</a:t>
            </a:r>
            <a:r>
              <a:rPr lang="da-DK" sz="2400" dirty="0"/>
              <a:t>, så LBST ikke ændre markblokkene de første 3 </a:t>
            </a:r>
            <a:r>
              <a:rPr lang="da-DK" sz="2400" dirty="0" smtClean="0"/>
              <a:t>år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9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/ </a:t>
            </a:r>
            <a:r>
              <a:rPr lang="da-DK" dirty="0"/>
              <a:t>Økologisk arealtilskud og pleje af græs. Hurtigere udbetalinger og præcise </a:t>
            </a:r>
            <a:r>
              <a:rPr lang="da-DK" dirty="0" smtClean="0"/>
              <a:t>indtegninger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30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Ansøgning om udbetaling i </a:t>
            </a:r>
            <a:r>
              <a:rPr lang="da-DK" sz="3200" dirty="0" smtClean="0"/>
              <a:t>Fællesskemaet 2019</a:t>
            </a:r>
            <a:endParaRPr lang="da-DK" sz="3200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470669" y="2160672"/>
            <a:ext cx="10886433" cy="3816424"/>
          </a:xfrm>
        </p:spPr>
        <p:txBody>
          <a:bodyPr/>
          <a:lstStyle/>
          <a:p>
            <a:pPr lvl="0">
              <a:lnSpc>
                <a:spcPct val="100000"/>
              </a:lnSpc>
              <a:buNone/>
            </a:pPr>
            <a:r>
              <a:rPr lang="da-DK" sz="2400" dirty="0" smtClean="0"/>
              <a:t>Tilsagnskortene skal være opdaterede, inden </a:t>
            </a:r>
            <a:r>
              <a:rPr lang="da-DK" sz="2400" dirty="0"/>
              <a:t>der søges </a:t>
            </a:r>
            <a:r>
              <a:rPr lang="da-DK" sz="2400" dirty="0" smtClean="0"/>
              <a:t>om udbetaling. </a:t>
            </a:r>
          </a:p>
          <a:p>
            <a:pPr lvl="0">
              <a:lnSpc>
                <a:spcPct val="100000"/>
              </a:lnSpc>
              <a:buNone/>
            </a:pPr>
            <a:endParaRPr lang="da-DK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Sagsbehandlingen </a:t>
            </a:r>
            <a:r>
              <a:rPr lang="da-DK" sz="2400" dirty="0"/>
              <a:t>af langt de fleste sager fra året før, skal være </a:t>
            </a:r>
            <a:r>
              <a:rPr lang="da-DK" sz="2400" dirty="0" smtClean="0"/>
              <a:t>afsluttet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Opdatering af tilsagnslag pga. evt. </a:t>
            </a:r>
            <a:r>
              <a:rPr lang="da-DK" sz="2400" dirty="0" smtClean="0"/>
              <a:t>markblokændringer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 smtClean="0"/>
              <a:t>Elektronisk </a:t>
            </a:r>
            <a:r>
              <a:rPr lang="da-DK" sz="2400" dirty="0"/>
              <a:t>p</a:t>
            </a:r>
            <a:r>
              <a:rPr lang="da-DK" sz="2400" dirty="0" smtClean="0"/>
              <a:t>roducentskifte indsendes/behandles </a:t>
            </a:r>
            <a:r>
              <a:rPr lang="da-DK" sz="2400" dirty="0"/>
              <a:t>før der søges udbetaling i </a:t>
            </a:r>
            <a:r>
              <a:rPr lang="da-DK" sz="2400" dirty="0" smtClean="0"/>
              <a:t>FS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46401" y="6398801"/>
            <a:ext cx="298878" cy="201461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</a:t>
            </a:r>
            <a:r>
              <a:rPr lang="da-DK" dirty="0"/>
              <a:t>/ Økologisk arealtilskud og pleje af græs. Hurtigere udbetalinger og præcise indtegninger</a:t>
            </a:r>
          </a:p>
        </p:txBody>
      </p:sp>
    </p:spTree>
    <p:extLst>
      <p:ext uri="{BB962C8B-B14F-4D97-AF65-F5344CB8AC3E}">
        <p14:creationId xmlns:p14="http://schemas.microsoft.com/office/powerpoint/2010/main" val="19269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44398" y="2218175"/>
            <a:ext cx="10886431" cy="1836152"/>
          </a:xfrm>
        </p:spPr>
        <p:txBody>
          <a:bodyPr/>
          <a:lstStyle/>
          <a:p>
            <a:pPr algn="ctr"/>
            <a:r>
              <a:rPr lang="da-DK" sz="3200" dirty="0"/>
              <a:t>Særlige udfordringer </a:t>
            </a:r>
            <a:br>
              <a:rPr lang="da-DK" sz="3200" dirty="0"/>
            </a:br>
            <a:r>
              <a:rPr lang="da-DK" sz="3200" dirty="0"/>
              <a:t>for </a:t>
            </a:r>
            <a:br>
              <a:rPr lang="da-DK" sz="3200" dirty="0"/>
            </a:br>
            <a:r>
              <a:rPr lang="da-DK" sz="3200" dirty="0"/>
              <a:t>Pleje af Græs- og Naturarealer (PLG)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</a:t>
            </a:r>
            <a:r>
              <a:rPr lang="da-DK" dirty="0"/>
              <a:t>/ Økologisk arealtilskud og pleje af græs. Hurtigere udbetalinger og præcise indtegninger</a:t>
            </a:r>
          </a:p>
        </p:txBody>
      </p:sp>
    </p:spTree>
    <p:extLst>
      <p:ext uri="{BB962C8B-B14F-4D97-AF65-F5344CB8AC3E}">
        <p14:creationId xmlns:p14="http://schemas.microsoft.com/office/powerpoint/2010/main" val="29011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2751"/>
            <a:ext cx="12288687" cy="6852498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474" y="1846320"/>
            <a:ext cx="2558642" cy="86677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77" y="6398801"/>
            <a:ext cx="2550253" cy="8667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461233" y="931178"/>
            <a:ext cx="2164360" cy="2072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39567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/ </a:t>
            </a:r>
            <a:r>
              <a:rPr lang="da-DK" dirty="0" smtClean="0"/>
              <a:t>Landbrugs- og Fiskeristyrelsen </a:t>
            </a:r>
            <a:r>
              <a:rPr lang="da-DK" dirty="0"/>
              <a:t>/ Titel på præsentation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" y="-99391"/>
            <a:ext cx="12188825" cy="695463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758" y="3930243"/>
            <a:ext cx="1434517" cy="4572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2076116"/>
            <a:ext cx="1459722" cy="4572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79" y="6377832"/>
            <a:ext cx="1436003" cy="4572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181226" y="931178"/>
            <a:ext cx="5444368" cy="20720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31419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1415480" y="1972004"/>
            <a:ext cx="8324138" cy="2983173"/>
          </a:xfrm>
        </p:spPr>
        <p:txBody>
          <a:bodyPr/>
          <a:lstStyle/>
          <a:p>
            <a:r>
              <a:rPr lang="da-DK" sz="2400" dirty="0"/>
              <a:t>I </a:t>
            </a:r>
            <a:r>
              <a:rPr lang="da-DK" sz="2400" dirty="0" smtClean="0"/>
              <a:t>2018 </a:t>
            </a:r>
            <a:r>
              <a:rPr lang="da-DK" sz="2400" dirty="0"/>
              <a:t>må </a:t>
            </a:r>
            <a:r>
              <a:rPr lang="da-DK" sz="2400" dirty="0" smtClean="0"/>
              <a:t>du </a:t>
            </a:r>
            <a:r>
              <a:rPr lang="da-DK" sz="2400" dirty="0"/>
              <a:t>indtegne f.eks. 10 </a:t>
            </a:r>
            <a:r>
              <a:rPr lang="da-DK" sz="2400" dirty="0" smtClean="0"/>
              <a:t>ha og samtidigt </a:t>
            </a:r>
            <a:r>
              <a:rPr lang="da-DK" sz="2400" dirty="0"/>
              <a:t>skrive, at </a:t>
            </a:r>
            <a:r>
              <a:rPr lang="da-DK" sz="2400" dirty="0" smtClean="0"/>
              <a:t>du </a:t>
            </a:r>
            <a:r>
              <a:rPr lang="da-DK" sz="2400" dirty="0"/>
              <a:t>kun søger om udbetaling til f.eks. </a:t>
            </a:r>
            <a:r>
              <a:rPr lang="da-DK" sz="2400" dirty="0" smtClean="0"/>
              <a:t>9 ha</a:t>
            </a:r>
          </a:p>
          <a:p>
            <a:endParaRPr lang="da-DK" sz="2400" dirty="0"/>
          </a:p>
          <a:p>
            <a:r>
              <a:rPr lang="da-DK" sz="2400" dirty="0" smtClean="0"/>
              <a:t>Dette anvendes af ca. 10 pct.</a:t>
            </a:r>
          </a:p>
          <a:p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Fra 2019 </a:t>
            </a:r>
            <a:r>
              <a:rPr lang="da-DK" sz="2400" dirty="0"/>
              <a:t>skal ikke-støtteberettigede arealer tegnes </a:t>
            </a:r>
            <a:r>
              <a:rPr lang="da-DK" sz="2400" dirty="0" smtClean="0"/>
              <a:t>fra</a:t>
            </a:r>
          </a:p>
          <a:p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12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149987" y="6398801"/>
            <a:ext cx="6530189" cy="201461"/>
          </a:xfrm>
        </p:spPr>
        <p:txBody>
          <a:bodyPr/>
          <a:lstStyle/>
          <a:p>
            <a:r>
              <a:rPr lang="da-DK" dirty="0" smtClean="0"/>
              <a:t>/ Landbrugsstyrelsen </a:t>
            </a:r>
            <a:r>
              <a:rPr lang="da-DK" dirty="0"/>
              <a:t>/ Økologisk arealtilskud og pleje af græs. Hurtigere udbetalinger og præcise indtegninger</a:t>
            </a:r>
          </a:p>
        </p:txBody>
      </p:sp>
    </p:spTree>
    <p:extLst>
      <p:ext uri="{BB962C8B-B14F-4D97-AF65-F5344CB8AC3E}">
        <p14:creationId xmlns:p14="http://schemas.microsoft.com/office/powerpoint/2010/main" val="23722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aturErhvervstyrelsen PowerPoint Skabelon 16_9.potx" id="{EF52A360-04BD-45FB-A681-B18D89B1677A}" vid="{58820726-01C1-4817-9954-68E4CB42D6B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488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NaturErhvervstyrelsen PowerPoint Skabelon 16:9</vt:lpstr>
      <vt:lpstr>PowerPoint-præsentation</vt:lpstr>
      <vt:lpstr>PowerPoint-præsentation</vt:lpstr>
      <vt:lpstr>PowerPoint-præsentation</vt:lpstr>
      <vt:lpstr>Ansøgning om tilsagn 2019</vt:lpstr>
      <vt:lpstr>Ansøgning om udbetaling i Fællesskemaet 2019</vt:lpstr>
      <vt:lpstr>Særlige udfordringer  for  Pleje af Græs- og Naturarealer (PLG)</vt:lpstr>
      <vt:lpstr>PowerPoint-præsentation</vt:lpstr>
      <vt:lpstr>PowerPoint-præsentation</vt:lpstr>
      <vt:lpstr>PowerPoint-præsentation</vt:lpstr>
      <vt:lpstr>Løsning 2019 </vt:lpstr>
      <vt:lpstr>Konvertering af gældende tilsagn</vt:lpstr>
      <vt:lpstr>Hvad gør vi nu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Ivan Mandrup Kjær (NaturErhvervstyrelsen)</dc:creator>
  <cp:lastModifiedBy>Ellen Danvig (NaturErhvervstyrelsen)</cp:lastModifiedBy>
  <cp:revision>27</cp:revision>
  <cp:lastPrinted>2018-01-10T07:25:17Z</cp:lastPrinted>
  <dcterms:created xsi:type="dcterms:W3CDTF">2018-01-03T15:22:42Z</dcterms:created>
  <dcterms:modified xsi:type="dcterms:W3CDTF">2018-01-17T16:10:39Z</dcterms:modified>
</cp:coreProperties>
</file>