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90" r:id="rId2"/>
    <p:sldId id="261" r:id="rId3"/>
    <p:sldId id="267" r:id="rId4"/>
    <p:sldId id="306" r:id="rId5"/>
    <p:sldId id="295" r:id="rId6"/>
    <p:sldId id="307" r:id="rId7"/>
    <p:sldId id="293" r:id="rId8"/>
    <p:sldId id="304" r:id="rId9"/>
    <p:sldId id="300" r:id="rId10"/>
    <p:sldId id="310" r:id="rId11"/>
    <p:sldId id="301" r:id="rId12"/>
    <p:sldId id="303" r:id="rId13"/>
    <p:sldId id="305" r:id="rId14"/>
    <p:sldId id="312" r:id="rId15"/>
  </p:sldIdLst>
  <p:sldSz cx="12188825" cy="6858000"/>
  <p:notesSz cx="9940925" cy="68087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72299" autoAdjust="0"/>
  </p:normalViewPr>
  <p:slideViewPr>
    <p:cSldViewPr showGuides="1">
      <p:cViewPr varScale="1">
        <p:scale>
          <a:sx n="54" d="100"/>
          <a:sy n="54" d="100"/>
        </p:scale>
        <p:origin x="1170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22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9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38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8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32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64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56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62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44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593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97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80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86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53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94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DD0AD94-992B-45E6-B2E1-519A72214A03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 smtClean="0"/>
              <a:t>23. januar 2018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 smtClean="0"/>
              <a:t>23. januar 2018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 smtClean="0"/>
              <a:t>23. januar 2018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 smtClean="0"/>
              <a:t>23. januar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 smtClean="0"/>
              <a:t>23. januar 2018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412280"/>
            <a:ext cx="8755180" cy="2096840"/>
          </a:xfrm>
        </p:spPr>
        <p:txBody>
          <a:bodyPr/>
          <a:lstStyle/>
          <a:p>
            <a:r>
              <a:rPr lang="da-DK" dirty="0" smtClean="0"/>
              <a:t>Direkte støtte 2018</a:t>
            </a:r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Landbrugsseminar 2018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>
          <a:xfrm>
            <a:off x="9190756" y="5961288"/>
            <a:ext cx="2638069" cy="199980"/>
          </a:xfrm>
        </p:spPr>
        <p:txBody>
          <a:bodyPr/>
          <a:lstStyle/>
          <a:p>
            <a:r>
              <a:rPr lang="da-DK" dirty="0" smtClean="0"/>
              <a:t>Mette Larsen og Jannik Elmegaard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buNone/>
            </a:pPr>
            <a:r>
              <a:rPr lang="da-DK" dirty="0" err="1" smtClean="0"/>
              <a:t>Bestøvervenlig</a:t>
            </a:r>
            <a:r>
              <a:rPr lang="da-DK" dirty="0" smtClean="0"/>
              <a:t> brak</a:t>
            </a:r>
          </a:p>
          <a:p>
            <a:pPr lvl="0">
              <a:buNone/>
            </a:pPr>
            <a:endParaRPr lang="da-DK" dirty="0"/>
          </a:p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endParaRPr lang="da-DK" dirty="0"/>
          </a:p>
          <a:p>
            <a:pPr lvl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da-DK" dirty="0"/>
              <a:t>Hvad er det? </a:t>
            </a:r>
          </a:p>
          <a:p>
            <a:pPr lvl="1"/>
            <a:endParaRPr lang="da-DK" dirty="0" smtClean="0"/>
          </a:p>
          <a:p>
            <a:pPr lvl="1"/>
            <a:r>
              <a:rPr lang="da-DK" dirty="0"/>
              <a:t>Hvad må man og hvad må man ikke</a:t>
            </a:r>
            <a:r>
              <a:rPr lang="da-DK" dirty="0" smtClean="0"/>
              <a:t>?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Vægtningsfaktor 1,5</a:t>
            </a:r>
            <a:endParaRPr lang="da-DK" dirty="0"/>
          </a:p>
          <a:p>
            <a:pPr lvl="1"/>
            <a:endParaRPr lang="da-DK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36912"/>
            <a:ext cx="307234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dirty="0"/>
              <a:t>6. Andet nyt om </a:t>
            </a:r>
            <a:r>
              <a:rPr lang="da-DK" dirty="0" smtClean="0"/>
              <a:t>de grønne krav</a:t>
            </a:r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Flere er undtaget MFO og KFA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Spelt er en separat afgrøde i </a:t>
            </a:r>
            <a:r>
              <a:rPr lang="da-DK" sz="2000" dirty="0" err="1" smtClean="0"/>
              <a:t>fht</a:t>
            </a:r>
            <a:r>
              <a:rPr lang="da-DK" sz="2000" dirty="0" smtClean="0"/>
              <a:t>. KFA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Vægtningsfaktor for </a:t>
            </a:r>
            <a:r>
              <a:rPr lang="da-DK" sz="2000" dirty="0" err="1" smtClean="0"/>
              <a:t>lavskov</a:t>
            </a:r>
            <a:r>
              <a:rPr lang="da-DK" sz="2000" dirty="0" smtClean="0"/>
              <a:t> hæves til 0,5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Slæt og afgræsning på MFO-græsudlæg er stadig tilladt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Hvad med frøgræsudlæg som MFO?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38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7026988" cy="5770562"/>
          </a:xfrm>
        </p:spPr>
        <p:txBody>
          <a:bodyPr/>
          <a:lstStyle/>
          <a:p>
            <a:pPr lvl="0"/>
            <a:r>
              <a:rPr lang="da-DK" dirty="0" smtClean="0"/>
              <a:t>Støtte til unge nyetablerede </a:t>
            </a:r>
            <a:r>
              <a:rPr lang="da-DK" dirty="0"/>
              <a:t>landbrugere</a:t>
            </a:r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51600" y="1195389"/>
            <a:ext cx="10886400" cy="4886325"/>
          </a:xfrm>
        </p:spPr>
        <p:txBody>
          <a:bodyPr/>
          <a:lstStyle/>
          <a:p>
            <a:r>
              <a:rPr lang="da-DK" dirty="0" smtClean="0"/>
              <a:t>Nye regler i 2018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Støttesatsen </a:t>
            </a:r>
            <a:r>
              <a:rPr lang="da-DK" sz="2400" dirty="0" smtClean="0"/>
              <a:t>forhøjes fra 2018 til ca. 1.100 kr. </a:t>
            </a:r>
            <a:r>
              <a:rPr lang="da-DK" dirty="0" smtClean="0"/>
              <a:t>pr. ansøgt og godkendt 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Den </a:t>
            </a:r>
            <a:r>
              <a:rPr lang="da-DK" sz="2400" dirty="0" smtClean="0"/>
              <a:t>5-årige støtteperiode beregnes nu fra den første indgivelse af ansøgningen</a:t>
            </a:r>
            <a:r>
              <a:rPr lang="da-DK" dirty="0" smtClean="0"/>
              <a:t>, dog forudsat at indsendelsen sker senest 5 år efter etableringen</a:t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3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858636" cy="5770562"/>
          </a:xfrm>
        </p:spPr>
        <p:txBody>
          <a:bodyPr/>
          <a:lstStyle/>
          <a:p>
            <a:pPr lvl="0"/>
            <a:r>
              <a:rPr lang="da-DK" dirty="0" smtClean="0"/>
              <a:t>Genberegning af betalingsrettigheder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4510236" y="908719"/>
            <a:ext cx="7027714" cy="51729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850 landmænds betalingsrettigheder har været omfattet af genberegningen</a:t>
            </a:r>
          </a:p>
          <a:p>
            <a:pPr marL="717750" lvl="2" indent="-285750"/>
            <a:r>
              <a:rPr lang="da-DK" dirty="0" smtClean="0"/>
              <a:t>Vi er d.d. nede på 200 landmænd</a:t>
            </a:r>
            <a:br>
              <a:rPr lang="da-DK" dirty="0" smtClean="0"/>
            </a:br>
            <a:r>
              <a:rPr lang="da-DK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Genberegningen af disse betalingsrettigheder er </a:t>
            </a:r>
            <a:r>
              <a:rPr lang="da-DK" sz="2400" dirty="0" smtClean="0"/>
              <a:t>færdigbehandlet ved udgangen af januar</a:t>
            </a:r>
            <a:r>
              <a:rPr lang="da-DK" dirty="0" smtClean="0"/>
              <a:t> og vi udbetaler løbende den forsinkede støtte 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Forsinkelsen </a:t>
            </a:r>
            <a:r>
              <a:rPr lang="da-DK" sz="2400" dirty="0" smtClean="0"/>
              <a:t>skyldes ikke direkte landmændenes deltagelse i vådområdeprojekter</a:t>
            </a:r>
            <a:r>
              <a:rPr lang="da-DK" dirty="0" smtClean="0"/>
              <a:t>, men skyldes fejl i tildelingen af handyrtillæg tilbage i 2012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Denne type fejl i tildeling af tillæg </a:t>
            </a:r>
            <a:r>
              <a:rPr lang="da-DK" sz="2400" dirty="0" smtClean="0"/>
              <a:t>kan ikke ske fremadrettet</a:t>
            </a:r>
            <a:r>
              <a:rPr lang="da-DK" dirty="0" smtClean="0"/>
              <a:t>, da tillæggene er placeret korrekt, når disse sager er færdigbehandlede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708">
            <a:off x="829791" y="2510453"/>
            <a:ext cx="1840976" cy="11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7026988" cy="577056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51600" y="1195389"/>
            <a:ext cx="10886400" cy="4886325"/>
          </a:xfrm>
        </p:spPr>
        <p:txBody>
          <a:bodyPr/>
          <a:lstStyle/>
          <a:p>
            <a:pPr algn="ctr"/>
            <a:r>
              <a:rPr lang="da-DK" sz="34400" dirty="0" smtClean="0"/>
              <a:t>?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523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skal tale om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7" y="1179724"/>
            <a:ext cx="10886433" cy="488599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a-DK" dirty="0" smtClean="0"/>
              <a:t>1. Pant i betalingsrettigheder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2. </a:t>
            </a:r>
            <a:r>
              <a:rPr lang="da-DK" dirty="0"/>
              <a:t>Slåningskrav 2018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3</a:t>
            </a:r>
            <a:r>
              <a:rPr lang="da-DK" dirty="0" smtClean="0"/>
              <a:t>. Aktiv </a:t>
            </a:r>
            <a:r>
              <a:rPr lang="da-DK" dirty="0"/>
              <a:t>landbruger i 2018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4</a:t>
            </a:r>
            <a:r>
              <a:rPr lang="da-DK" dirty="0" smtClean="0"/>
              <a:t>. Nyt om de grønne krav</a:t>
            </a:r>
            <a:endParaRPr lang="da-DK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MFO-efterafgrøder og MFO-græsudlæg</a:t>
            </a:r>
            <a:endParaRPr lang="da-DK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MFO-bræmmer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Ny braktype - </a:t>
            </a:r>
            <a:r>
              <a:rPr lang="da-DK" dirty="0" err="1" smtClean="0"/>
              <a:t>bestøverbrak</a:t>
            </a:r>
            <a:endParaRPr lang="da-DK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Andet nyt om de </a:t>
            </a:r>
            <a:r>
              <a:rPr lang="da-DK" smtClean="0"/>
              <a:t>grønne krav</a:t>
            </a:r>
            <a:endParaRPr lang="da-DK" dirty="0" smtClean="0"/>
          </a:p>
          <a:p>
            <a:pPr lvl="0">
              <a:lnSpc>
                <a:spcPct val="150000"/>
              </a:lnSpc>
              <a:buNone/>
            </a:pPr>
            <a:r>
              <a:rPr lang="da-DK" dirty="0"/>
              <a:t>5</a:t>
            </a:r>
            <a:r>
              <a:rPr lang="da-DK" dirty="0" smtClean="0"/>
              <a:t>. Unge nyetablerede landbrugere 2018</a:t>
            </a:r>
          </a:p>
          <a:p>
            <a:pPr lvl="0">
              <a:lnSpc>
                <a:spcPct val="150000"/>
              </a:lnSpc>
              <a:buNone/>
            </a:pPr>
            <a:r>
              <a:rPr lang="da-DK" dirty="0" smtClean="0"/>
              <a:t>6. Genberegning af betalingsrettigheder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534684"/>
            <a:ext cx="1035182" cy="6556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5901" r="9051" b="13776"/>
          <a:stretch/>
        </p:blipFill>
        <p:spPr>
          <a:xfrm>
            <a:off x="8084416" y="1534684"/>
            <a:ext cx="1049159" cy="113844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032338"/>
            <a:ext cx="1639991" cy="92249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653136"/>
            <a:ext cx="786173" cy="58962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3532488"/>
            <a:ext cx="1049830" cy="6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621804" y="364121"/>
            <a:ext cx="3312368" cy="3871850"/>
          </a:xfrm>
        </p:spPr>
        <p:txBody>
          <a:bodyPr/>
          <a:lstStyle/>
          <a:p>
            <a:pPr lvl="0"/>
            <a:r>
              <a:rPr lang="da-DK" dirty="0" smtClean="0"/>
              <a:t>Pant i betalingsrettigheder</a:t>
            </a:r>
          </a:p>
          <a:p>
            <a:pPr lvl="0"/>
            <a:endParaRPr lang="da-DK" dirty="0"/>
          </a:p>
          <a:p>
            <a:pPr lvl="0"/>
            <a:endParaRPr lang="da-DK" dirty="0" smtClean="0"/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4704230" y="1052737"/>
            <a:ext cx="6833720" cy="5028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Det nye pantsystem forventes at komme i brug </a:t>
            </a:r>
            <a:r>
              <a:rPr lang="da-DK" sz="2400" dirty="0" smtClean="0"/>
              <a:t>pr. 1. april 2018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Gebyret </a:t>
            </a:r>
            <a:r>
              <a:rPr lang="da-DK" sz="2400" dirty="0" smtClean="0"/>
              <a:t>bliver 2.250 kr. </a:t>
            </a:r>
            <a:r>
              <a:rPr lang="da-DK" dirty="0" smtClean="0"/>
              <a:t>pr. pantsætning</a:t>
            </a:r>
          </a:p>
          <a:p>
            <a:pPr marL="717750" lvl="2" indent="-285750"/>
            <a:r>
              <a:rPr lang="da-DK" dirty="0" smtClean="0"/>
              <a:t>Tinglysningsafgiften er ca. 5.500 kr. i gennemsnit for pantsætning af betalingsrettigheder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Systemet er nyt</a:t>
            </a:r>
            <a:r>
              <a:rPr lang="da-DK" dirty="0" smtClean="0"/>
              <a:t>, men vi har forsøgt at opretholde genkendeligheden ved det tidligere pantsystem 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Pant registeret i Landbrugsstyrelsen før 7. juli 2017 skal respektere </a:t>
            </a:r>
            <a:r>
              <a:rPr lang="da-DK" sz="2400" dirty="0" smtClean="0"/>
              <a:t>1) tinglyst pant og 2) udlæg og konkursbehandling </a:t>
            </a:r>
            <a:r>
              <a:rPr lang="da-DK" dirty="0" smtClean="0"/>
              <a:t>– hvis disse er foretaget før lovens ikrafttræden </a:t>
            </a:r>
            <a:r>
              <a:rPr lang="da-DK" sz="2400" dirty="0" smtClean="0"/>
              <a:t> </a:t>
            </a:r>
          </a:p>
        </p:txBody>
      </p:sp>
      <p:pic>
        <p:nvPicPr>
          <p:cNvPr id="1026" name="Picture 2" descr="http://denstoredanske.dk/@api/deki/files/72590/=Pant_A.jpg?size=web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20" y="2132856"/>
            <a:ext cx="1686890" cy="17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dirty="0"/>
              <a:t>7. Slåningskrav 2018</a:t>
            </a:r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1" indent="0">
              <a:buNone/>
            </a:pPr>
            <a:endParaRPr lang="da-DK" sz="2400" dirty="0" smtClean="0"/>
          </a:p>
          <a:p>
            <a:pPr marL="0" lvl="1" indent="0">
              <a:buNone/>
            </a:pPr>
            <a:endParaRPr lang="da-DK" sz="2400" dirty="0"/>
          </a:p>
          <a:p>
            <a:pPr marL="0" lvl="1" indent="0">
              <a:buNone/>
            </a:pPr>
            <a:r>
              <a:rPr lang="da-DK" sz="2400" dirty="0" smtClean="0"/>
              <a:t>Ny </a:t>
            </a:r>
            <a:r>
              <a:rPr lang="da-DK" sz="2400" dirty="0"/>
              <a:t>mulighed </a:t>
            </a:r>
            <a:r>
              <a:rPr lang="da-DK" sz="2400" dirty="0" smtClean="0"/>
              <a:t>for at opfylde aktivitetskravet på brak</a:t>
            </a:r>
          </a:p>
          <a:p>
            <a:pPr lvl="1"/>
            <a:endParaRPr lang="da-DK" dirty="0"/>
          </a:p>
          <a:p>
            <a:pPr lvl="2"/>
            <a:r>
              <a:rPr lang="da-DK" sz="2400" dirty="0" smtClean="0"/>
              <a:t>Slåning i april måned i stedet for august-september</a:t>
            </a:r>
          </a:p>
          <a:p>
            <a:pPr lvl="2"/>
            <a:endParaRPr lang="da-DK" sz="2400" dirty="0"/>
          </a:p>
          <a:p>
            <a:pPr lvl="2"/>
            <a:r>
              <a:rPr lang="da-DK" sz="2400" dirty="0" smtClean="0"/>
              <a:t>Lad plantedækket stå om vinteren</a:t>
            </a:r>
          </a:p>
          <a:p>
            <a:pPr marL="216000" lvl="2" indent="0">
              <a:buNone/>
            </a:pPr>
            <a:endParaRPr lang="da-DK" dirty="0"/>
          </a:p>
          <a:p>
            <a:pPr marL="216000" lvl="2" indent="0">
              <a:buNone/>
            </a:pPr>
            <a:endParaRPr lang="da-DK" dirty="0" smtClean="0"/>
          </a:p>
          <a:p>
            <a:pPr marL="216000" lvl="2" indent="0">
              <a:buNone/>
            </a:pPr>
            <a:endParaRPr lang="da-DK" dirty="0"/>
          </a:p>
          <a:p>
            <a:pPr marL="216000" lvl="2" indent="0">
              <a:buNone/>
            </a:pPr>
            <a:endParaRPr lang="da-DK" dirty="0" smtClean="0"/>
          </a:p>
          <a:p>
            <a:pPr lvl="2"/>
            <a:endParaRPr lang="da-DK" dirty="0" smtClean="0"/>
          </a:p>
          <a:p>
            <a:pPr lvl="2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74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dirty="0"/>
              <a:t>Aktiv landbruger i 2018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4705200" y="836713"/>
            <a:ext cx="6832800" cy="5245002"/>
          </a:xfrm>
        </p:spPr>
        <p:txBody>
          <a:bodyPr/>
          <a:lstStyle/>
          <a:p>
            <a:pPr lvl="1"/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Fra ansøgningsåret 2018 </a:t>
            </a:r>
            <a:r>
              <a:rPr lang="da-DK" sz="2400" dirty="0" smtClean="0"/>
              <a:t>anvender vi ikke længere negativlisten </a:t>
            </a:r>
            <a:r>
              <a:rPr lang="da-DK" dirty="0" smtClean="0"/>
              <a:t>over visse typer af virksomheder (branchekoder), som i udgangspunktet ikke må modtage støtte 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Det er dog fortsat en betingelse for at modtage støtte</a:t>
            </a:r>
            <a:r>
              <a:rPr lang="da-DK" sz="2400" dirty="0" smtClean="0"/>
              <a:t>, at ansøgeren er aktiv landbruger</a:t>
            </a:r>
            <a:r>
              <a:rPr lang="da-DK" dirty="0" smtClean="0"/>
              <a:t>, dvs. råder over min. 2,00 ha eller være kvægproducent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betyder: når I indsender fællesskemaet, skal I ikke længere udfylde aktiv landbruger-siden 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Man </a:t>
            </a:r>
            <a:r>
              <a:rPr lang="da-DK" sz="2400" dirty="0" smtClean="0"/>
              <a:t>skal fortsat være aktiv landbruger for at modtage betalingsrettigheder </a:t>
            </a:r>
          </a:p>
          <a:p>
            <a:pPr marL="717750" lvl="2" indent="-285750"/>
            <a:r>
              <a:rPr lang="da-DK" dirty="0" smtClean="0"/>
              <a:t>Det betyder, at modtageren skal råde over min. 2,00 ha eller have etableret sin kvægbesætning senest på ansøgningsfristen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lvl="2" indent="0">
              <a:buNone/>
            </a:pP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5901" r="9051" b="13776"/>
          <a:stretch/>
        </p:blipFill>
        <p:spPr>
          <a:xfrm>
            <a:off x="1341884" y="2276872"/>
            <a:ext cx="1426628" cy="15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sz="2400" dirty="0" smtClean="0"/>
              <a:t>MFO-efterafgrøder </a:t>
            </a:r>
            <a:r>
              <a:rPr lang="da-DK" sz="2400" dirty="0"/>
              <a:t>og MFO-græsudlæg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" y="2330868"/>
            <a:ext cx="3077559" cy="1731127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da-DK" sz="2400" dirty="0" smtClean="0"/>
              <a:t>Frister i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Såfrist</a:t>
            </a:r>
            <a:r>
              <a:rPr lang="da-DK" dirty="0" smtClean="0"/>
              <a:t> 20. august (eller 1. august) for efterafgrøder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Såfrist</a:t>
            </a:r>
            <a:r>
              <a:rPr lang="da-DK" dirty="0" smtClean="0"/>
              <a:t> 31. maj eller 30. juni for græsudlæg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Tidligste destruktion 20. oktober</a:t>
            </a:r>
          </a:p>
          <a:p>
            <a:pPr marL="285750" indent="-285750"/>
            <a:endParaRPr lang="da-DK" dirty="0"/>
          </a:p>
          <a:p>
            <a:pPr marL="285750" indent="-285750"/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/>
            <a:endParaRPr lang="da-DK" dirty="0" smtClean="0"/>
          </a:p>
          <a:p>
            <a:pPr>
              <a:buNone/>
            </a:pPr>
            <a:r>
              <a:rPr lang="da-DK" dirty="0" smtClean="0"/>
              <a:t>Hybridrug og havre – frist 20. august</a:t>
            </a:r>
          </a:p>
          <a:p>
            <a:pPr>
              <a:buNone/>
            </a:pPr>
            <a:endParaRPr lang="da-DK" dirty="0" smtClean="0"/>
          </a:p>
          <a:p>
            <a:pPr marL="285750" indent="-28575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36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sz="2400" dirty="0" smtClean="0"/>
              <a:t>Miljøfokusområder</a:t>
            </a:r>
            <a:endParaRPr lang="da-DK" sz="2400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" y="2330868"/>
            <a:ext cx="3077559" cy="1731127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sz="2800" dirty="0" smtClean="0"/>
              <a:t>Nyt! 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Forbud mod sprøjtning</a:t>
            </a:r>
          </a:p>
          <a:p>
            <a:pPr>
              <a:buNone/>
            </a:pPr>
            <a:endParaRPr lang="da-DK" dirty="0" smtClean="0"/>
          </a:p>
          <a:p>
            <a:pPr marL="285750" indent="-28575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sz="2400" dirty="0" smtClean="0"/>
              <a:t>MFO-græsudlæg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" y="2330868"/>
            <a:ext cx="3077559" cy="1731127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da-DK" sz="2400" dirty="0" smtClean="0"/>
              <a:t>Græsudlæg i korn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Høst senest 20. august, hvis udlægget skal tælle med som MFO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men hvis man sender en </a:t>
            </a:r>
            <a:r>
              <a:rPr lang="da-DK" dirty="0" err="1" smtClean="0"/>
              <a:t>email</a:t>
            </a:r>
            <a:r>
              <a:rPr lang="da-DK" dirty="0" smtClean="0"/>
              <a:t> til os, tæller perioden først fra 3. september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>
              <a:buNone/>
            </a:pPr>
            <a:r>
              <a:rPr lang="da-DK" sz="2400" dirty="0"/>
              <a:t>Græsudlæg i </a:t>
            </a:r>
            <a:r>
              <a:rPr lang="da-DK" sz="2400" dirty="0" smtClean="0"/>
              <a:t>majs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dirty="0" smtClean="0"/>
              <a:t>Høst senest 15. november, hvis udlægget skal tælle som MFO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Udbetaling </a:t>
            </a:r>
            <a:r>
              <a:rPr lang="da-DK" u="sng" dirty="0"/>
              <a:t>tidligst</a:t>
            </a:r>
            <a:r>
              <a:rPr lang="da-DK" dirty="0"/>
              <a:t> medio januar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buNone/>
            </a:pPr>
            <a:r>
              <a:rPr lang="da-DK" dirty="0" smtClean="0"/>
              <a:t>MFO-bræmmer</a:t>
            </a:r>
          </a:p>
          <a:p>
            <a:pPr lvl="0">
              <a:buNone/>
            </a:pPr>
            <a:endParaRPr lang="da-DK" dirty="0"/>
          </a:p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endParaRPr lang="da-DK" dirty="0"/>
          </a:p>
          <a:p>
            <a:pPr lvl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da-DK" dirty="0"/>
              <a:t>Hvad er det? </a:t>
            </a:r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r>
              <a:rPr lang="da-DK" dirty="0" smtClean="0"/>
              <a:t>Forbudsperiode 1. maj-31. juli</a:t>
            </a:r>
          </a:p>
          <a:p>
            <a:pPr lvl="2"/>
            <a:r>
              <a:rPr lang="da-DK" b="0" dirty="0"/>
              <a:t>m</a:t>
            </a:r>
            <a:r>
              <a:rPr lang="da-DK" b="0" dirty="0" smtClean="0"/>
              <a:t>en afgræsning er OK</a:t>
            </a:r>
            <a:endParaRPr lang="da-DK" b="0" dirty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Vægtningsfaktor 1,5</a:t>
            </a:r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Indtegning?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36912"/>
            <a:ext cx="307234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.potx" id="{EF52A360-04BD-45FB-A681-B18D89B1677A}" vid="{58820726-01C1-4817-9954-68E4CB42D6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Landbrug- og Fiskeristyrelsen PowerPoint Skabelon 16_9</Template>
  <TotalTime>0</TotalTime>
  <Words>589</Words>
  <Application>Microsoft Office PowerPoint</Application>
  <PresentationFormat>Brugerdefineret</PresentationFormat>
  <Paragraphs>194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NaturErhvervstyrelsen PowerPoint Skabelon 16:9</vt:lpstr>
      <vt:lpstr>PowerPoint-præsentation</vt:lpstr>
      <vt:lpstr>Vi skal tale om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2018-01-02T11:58:52Z</dcterms:created>
  <dcterms:modified xsi:type="dcterms:W3CDTF">2018-01-23T07:53:13Z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