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90" r:id="rId2"/>
    <p:sldId id="261" r:id="rId3"/>
    <p:sldId id="302" r:id="rId4"/>
    <p:sldId id="303" r:id="rId5"/>
    <p:sldId id="308" r:id="rId6"/>
    <p:sldId id="306" r:id="rId7"/>
    <p:sldId id="305" r:id="rId8"/>
    <p:sldId id="300" r:id="rId9"/>
    <p:sldId id="309" r:id="rId10"/>
  </p:sldIdLst>
  <p:sldSz cx="12188825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72825" autoAdjust="0"/>
  </p:normalViewPr>
  <p:slideViewPr>
    <p:cSldViewPr showGuides="1">
      <p:cViewPr varScale="1">
        <p:scale>
          <a:sx n="82" d="100"/>
          <a:sy n="82" d="100"/>
        </p:scale>
        <p:origin x="1290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20-01-2017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982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30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78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56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18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06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61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63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0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DD0AD94-992B-45E6-B2E1-519A72214A03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27" y="345600"/>
            <a:ext cx="2915995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 smtClean="0"/>
              <a:t>20. januar 2017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 smtClean="0"/>
              <a:t>Klik for at tilføje tekst - Grøn tekst får du ved at bruge TAB-knappen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sort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grøn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= Punkt-liste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 smtClean="0"/>
              <a:t>Klik for at tilføje tekst - Grøn tekst får du ved at bruge TAB-knappen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 smtClean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sort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grøn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= Punkt-liste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 smtClean="0"/>
              <a:t>20. januar 2017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hvid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 smtClean="0"/>
              <a:t>20. januar 2017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30" y="345600"/>
            <a:ext cx="2915988" cy="473141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mørkt billede, via fanen Indsæt, Billeder</a:t>
            </a:r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11892" y="346834"/>
            <a:ext cx="2916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lyst billede, via fanen Indsæt, Billeder</a:t>
            </a:r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11892" y="346834"/>
            <a:ext cx="2916000" cy="47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lyst billede, via fanen Indsæt, Billeder eller indsæt farvet baggrund.</a:t>
            </a:r>
            <a:endParaRPr lang="da-DK" dirty="0"/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 smtClean="0"/>
              <a:t>20. januar 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 smtClean="0"/>
              <a:t>20. januar 2017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/>
          <a:lstStyle/>
          <a:p>
            <a:pPr algn="l"/>
            <a:r>
              <a:rPr lang="da-DK" dirty="0" smtClean="0"/>
              <a:t>Efterafgrøder 2017</a:t>
            </a:r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Landbrugsseminar 2017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Jakob Møgelvang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5400" i="1" dirty="0" smtClean="0">
                <a:solidFill>
                  <a:schemeClr val="accent1">
                    <a:lumMod val="50000"/>
                  </a:schemeClr>
                </a:solidFill>
              </a:rPr>
              <a:t>Introduktion til efterafgrøder</a:t>
            </a:r>
          </a:p>
          <a:p>
            <a:endParaRPr lang="da-DK" sz="5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indent="-685800"/>
            <a:r>
              <a:rPr lang="da-DK" sz="5400" i="1" dirty="0" smtClean="0">
                <a:solidFill>
                  <a:schemeClr val="accent1">
                    <a:lumMod val="50000"/>
                  </a:schemeClr>
                </a:solidFill>
              </a:rPr>
              <a:t>Nye ordninger</a:t>
            </a:r>
          </a:p>
          <a:p>
            <a:pPr algn="ctr"/>
            <a:r>
              <a:rPr lang="da-DK" sz="5400" i="1" dirty="0" smtClean="0">
                <a:solidFill>
                  <a:schemeClr val="accent1">
                    <a:lumMod val="50000"/>
                  </a:schemeClr>
                </a:solidFill>
              </a:rPr>
              <a:t>- Husdyrefterafgrøder</a:t>
            </a:r>
          </a:p>
          <a:p>
            <a:pPr algn="ctr"/>
            <a:r>
              <a:rPr lang="da-DK" sz="5400" i="1" dirty="0" smtClean="0">
                <a:solidFill>
                  <a:schemeClr val="accent1">
                    <a:lumMod val="50000"/>
                  </a:schemeClr>
                </a:solidFill>
              </a:rPr>
              <a:t>- Målrettede efterafgrøder</a:t>
            </a:r>
            <a:endParaRPr lang="da-DK" sz="5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5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NaturErhvervstyrelsen / </a:t>
            </a:r>
            <a:r>
              <a:rPr lang="da-DK" dirty="0" smtClean="0"/>
              <a:t>Efterafgrøder 2017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693812" y="476672"/>
            <a:ext cx="10801200" cy="5172994"/>
          </a:xfrm>
        </p:spPr>
        <p:txBody>
          <a:bodyPr/>
          <a:lstStyle/>
          <a:p>
            <a:endParaRPr lang="da-DK" sz="4000" dirty="0" smtClean="0"/>
          </a:p>
          <a:p>
            <a:endParaRPr lang="da-DK" sz="4000" dirty="0" smtClean="0"/>
          </a:p>
          <a:p>
            <a:r>
              <a:rPr lang="da-DK" sz="6000" dirty="0" smtClean="0">
                <a:solidFill>
                  <a:schemeClr val="tx1"/>
                </a:solidFill>
              </a:rPr>
              <a:t>H</a:t>
            </a:r>
            <a:r>
              <a:rPr lang="da-DK" sz="4000" dirty="0" smtClean="0">
                <a:solidFill>
                  <a:schemeClr val="tx1"/>
                </a:solidFill>
              </a:rPr>
              <a:t>vorfor </a:t>
            </a:r>
            <a:r>
              <a:rPr lang="da-DK" sz="4000" dirty="0">
                <a:solidFill>
                  <a:schemeClr val="tx1"/>
                </a:solidFill>
              </a:rPr>
              <a:t>nye husdyrefterafgrøder</a:t>
            </a:r>
            <a:r>
              <a:rPr lang="da-DK" sz="6000" dirty="0" smtClean="0">
                <a:solidFill>
                  <a:schemeClr val="tx1"/>
                </a:solidFill>
              </a:rPr>
              <a:t>?</a:t>
            </a:r>
          </a:p>
          <a:p>
            <a:endParaRPr lang="da-DK" sz="4000" dirty="0">
              <a:solidFill>
                <a:schemeClr val="tx1"/>
              </a:solidFill>
            </a:endParaRPr>
          </a:p>
          <a:p>
            <a:r>
              <a:rPr lang="da-DK" sz="6000" dirty="0">
                <a:solidFill>
                  <a:schemeClr val="tx1"/>
                </a:solidFill>
              </a:rPr>
              <a:t>H</a:t>
            </a:r>
            <a:r>
              <a:rPr lang="da-DK" sz="4000" dirty="0">
                <a:solidFill>
                  <a:schemeClr val="tx1"/>
                </a:solidFill>
              </a:rPr>
              <a:t>vem skal udlægge husdyrefterafgrøder</a:t>
            </a:r>
            <a:r>
              <a:rPr lang="da-DK" sz="6000" dirty="0" smtClean="0">
                <a:solidFill>
                  <a:schemeClr val="tx1"/>
                </a:solidFill>
              </a:rPr>
              <a:t>?</a:t>
            </a:r>
          </a:p>
          <a:p>
            <a:endParaRPr lang="da-DK" sz="4000" dirty="0">
              <a:solidFill>
                <a:schemeClr val="tx1"/>
              </a:solidFill>
            </a:endParaRPr>
          </a:p>
          <a:p>
            <a:r>
              <a:rPr lang="da-DK" sz="6000" dirty="0">
                <a:solidFill>
                  <a:schemeClr val="tx1"/>
                </a:solidFill>
              </a:rPr>
              <a:t>H</a:t>
            </a:r>
            <a:r>
              <a:rPr lang="da-DK" sz="4000" dirty="0">
                <a:solidFill>
                  <a:schemeClr val="tx1"/>
                </a:solidFill>
              </a:rPr>
              <a:t>vad er kravene til husdyrefterafgrøderne</a:t>
            </a:r>
            <a:r>
              <a:rPr lang="da-DK" sz="6000" dirty="0">
                <a:solidFill>
                  <a:schemeClr val="tx1"/>
                </a:solidFill>
              </a:rPr>
              <a:t>?</a:t>
            </a:r>
          </a:p>
          <a:p>
            <a:endParaRPr lang="da-DK" sz="4000" dirty="0"/>
          </a:p>
          <a:p>
            <a:endParaRPr lang="da-DK" sz="40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Hvorfor nye husdyrefterafgrøder?</a:t>
            </a:r>
            <a:endParaRPr lang="da-D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Rektangel 6"/>
          <p:cNvSpPr/>
          <p:nvPr/>
        </p:nvSpPr>
        <p:spPr>
          <a:xfrm rot="-660000">
            <a:off x="1197654" y="1123002"/>
            <a:ext cx="4190866" cy="49685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Husdyrgodkendelse</a:t>
            </a:r>
          </a:p>
          <a:p>
            <a:endParaRPr lang="da-D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a-DK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Anlægsdelen</a:t>
            </a:r>
            <a:endParaRPr lang="da-DK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a-DK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Arealdelen</a:t>
            </a:r>
            <a:endParaRPr lang="da-DK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a-D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Lige forbindelse 8"/>
          <p:cNvCxnSpPr/>
          <p:nvPr/>
        </p:nvCxnSpPr>
        <p:spPr>
          <a:xfrm flipV="1">
            <a:off x="1300890" y="3301079"/>
            <a:ext cx="4114435" cy="97324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Multiplicer 9"/>
          <p:cNvSpPr/>
          <p:nvPr/>
        </p:nvSpPr>
        <p:spPr>
          <a:xfrm rot="-960000">
            <a:off x="957266" y="3476258"/>
            <a:ext cx="5003840" cy="2766836"/>
          </a:xfrm>
          <a:prstGeom prst="mathMultiply">
            <a:avLst/>
          </a:prstGeom>
          <a:solidFill>
            <a:srgbClr val="FF0000">
              <a:alpha val="53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1" name="Afrundet rektangel 10"/>
          <p:cNvSpPr/>
          <p:nvPr/>
        </p:nvSpPr>
        <p:spPr>
          <a:xfrm>
            <a:off x="8182644" y="2840227"/>
            <a:ext cx="2319749" cy="1988946"/>
          </a:xfrm>
          <a:prstGeom prst="roundRect">
            <a:avLst/>
          </a:prstGeom>
          <a:solidFill>
            <a:schemeClr val="accent1"/>
          </a:solidFill>
          <a:ln w="317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i="1" dirty="0" smtClean="0">
                <a:solidFill>
                  <a:schemeClr val="bg1"/>
                </a:solidFill>
              </a:rPr>
              <a:t>Blandt andet vilkår om </a:t>
            </a:r>
            <a:r>
              <a:rPr lang="da-DK" sz="2400" i="1" dirty="0">
                <a:solidFill>
                  <a:schemeClr val="bg1"/>
                </a:solidFill>
              </a:rPr>
              <a:t>omtrent </a:t>
            </a:r>
            <a:r>
              <a:rPr lang="da-DK" sz="3200" b="1" i="1" u="sng" dirty="0" smtClean="0">
                <a:solidFill>
                  <a:schemeClr val="bg1"/>
                </a:solidFill>
              </a:rPr>
              <a:t>21.000 ha. </a:t>
            </a:r>
            <a:r>
              <a:rPr lang="da-DK" sz="2400" i="1" dirty="0" smtClean="0">
                <a:solidFill>
                  <a:schemeClr val="bg1"/>
                </a:solidFill>
              </a:rPr>
              <a:t>efterafgrøder og alternativer</a:t>
            </a:r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5366081" y="4019954"/>
            <a:ext cx="2600539" cy="502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Formålet med husdyrefterafgrøderne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b="0" dirty="0"/>
          </a:p>
          <a:p>
            <a:r>
              <a:rPr lang="da-DK" b="0" dirty="0" smtClean="0">
                <a:solidFill>
                  <a:schemeClr val="bg1"/>
                </a:solidFill>
              </a:rPr>
              <a:t>Husdyrefterafgrøderne har til formål, at </a:t>
            </a:r>
            <a:r>
              <a:rPr lang="da-DK" b="0" dirty="0">
                <a:solidFill>
                  <a:schemeClr val="bg1"/>
                </a:solidFill>
              </a:rPr>
              <a:t>kompensere for </a:t>
            </a:r>
            <a:r>
              <a:rPr lang="da-DK" b="0" dirty="0" smtClean="0">
                <a:solidFill>
                  <a:schemeClr val="bg1"/>
                </a:solidFill>
              </a:rPr>
              <a:t>merudvaskningen </a:t>
            </a:r>
            <a:r>
              <a:rPr lang="da-DK" b="0" dirty="0">
                <a:solidFill>
                  <a:schemeClr val="bg1"/>
                </a:solidFill>
              </a:rPr>
              <a:t>af kvælstof fra husdyrgødning og anden </a:t>
            </a:r>
            <a:r>
              <a:rPr lang="da-DK" b="0" dirty="0" smtClean="0">
                <a:solidFill>
                  <a:schemeClr val="bg1"/>
                </a:solidFill>
              </a:rPr>
              <a:t>organisk gødning </a:t>
            </a:r>
          </a:p>
          <a:p>
            <a:endParaRPr lang="da-DK" b="0" dirty="0">
              <a:solidFill>
                <a:schemeClr val="bg1"/>
              </a:solidFill>
            </a:endParaRPr>
          </a:p>
          <a:p>
            <a:r>
              <a:rPr lang="da-DK" b="0" dirty="0" smtClean="0">
                <a:solidFill>
                  <a:schemeClr val="bg1"/>
                </a:solidFill>
              </a:rPr>
              <a:t>Husdyrefterafgrøderne vil være målrettet </a:t>
            </a:r>
            <a:r>
              <a:rPr lang="da-DK" b="0" dirty="0" err="1" smtClean="0">
                <a:solidFill>
                  <a:schemeClr val="bg1"/>
                </a:solidFill>
              </a:rPr>
              <a:t>oplande</a:t>
            </a:r>
            <a:r>
              <a:rPr lang="da-DK" b="0" dirty="0" smtClean="0">
                <a:solidFill>
                  <a:schemeClr val="bg1"/>
                </a:solidFill>
              </a:rPr>
              <a:t>, </a:t>
            </a:r>
            <a:r>
              <a:rPr lang="da-DK" b="0" dirty="0">
                <a:solidFill>
                  <a:schemeClr val="bg1"/>
                </a:solidFill>
              </a:rPr>
              <a:t>som afvander til nitratfølsomme Natura </a:t>
            </a:r>
            <a:r>
              <a:rPr lang="da-DK" b="0" dirty="0" smtClean="0">
                <a:solidFill>
                  <a:schemeClr val="bg1"/>
                </a:solidFill>
              </a:rPr>
              <a:t>2000-områder, </a:t>
            </a:r>
            <a:r>
              <a:rPr lang="da-DK" b="0" dirty="0">
                <a:solidFill>
                  <a:schemeClr val="bg1"/>
                </a:solidFill>
              </a:rPr>
              <a:t>hvor </a:t>
            </a:r>
            <a:r>
              <a:rPr lang="da-DK" b="0" dirty="0" smtClean="0">
                <a:solidFill>
                  <a:schemeClr val="bg1"/>
                </a:solidFill>
              </a:rPr>
              <a:t>der </a:t>
            </a:r>
            <a:r>
              <a:rPr lang="da-DK" b="0" dirty="0">
                <a:solidFill>
                  <a:schemeClr val="bg1"/>
                </a:solidFill>
              </a:rPr>
              <a:t>siden 2007 er sket en stigning i anvendelsen af organisk </a:t>
            </a:r>
            <a:r>
              <a:rPr lang="da-DK" b="0" dirty="0" smtClean="0">
                <a:solidFill>
                  <a:schemeClr val="bg1"/>
                </a:solidFill>
              </a:rPr>
              <a:t>gødning </a:t>
            </a:r>
            <a:endParaRPr lang="da-DK" b="0" dirty="0">
              <a:solidFill>
                <a:schemeClr val="bg1"/>
              </a:solidFill>
            </a:endParaRPr>
          </a:p>
          <a:p>
            <a:endParaRPr lang="da-DK" b="0" dirty="0">
              <a:solidFill>
                <a:schemeClr val="bg1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0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" b="19679"/>
          <a:stretch/>
        </p:blipFill>
        <p:spPr bwMode="auto">
          <a:xfrm>
            <a:off x="0" y="0"/>
            <a:ext cx="12188825" cy="726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740764"/>
          </a:xfrm>
        </p:spPr>
        <p:txBody>
          <a:bodyPr/>
          <a:lstStyle/>
          <a:p>
            <a:r>
              <a:rPr lang="da-DK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sz="2800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3"/>
          </p:nvPr>
        </p:nvSpPr>
        <p:spPr>
          <a:xfrm>
            <a:off x="651516" y="548680"/>
            <a:ext cx="10771488" cy="4886325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  <a:latin typeface="+mj-lt"/>
              </a:rPr>
              <a:t>Hvem skal udlægge husdyrefterafgrøder?</a:t>
            </a:r>
          </a:p>
          <a:p>
            <a:endParaRPr lang="da-DK" sz="2400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Virksomheder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der:</a:t>
            </a:r>
            <a:endParaRPr lang="da-DK" sz="2400" dirty="0" smtClean="0">
              <a:solidFill>
                <a:schemeClr val="bg1"/>
              </a:solidFill>
              <a:latin typeface="+mj-lt"/>
            </a:endParaRPr>
          </a:p>
          <a:p>
            <a:endParaRPr lang="da-DK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+mj-lt"/>
              </a:rPr>
              <a:t>1) </a:t>
            </a:r>
            <a:r>
              <a:rPr lang="da-DK" sz="2400" dirty="0">
                <a:solidFill>
                  <a:schemeClr val="bg1"/>
                </a:solidFill>
                <a:latin typeface="+mj-lt"/>
                <a:cs typeface="Angsana New" panose="02020603050405020304" pitchFamily="18" charset="-34"/>
              </a:rPr>
              <a:t>H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ar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over 10 ha. 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efterafgrødegrundareal,</a:t>
            </a:r>
          </a:p>
          <a:p>
            <a:endParaRPr lang="da-DK" sz="2400" dirty="0" smtClean="0">
              <a:solidFill>
                <a:schemeClr val="bg1"/>
              </a:solidFill>
              <a:latin typeface="+mj-lt"/>
              <a:cs typeface="Angsana New" panose="02020603050405020304" pitchFamily="18" charset="-34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2) Udbringer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over 30 kg N fra organisk gødning pr ha. harmoniareal 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og</a:t>
            </a:r>
            <a:endParaRPr lang="da-DK" sz="2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da-DK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3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) H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ar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arealer i 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særligt udpegede områder (</a:t>
            </a:r>
            <a:r>
              <a:rPr lang="da-DK" sz="24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oplande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med stigende 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anvendelse </a:t>
            </a:r>
            <a:r>
              <a:rPr lang="da-DK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af organisk gødning ift. 2007, der afvander til nitratfølsomme Natura </a:t>
            </a:r>
            <a:r>
              <a:rPr lang="da-DK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ngsana New" panose="02020603050405020304" pitchFamily="18" charset="-34"/>
              </a:rPr>
              <a:t>2000-områder). </a:t>
            </a:r>
            <a:endParaRPr lang="da-DK" sz="2400" dirty="0">
              <a:solidFill>
                <a:schemeClr val="bg1"/>
              </a:solidFill>
              <a:latin typeface="+mj-lt"/>
            </a:endParaRPr>
          </a:p>
          <a:p>
            <a:endParaRPr lang="da-DK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1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69570" cy="6741368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NaturErhvervstyrelsen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7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kravene til husdyrefterafgrøderne?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4750096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Der vil gælde de samme regler for husdyrefterafgrøderne, som for de pligtige efterafgrøde!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sz="2800" dirty="0" smtClean="0">
                <a:solidFill>
                  <a:schemeClr val="bg1"/>
                </a:solidFill>
              </a:rPr>
              <a:t>Det vil sige samme regler for: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bg1"/>
                </a:solidFill>
              </a:rPr>
              <a:t>Etablering og destruktion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bg1"/>
                </a:solidFill>
              </a:rPr>
              <a:t>Opsparing og handel med efterafgrøderne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bg1"/>
                </a:solidFill>
              </a:rPr>
              <a:t>Veksle til alternativer (</a:t>
            </a:r>
            <a:r>
              <a:rPr lang="da-DK" sz="2800" dirty="0">
                <a:solidFill>
                  <a:schemeClr val="bg1"/>
                </a:solidFill>
              </a:rPr>
              <a:t>tidligt såning, brak, etc</a:t>
            </a:r>
            <a:r>
              <a:rPr lang="da-DK" sz="2800" dirty="0" smtClean="0">
                <a:solidFill>
                  <a:schemeClr val="bg1"/>
                </a:solidFill>
              </a:rPr>
              <a:t>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bg1"/>
                </a:solidFill>
              </a:rPr>
              <a:t>Nedskrivning af virksomhedens kvælstofkvote, hvis kravet ikke opfyldes med efterafgrøder eller alternativer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r>
              <a:rPr lang="da-DK" sz="2800" i="1" dirty="0" smtClean="0">
                <a:solidFill>
                  <a:schemeClr val="bg1"/>
                </a:solidFill>
              </a:rPr>
              <a:t>…som I kender fra de pligtige efterafgrøder</a:t>
            </a:r>
            <a:endParaRPr lang="da-DK" sz="2800" i="1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bg1"/>
              </a:solidFill>
            </a:endParaRPr>
          </a:p>
          <a:p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8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type="body" sz="quarter" idx="13"/>
          </p:nvPr>
        </p:nvSpPr>
        <p:spPr>
          <a:xfrm>
            <a:off x="405780" y="332656"/>
            <a:ext cx="10886431" cy="5624217"/>
          </a:xfrm>
        </p:spPr>
        <p:txBody>
          <a:bodyPr/>
          <a:lstStyle/>
          <a:p>
            <a:pPr marL="0" lvl="1" indent="0">
              <a:buNone/>
            </a:pPr>
            <a:endParaRPr lang="da-DK" sz="2400" dirty="0" smtClean="0"/>
          </a:p>
          <a:p>
            <a:pPr marL="0" lvl="1" indent="0">
              <a:buNone/>
            </a:pP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Tak for opmærksomheden</a:t>
            </a:r>
          </a:p>
          <a:p>
            <a:pPr marL="0" lvl="1" indent="0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Nu er det tid til spørgsmål?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NaturErhvervstyrelsen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88" y="1772816"/>
            <a:ext cx="2859272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" id="{104E0259-8DB8-4CB3-897C-0637A6CDCF9C}" vid="{874828CE-C794-496A-BE42-50F1CC28F54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NaturErhvervstyrelsen PowerPoint Skabelon 16_9</Template>
  <TotalTime>0</TotalTime>
  <Words>305</Words>
  <Application>Microsoft Office PowerPoint</Application>
  <PresentationFormat>Brugerdefineret</PresentationFormat>
  <Paragraphs>91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Arial Black</vt:lpstr>
      <vt:lpstr>Calibri</vt:lpstr>
      <vt:lpstr>Times New Roman</vt:lpstr>
      <vt:lpstr>Verdana</vt:lpstr>
      <vt:lpstr>NaturErhvervstyrelsen PowerPoint Skabelon 16:9</vt:lpstr>
      <vt:lpstr>PowerPoint-præsentation</vt:lpstr>
      <vt:lpstr>PowerPoint-præsentation</vt:lpstr>
      <vt:lpstr>PowerPoint-præsentation</vt:lpstr>
      <vt:lpstr>Hvorfor nye husdyrefterafgrøder?</vt:lpstr>
      <vt:lpstr>Formålet med husdyrefterafgrøderne</vt:lpstr>
      <vt:lpstr>  </vt:lpstr>
      <vt:lpstr>PowerPoint-præsentation</vt:lpstr>
      <vt:lpstr>Hvad er kravene til husdyrefterafgrøderne?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2017-01-05T08:59:52Z</dcterms:created>
  <dcterms:modified xsi:type="dcterms:W3CDTF">2017-01-20T08:40:46Z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