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10" r:id="rId2"/>
  </p:sldMasterIdLst>
  <p:notesMasterIdLst>
    <p:notesMasterId r:id="rId35"/>
  </p:notesMasterIdLst>
  <p:handoutMasterIdLst>
    <p:handoutMasterId r:id="rId36"/>
  </p:handoutMasterIdLst>
  <p:sldIdLst>
    <p:sldId id="514" r:id="rId3"/>
    <p:sldId id="516" r:id="rId4"/>
    <p:sldId id="595" r:id="rId5"/>
    <p:sldId id="525" r:id="rId6"/>
    <p:sldId id="526" r:id="rId7"/>
    <p:sldId id="527" r:id="rId8"/>
    <p:sldId id="597" r:id="rId9"/>
    <p:sldId id="604" r:id="rId10"/>
    <p:sldId id="599" r:id="rId11"/>
    <p:sldId id="528" r:id="rId12"/>
    <p:sldId id="609" r:id="rId13"/>
    <p:sldId id="553" r:id="rId14"/>
    <p:sldId id="600" r:id="rId15"/>
    <p:sldId id="602" r:id="rId16"/>
    <p:sldId id="601" r:id="rId17"/>
    <p:sldId id="537" r:id="rId18"/>
    <p:sldId id="605" r:id="rId19"/>
    <p:sldId id="606" r:id="rId20"/>
    <p:sldId id="607" r:id="rId21"/>
    <p:sldId id="538" r:id="rId22"/>
    <p:sldId id="543" r:id="rId23"/>
    <p:sldId id="539" r:id="rId24"/>
    <p:sldId id="584" r:id="rId25"/>
    <p:sldId id="540" r:id="rId26"/>
    <p:sldId id="541" r:id="rId27"/>
    <p:sldId id="544" r:id="rId28"/>
    <p:sldId id="547" r:id="rId29"/>
    <p:sldId id="608" r:id="rId30"/>
    <p:sldId id="610" r:id="rId31"/>
    <p:sldId id="611" r:id="rId32"/>
    <p:sldId id="612" r:id="rId33"/>
    <p:sldId id="613" r:id="rId34"/>
  </p:sldIdLst>
  <p:sldSz cx="9144000" cy="6858000" type="screen4x3"/>
  <p:notesSz cx="6808788" cy="99409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053" autoAdjust="0"/>
  </p:normalViewPr>
  <p:slideViewPr>
    <p:cSldViewPr>
      <p:cViewPr varScale="1">
        <p:scale>
          <a:sx n="97" d="100"/>
          <a:sy n="97" d="100"/>
        </p:scale>
        <p:origin x="3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7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51163" cy="496888"/>
          </a:xfrm>
          <a:prstGeom prst="rect">
            <a:avLst/>
          </a:prstGeom>
        </p:spPr>
        <p:txBody>
          <a:bodyPr vert="horz" lIns="91398" tIns="45697" rIns="91398" bIns="45697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398" tIns="45697" rIns="91398" bIns="45697" rtlCol="0"/>
          <a:lstStyle>
            <a:lvl1pPr algn="r">
              <a:defRPr sz="1200"/>
            </a:lvl1pPr>
          </a:lstStyle>
          <a:p>
            <a:fld id="{94D2E612-C6D2-4A69-ACCA-86A0D6BA969A}" type="datetimeFigureOut">
              <a:rPr lang="da-DK" smtClean="0"/>
              <a:pPr/>
              <a:t>20-01-2017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4" y="9442452"/>
            <a:ext cx="2951163" cy="496888"/>
          </a:xfrm>
          <a:prstGeom prst="rect">
            <a:avLst/>
          </a:prstGeom>
        </p:spPr>
        <p:txBody>
          <a:bodyPr vert="horz" lIns="91398" tIns="45697" rIns="91398" bIns="45697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6038" y="9442452"/>
            <a:ext cx="2951162" cy="496888"/>
          </a:xfrm>
          <a:prstGeom prst="rect">
            <a:avLst/>
          </a:prstGeom>
        </p:spPr>
        <p:txBody>
          <a:bodyPr vert="horz" lIns="91398" tIns="45697" rIns="91398" bIns="45697" rtlCol="0" anchor="b"/>
          <a:lstStyle>
            <a:lvl1pPr algn="r">
              <a:defRPr sz="1200"/>
            </a:lvl1pPr>
          </a:lstStyle>
          <a:p>
            <a:fld id="{7E29DC44-B15A-4767-95C1-70EF671A660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214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7" y="8"/>
            <a:ext cx="2950474" cy="497046"/>
          </a:xfrm>
          <a:prstGeom prst="rect">
            <a:avLst/>
          </a:prstGeom>
        </p:spPr>
        <p:txBody>
          <a:bodyPr vert="horz" lIns="91488" tIns="45742" rIns="91488" bIns="45742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47" y="8"/>
            <a:ext cx="2950474" cy="497046"/>
          </a:xfrm>
          <a:prstGeom prst="rect">
            <a:avLst/>
          </a:prstGeom>
        </p:spPr>
        <p:txBody>
          <a:bodyPr vert="horz" lIns="91488" tIns="45742" rIns="91488" bIns="45742" rtlCol="0"/>
          <a:lstStyle>
            <a:lvl1pPr algn="r">
              <a:defRPr sz="1200"/>
            </a:lvl1pPr>
          </a:lstStyle>
          <a:p>
            <a:fld id="{22A377F6-39B8-45F9-A2FF-C78FAA195393}" type="datetimeFigureOut">
              <a:rPr lang="da-DK" smtClean="0"/>
              <a:pPr/>
              <a:t>20-01-2017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363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8" tIns="45742" rIns="91488" bIns="45742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488" tIns="45742" rIns="91488" bIns="45742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7" y="9442156"/>
            <a:ext cx="2950474" cy="497046"/>
          </a:xfrm>
          <a:prstGeom prst="rect">
            <a:avLst/>
          </a:prstGeom>
        </p:spPr>
        <p:txBody>
          <a:bodyPr vert="horz" lIns="91488" tIns="45742" rIns="91488" bIns="45742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6747" y="9442156"/>
            <a:ext cx="2950474" cy="497046"/>
          </a:xfrm>
          <a:prstGeom prst="rect">
            <a:avLst/>
          </a:prstGeom>
        </p:spPr>
        <p:txBody>
          <a:bodyPr vert="horz" lIns="91488" tIns="45742" rIns="91488" bIns="45742" rtlCol="0" anchor="b"/>
          <a:lstStyle>
            <a:lvl1pPr algn="r">
              <a:defRPr sz="1200"/>
            </a:lvl1pPr>
          </a:lstStyle>
          <a:p>
            <a:fld id="{F9CD7AD2-D94A-49F0-BAF5-4E07709D870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486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24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303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785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8235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6874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122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2051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6317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061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8944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955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7767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3023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5873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9007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6616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6152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3775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8303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4805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4947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325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191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263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643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37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7235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7AD2-D94A-49F0-BAF5-4E07709D8707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100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8" y="2348880"/>
            <a:ext cx="656811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1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5486" y="5229200"/>
            <a:ext cx="1688444" cy="544232"/>
          </a:xfrm>
        </p:spPr>
        <p:txBody>
          <a:bodyPr anchor="b" anchorCtr="0"/>
          <a:lstStyle>
            <a:lvl1pPr>
              <a:defRPr lang="da-DK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85486" y="5961288"/>
            <a:ext cx="1688444" cy="199980"/>
          </a:xfrm>
        </p:spPr>
        <p:txBody>
          <a:bodyPr/>
          <a:lstStyle>
            <a:lvl1pPr>
              <a:defRPr lang="da-DK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7187078" y="5780918"/>
            <a:ext cx="1687058" cy="201600"/>
          </a:xfrm>
        </p:spPr>
        <p:txBody>
          <a:bodyPr lIns="0" tIns="0" rIns="0" bIns="0" anchor="t" anchorCtr="0"/>
          <a:lstStyle>
            <a:lvl1pPr marL="128622" indent="-128622">
              <a:defRPr lang="da-DK" sz="9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44F465F9-07C4-4273-8CC3-3712AAE6589E}" type="datetime2">
              <a:rPr lang="da-DK" smtClean="0">
                <a:solidFill>
                  <a:prstClr val="white"/>
                </a:solidFill>
              </a:rPr>
              <a:t>20. januar 2017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7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/ NaturErhvervstyrelsen / Målrettede efterafgrøder 2017-2018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7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9144000" y="16588"/>
            <a:ext cx="1316187" cy="10233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08028" tIns="0" rIns="0" bIns="0">
            <a:spAutoFit/>
          </a:bodyPr>
          <a:lstStyle/>
          <a:p>
            <a:pPr>
              <a:spcAft>
                <a:spcPts val="45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675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675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endParaRPr lang="da-DK" sz="675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pic>
        <p:nvPicPr>
          <p:cNvPr id="19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62" y="345601"/>
            <a:ext cx="2187566" cy="473141"/>
          </a:xfrm>
          <a:prstGeom prst="rect">
            <a:avLst/>
          </a:prstGeom>
        </p:spPr>
      </p:pic>
      <p:sp>
        <p:nvSpPr>
          <p:cNvPr id="21" name="Tekstboks 25"/>
          <p:cNvSpPr txBox="1"/>
          <p:nvPr userDrawn="1"/>
        </p:nvSpPr>
        <p:spPr>
          <a:xfrm>
            <a:off x="-1282864" y="5005653"/>
            <a:ext cx="1278785" cy="727122"/>
          </a:xfrm>
          <a:prstGeom prst="rect">
            <a:avLst/>
          </a:prstGeom>
          <a:noFill/>
        </p:spPr>
        <p:txBody>
          <a:bodyPr wrap="square" lIns="0" tIns="0" rIns="108028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675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675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1542102" y="1196589"/>
            <a:ext cx="1541158" cy="103875"/>
          </a:xfrm>
          <a:prstGeom prst="rect">
            <a:avLst/>
          </a:prstGeom>
          <a:noFill/>
        </p:spPr>
        <p:txBody>
          <a:bodyPr wrap="square" lIns="0" tIns="0" rIns="108028" bIns="0" rtlCol="0">
            <a:spAutoFit/>
          </a:bodyPr>
          <a:lstStyle/>
          <a:p>
            <a:pPr algn="r"/>
            <a:r>
              <a:rPr lang="da-DK" sz="675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0"/>
            <a:ext cx="1377298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286890" y="5778965"/>
            <a:ext cx="1176008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049674" y="6006008"/>
            <a:ext cx="925442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9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093" y="332656"/>
            <a:ext cx="8168624" cy="862732"/>
          </a:xfrm>
        </p:spPr>
        <p:txBody>
          <a:bodyPr/>
          <a:lstStyle>
            <a:lvl1pPr>
              <a:lnSpc>
                <a:spcPct val="88000"/>
              </a:lnSpc>
              <a:defRPr sz="2401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87093" y="1628777"/>
            <a:ext cx="8168624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2401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NaturErhvervstyrelsen / Målrettede efterafgrøder 2017-2018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33D348C-8C16-4376-A69B-D5E47DF091A3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491880" y="6378872"/>
            <a:ext cx="167444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741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827" y="311972"/>
            <a:ext cx="5237286" cy="468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88828" y="1195390"/>
            <a:ext cx="5237035" cy="48863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018985" y="0"/>
            <a:ext cx="3125015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92D0077-1B1F-49C6-940C-153B6C4FAB39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9144000" y="1941319"/>
            <a:ext cx="1524397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5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1804777" y="1204883"/>
            <a:ext cx="1804777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454244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1"/>
            <a:ext cx="137729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2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828" y="311972"/>
            <a:ext cx="4014448" cy="812772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88827" y="1195390"/>
            <a:ext cx="4014196" cy="48863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773093" y="0"/>
            <a:ext cx="437090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29CDEA-F59A-4719-A914-ACD7956A43CD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9144000" y="1941319"/>
            <a:ext cx="1524397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5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1804777" y="1204883"/>
            <a:ext cx="1804777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454244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1"/>
            <a:ext cx="137729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1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6858000"/>
          </a:xfrm>
          <a:noFill/>
          <a:ln>
            <a:noFill/>
          </a:ln>
        </p:spPr>
        <p:txBody>
          <a:bodyPr tIns="144000"/>
          <a:lstStyle>
            <a:lvl1pPr algn="ctr">
              <a:defRPr sz="10053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3042000" y="0"/>
            <a:ext cx="3060000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0053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7504" y="0"/>
            <a:ext cx="3060000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0053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/>
            </a:lvl1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3042000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6097504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3F9F4CE-D644-4C53-9EC6-F9CFDB294726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1"/>
            <a:ext cx="137729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1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6858000"/>
          </a:xfrm>
          <a:noFill/>
          <a:ln>
            <a:noFill/>
          </a:ln>
        </p:spPr>
        <p:txBody>
          <a:bodyPr tIns="144000"/>
          <a:lstStyle>
            <a:lvl1pPr algn="ctr">
              <a:defRPr sz="10053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/>
            </a:lvl1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3042138" y="0"/>
            <a:ext cx="6101862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CBBCCC-CBEF-4C84-ABC8-D81613D8505C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9144000" y="1941319"/>
            <a:ext cx="1524397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5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1"/>
            <a:ext cx="137729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1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0053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3042138" y="0"/>
            <a:ext cx="6101862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NaturErhvervstyrelsen / Målrettede efterafgrøder 2017-2018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9615F6A-8661-4383-BE08-98433D4CC8B8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9144000" y="1941319"/>
            <a:ext cx="1524397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5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491880" y="6378872"/>
            <a:ext cx="167444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1"/>
            <a:ext cx="137729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2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3042000" y="0"/>
            <a:ext cx="610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488827" y="311151"/>
            <a:ext cx="2356715" cy="5770562"/>
          </a:xfrm>
        </p:spPr>
        <p:txBody>
          <a:bodyPr/>
          <a:lstStyle>
            <a:lvl1pPr>
              <a:lnSpc>
                <a:spcPct val="92000"/>
              </a:lnSpc>
              <a:defRPr sz="135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350"/>
            </a:lvl2pPr>
            <a:lvl3pPr marL="162043" indent="-162043">
              <a:buFont typeface="Arial" panose="020B0604020202020204" pitchFamily="34" charset="0"/>
              <a:buChar char="•"/>
              <a:defRPr/>
            </a:lvl3pPr>
            <a:lvl4pPr marL="324086">
              <a:defRPr/>
            </a:lvl4pPr>
            <a:lvl5pPr marL="486130">
              <a:defRPr/>
            </a:lvl5pPr>
            <a:lvl6pPr marL="486130">
              <a:defRPr/>
            </a:lvl6pPr>
            <a:lvl7pPr marL="486130">
              <a:defRPr/>
            </a:lvl7pPr>
            <a:lvl8pPr marL="486130">
              <a:defRPr/>
            </a:lvl8pPr>
            <a:lvl9pPr marL="48613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529092" y="1195390"/>
            <a:ext cx="5126625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350"/>
            </a:lvl1pPr>
            <a:lvl2pPr>
              <a:lnSpc>
                <a:spcPct val="92000"/>
              </a:lnSpc>
              <a:defRPr sz="135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1979054-F03D-4B51-B26E-87ADA6623389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1804777" y="311151"/>
            <a:ext cx="1804777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35037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5824567"/>
            <a:ext cx="137729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46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488827" y="311151"/>
            <a:ext cx="2352926" cy="5770562"/>
          </a:xfrm>
        </p:spPr>
        <p:txBody>
          <a:bodyPr/>
          <a:lstStyle>
            <a:lvl1pPr>
              <a:lnSpc>
                <a:spcPct val="92000"/>
              </a:lnSpc>
              <a:defRPr sz="135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350"/>
            </a:lvl2pPr>
            <a:lvl3pPr marL="216058" indent="-162043">
              <a:buFont typeface="Arial" panose="020B0604020202020204" pitchFamily="34" charset="0"/>
              <a:buChar char="•"/>
              <a:defRPr/>
            </a:lvl3pPr>
            <a:lvl4pPr marL="324086">
              <a:defRPr/>
            </a:lvl4pPr>
            <a:lvl5pPr marL="486130">
              <a:defRPr/>
            </a:lvl5pPr>
            <a:lvl6pPr marL="486130">
              <a:defRPr/>
            </a:lvl6pPr>
            <a:lvl7pPr marL="486130">
              <a:defRPr/>
            </a:lvl7pPr>
            <a:lvl8pPr marL="486130">
              <a:defRPr/>
            </a:lvl8pPr>
            <a:lvl9pPr marL="48613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529819" y="1195390"/>
            <a:ext cx="5125935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350"/>
            </a:lvl1pPr>
            <a:lvl2pPr>
              <a:lnSpc>
                <a:spcPct val="92000"/>
              </a:lnSpc>
              <a:defRPr sz="135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9FDFCB-DB61-409F-8D70-7398722626D2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1804777" y="311151"/>
            <a:ext cx="1804777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35037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2" y="6380524"/>
            <a:ext cx="168636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5824567"/>
            <a:ext cx="1377297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23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488827" y="311151"/>
            <a:ext cx="2356715" cy="5770562"/>
          </a:xfrm>
        </p:spPr>
        <p:txBody>
          <a:bodyPr/>
          <a:lstStyle>
            <a:lvl1pPr>
              <a:lnSpc>
                <a:spcPct val="92000"/>
              </a:lnSpc>
              <a:defRPr sz="1350">
                <a:solidFill>
                  <a:schemeClr val="bg1"/>
                </a:solidFill>
              </a:defRPr>
            </a:lvl1pPr>
            <a:lvl2pPr marL="162043" indent="-162043">
              <a:lnSpc>
                <a:spcPct val="92000"/>
              </a:lnSpc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2pPr>
            <a:lvl3pPr marL="162043" indent="-16204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24086">
              <a:defRPr>
                <a:solidFill>
                  <a:schemeClr val="bg1"/>
                </a:solidFill>
              </a:defRPr>
            </a:lvl4pPr>
            <a:lvl5pPr marL="486130">
              <a:defRPr>
                <a:solidFill>
                  <a:schemeClr val="bg1"/>
                </a:solidFill>
              </a:defRPr>
            </a:lvl5pPr>
            <a:lvl6pPr marL="486130">
              <a:defRPr>
                <a:solidFill>
                  <a:schemeClr val="bg1"/>
                </a:solidFill>
              </a:defRPr>
            </a:lvl6pPr>
            <a:lvl7pPr marL="486130">
              <a:defRPr>
                <a:solidFill>
                  <a:schemeClr val="bg1"/>
                </a:solidFill>
              </a:defRPr>
            </a:lvl7pPr>
            <a:lvl8pPr marL="486130">
              <a:defRPr>
                <a:solidFill>
                  <a:schemeClr val="bg1"/>
                </a:solidFill>
              </a:defRPr>
            </a:lvl8pPr>
            <a:lvl9pPr marL="48613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529819" y="1195390"/>
            <a:ext cx="5125935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35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35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NaturErhvervstyrelsen / Målrettede efterafgrøder 2017-2018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E3ABB7-070B-40D1-9EDB-B9979E3599DF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1804777" y="311151"/>
            <a:ext cx="1804777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35037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491880" y="6378872"/>
            <a:ext cx="167444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5824567"/>
            <a:ext cx="1377297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73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487093" y="311151"/>
            <a:ext cx="3220811" cy="5770562"/>
          </a:xfrm>
        </p:spPr>
        <p:txBody>
          <a:bodyPr/>
          <a:lstStyle>
            <a:lvl1pPr>
              <a:lnSpc>
                <a:spcPct val="88000"/>
              </a:lnSpc>
              <a:defRPr sz="2401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125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356143" y="311152"/>
            <a:ext cx="4299573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77B50CE-43EF-4316-A31F-44E154740E84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1"/>
            <a:ext cx="137729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7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8" y="2348880"/>
            <a:ext cx="656811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1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5486" y="5229200"/>
            <a:ext cx="1688444" cy="544232"/>
          </a:xfrm>
        </p:spPr>
        <p:txBody>
          <a:bodyPr anchor="b" anchorCtr="0"/>
          <a:lstStyle>
            <a:lvl1pPr>
              <a:defRPr lang="da-DK" sz="9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85486" y="5961288"/>
            <a:ext cx="1688444" cy="199980"/>
          </a:xfrm>
        </p:spPr>
        <p:txBody>
          <a:bodyPr/>
          <a:lstStyle>
            <a:lvl1pPr>
              <a:defRPr lang="da-DK" sz="9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7187078" y="5780918"/>
            <a:ext cx="1687058" cy="201600"/>
          </a:xfrm>
        </p:spPr>
        <p:txBody>
          <a:bodyPr lIns="0" tIns="0" rIns="0" bIns="0" anchor="t" anchorCtr="0"/>
          <a:lstStyle>
            <a:lvl1pPr marL="128622" indent="-128622">
              <a:defRPr lang="da-DK" sz="9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319C2F9-92CC-489D-A1CF-B30A51229582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7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/ NaturErhvervstyrelsen / Målrettede efterafgrøder 2017-2018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7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64" y="345601"/>
            <a:ext cx="2187561" cy="473141"/>
          </a:xfrm>
          <a:prstGeom prst="rect">
            <a:avLst/>
          </a:prstGeom>
        </p:spPr>
      </p:pic>
      <p:sp>
        <p:nvSpPr>
          <p:cNvPr id="21" name="Tekstboks 25"/>
          <p:cNvSpPr txBox="1"/>
          <p:nvPr userDrawn="1"/>
        </p:nvSpPr>
        <p:spPr>
          <a:xfrm>
            <a:off x="-1282864" y="5005653"/>
            <a:ext cx="1278785" cy="727122"/>
          </a:xfrm>
          <a:prstGeom prst="rect">
            <a:avLst/>
          </a:prstGeom>
          <a:noFill/>
        </p:spPr>
        <p:txBody>
          <a:bodyPr wrap="square" lIns="0" tIns="0" rIns="108028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675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675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6890" y="5778965"/>
            <a:ext cx="1176008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049674" y="6006008"/>
            <a:ext cx="925442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89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9994924" y="6398801"/>
            <a:ext cx="2133600" cy="365125"/>
          </a:xfrm>
          <a:prstGeom prst="rect">
            <a:avLst/>
          </a:prstGeom>
        </p:spPr>
        <p:txBody>
          <a:bodyPr/>
          <a:lstStyle/>
          <a:p>
            <a:fld id="{237BA135-8DFB-4EE9-B4CF-9641C27C96B3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8088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9994924" y="6398801"/>
            <a:ext cx="2133600" cy="365125"/>
          </a:xfrm>
          <a:prstGeom prst="rect">
            <a:avLst/>
          </a:prstGeom>
        </p:spPr>
        <p:txBody>
          <a:bodyPr/>
          <a:lstStyle/>
          <a:p>
            <a:fld id="{2D79F043-9B83-4E02-A735-EC5A23CE61B4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694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8" y="2348880"/>
            <a:ext cx="656811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1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5486" y="5229200"/>
            <a:ext cx="1688444" cy="544232"/>
          </a:xfrm>
        </p:spPr>
        <p:txBody>
          <a:bodyPr anchor="b" anchorCtr="0"/>
          <a:lstStyle>
            <a:lvl1pPr>
              <a:defRPr lang="da-DK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85486" y="5961288"/>
            <a:ext cx="1688444" cy="199980"/>
          </a:xfrm>
        </p:spPr>
        <p:txBody>
          <a:bodyPr/>
          <a:lstStyle>
            <a:lvl1pPr>
              <a:defRPr lang="da-DK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7187078" y="5780918"/>
            <a:ext cx="1687058" cy="201600"/>
          </a:xfrm>
        </p:spPr>
        <p:txBody>
          <a:bodyPr lIns="0" tIns="0" rIns="0" bIns="0" anchor="t" anchorCtr="0"/>
          <a:lstStyle>
            <a:lvl1pPr marL="128622" indent="-128622">
              <a:defRPr lang="da-DK" sz="9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5B4FFAC-D39D-45A7-9947-23E9F7F8D04C}" type="datetime2">
              <a:rPr lang="da-DK" smtClean="0">
                <a:solidFill>
                  <a:prstClr val="white"/>
                </a:solidFill>
              </a:rPr>
              <a:t>20. januar 2017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7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/ NaturErhvervstyrelsen / Målrettede efterafgrøder 2017-2018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7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9144000" y="16588"/>
            <a:ext cx="1316187" cy="10233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08028" tIns="0" rIns="0" bIns="0">
            <a:spAutoFit/>
          </a:bodyPr>
          <a:lstStyle/>
          <a:p>
            <a:pPr>
              <a:spcAft>
                <a:spcPts val="45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675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675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endParaRPr lang="da-DK" sz="675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pic>
        <p:nvPicPr>
          <p:cNvPr id="19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62" y="345601"/>
            <a:ext cx="2187566" cy="473141"/>
          </a:xfrm>
          <a:prstGeom prst="rect">
            <a:avLst/>
          </a:prstGeom>
        </p:spPr>
      </p:pic>
      <p:sp>
        <p:nvSpPr>
          <p:cNvPr id="21" name="Tekstboks 25"/>
          <p:cNvSpPr txBox="1"/>
          <p:nvPr userDrawn="1"/>
        </p:nvSpPr>
        <p:spPr>
          <a:xfrm>
            <a:off x="-1282864" y="5005653"/>
            <a:ext cx="1278785" cy="727122"/>
          </a:xfrm>
          <a:prstGeom prst="rect">
            <a:avLst/>
          </a:prstGeom>
          <a:noFill/>
        </p:spPr>
        <p:txBody>
          <a:bodyPr wrap="square" lIns="0" tIns="0" rIns="108028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675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675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1542102" y="1196589"/>
            <a:ext cx="1541158" cy="103875"/>
          </a:xfrm>
          <a:prstGeom prst="rect">
            <a:avLst/>
          </a:prstGeom>
          <a:noFill/>
        </p:spPr>
        <p:txBody>
          <a:bodyPr wrap="square" lIns="0" tIns="0" rIns="108028" bIns="0" rtlCol="0">
            <a:spAutoFit/>
          </a:bodyPr>
          <a:lstStyle/>
          <a:p>
            <a:pPr algn="r"/>
            <a:r>
              <a:rPr lang="da-DK" sz="675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0"/>
            <a:ext cx="1377298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286890" y="5778965"/>
            <a:ext cx="1176008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049674" y="6006008"/>
            <a:ext cx="925442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6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8" y="2348880"/>
            <a:ext cx="656811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1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5486" y="5229200"/>
            <a:ext cx="1688444" cy="544232"/>
          </a:xfrm>
        </p:spPr>
        <p:txBody>
          <a:bodyPr anchor="b" anchorCtr="0"/>
          <a:lstStyle>
            <a:lvl1pPr>
              <a:defRPr lang="da-DK" sz="9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85486" y="5961288"/>
            <a:ext cx="1688444" cy="199980"/>
          </a:xfrm>
        </p:spPr>
        <p:txBody>
          <a:bodyPr/>
          <a:lstStyle>
            <a:lvl1pPr>
              <a:defRPr lang="da-DK" sz="9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7187078" y="5780918"/>
            <a:ext cx="1687058" cy="201600"/>
          </a:xfrm>
        </p:spPr>
        <p:txBody>
          <a:bodyPr lIns="0" tIns="0" rIns="0" bIns="0" anchor="t" anchorCtr="0"/>
          <a:lstStyle>
            <a:lvl1pPr marL="128622" indent="-128622">
              <a:defRPr lang="da-DK" sz="9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968B8433-9D33-4E21-9A38-F63C63EC0404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7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/ NaturErhvervstyrelsen / Målrettede efterafgrøder 2017-2018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7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64" y="345601"/>
            <a:ext cx="2187561" cy="473141"/>
          </a:xfrm>
          <a:prstGeom prst="rect">
            <a:avLst/>
          </a:prstGeom>
        </p:spPr>
      </p:pic>
      <p:sp>
        <p:nvSpPr>
          <p:cNvPr id="21" name="Tekstboks 25"/>
          <p:cNvSpPr txBox="1"/>
          <p:nvPr userDrawn="1"/>
        </p:nvSpPr>
        <p:spPr>
          <a:xfrm>
            <a:off x="-1282864" y="5005653"/>
            <a:ext cx="1278785" cy="727122"/>
          </a:xfrm>
          <a:prstGeom prst="rect">
            <a:avLst/>
          </a:prstGeom>
          <a:noFill/>
        </p:spPr>
        <p:txBody>
          <a:bodyPr wrap="square" lIns="0" tIns="0" rIns="108028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675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675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6890" y="5778965"/>
            <a:ext cx="1176008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049674" y="6006008"/>
            <a:ext cx="925442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9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8" y="2348880"/>
            <a:ext cx="656811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1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5486" y="5229200"/>
            <a:ext cx="1688444" cy="544232"/>
          </a:xfrm>
        </p:spPr>
        <p:txBody>
          <a:bodyPr anchor="b" anchorCtr="0"/>
          <a:lstStyle>
            <a:lvl1pPr>
              <a:defRPr lang="da-DK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85486" y="5961288"/>
            <a:ext cx="1688444" cy="199980"/>
          </a:xfrm>
        </p:spPr>
        <p:txBody>
          <a:bodyPr/>
          <a:lstStyle>
            <a:lvl1pPr>
              <a:defRPr lang="da-DK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7187078" y="5780918"/>
            <a:ext cx="1687058" cy="201600"/>
          </a:xfrm>
        </p:spPr>
        <p:txBody>
          <a:bodyPr lIns="0" tIns="0" rIns="0" bIns="0" anchor="t" anchorCtr="0"/>
          <a:lstStyle>
            <a:lvl1pPr marL="128622" indent="-128622">
              <a:defRPr lang="da-DK" sz="9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625B5402-AF73-4179-AE24-E16CDE152F65}" type="datetime2">
              <a:rPr lang="da-DK" smtClean="0">
                <a:solidFill>
                  <a:prstClr val="white"/>
                </a:solidFill>
              </a:rPr>
              <a:t>20. januar 2017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6685660" y="346834"/>
            <a:ext cx="218757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7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/ NaturErhvervstyrelsen / Målrettede efterafgrøder 2017-2018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7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0"/>
            <a:ext cx="1382606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282864" y="5005653"/>
            <a:ext cx="1278785" cy="727122"/>
          </a:xfrm>
          <a:prstGeom prst="rect">
            <a:avLst/>
          </a:prstGeom>
          <a:noFill/>
        </p:spPr>
        <p:txBody>
          <a:bodyPr wrap="square" lIns="0" tIns="0" rIns="108028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675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675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9144000" y="1941320"/>
            <a:ext cx="1524397" cy="2389116"/>
            <a:chOff x="9150825" y="2171823"/>
            <a:chExt cx="2032000" cy="2389116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2389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5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9144000" y="16588"/>
            <a:ext cx="1316187" cy="10233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08028" tIns="0" rIns="0" bIns="0">
            <a:spAutoFit/>
          </a:bodyPr>
          <a:lstStyle/>
          <a:p>
            <a:pPr>
              <a:spcAft>
                <a:spcPts val="45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675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675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endParaRPr lang="da-DK" sz="675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1542102" y="1196589"/>
            <a:ext cx="1541158" cy="103875"/>
          </a:xfrm>
          <a:prstGeom prst="rect">
            <a:avLst/>
          </a:prstGeom>
          <a:noFill/>
        </p:spPr>
        <p:txBody>
          <a:bodyPr wrap="square" lIns="0" tIns="0" rIns="108028" bIns="0" rtlCol="0">
            <a:spAutoFit/>
          </a:bodyPr>
          <a:lstStyle/>
          <a:p>
            <a:pPr algn="r"/>
            <a:r>
              <a:rPr lang="da-DK" sz="675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286890" y="5778965"/>
            <a:ext cx="1176008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049673" y="6008874"/>
            <a:ext cx="35461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2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7" y="2348880"/>
            <a:ext cx="6535702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1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7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/ NaturErhvervstyrelsen / Målrettede efterafgrøder 2017-2018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7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1475"/>
            <a:ext cx="1387369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6685660" y="346834"/>
            <a:ext cx="2187570" cy="47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5486" y="5229200"/>
            <a:ext cx="1688444" cy="544232"/>
          </a:xfrm>
        </p:spPr>
        <p:txBody>
          <a:bodyPr anchor="b" anchorCtr="0"/>
          <a:lstStyle>
            <a:lvl1pPr>
              <a:defRPr lang="da-DK" sz="9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85486" y="5961288"/>
            <a:ext cx="1688444" cy="199980"/>
          </a:xfrm>
        </p:spPr>
        <p:txBody>
          <a:bodyPr/>
          <a:lstStyle>
            <a:lvl1pPr>
              <a:defRPr lang="da-DK" sz="9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7187078" y="5780918"/>
            <a:ext cx="1687058" cy="201600"/>
          </a:xfrm>
        </p:spPr>
        <p:txBody>
          <a:bodyPr lIns="0" tIns="0" rIns="0" bIns="0" anchor="t" anchorCtr="0"/>
          <a:lstStyle>
            <a:lvl1pPr marL="128622" indent="-128622">
              <a:defRPr lang="da-DK" sz="9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F9BEB2B-BA28-48E8-B094-7C3E6A067A33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282864" y="5005653"/>
            <a:ext cx="1278785" cy="727122"/>
          </a:xfrm>
          <a:prstGeom prst="rect">
            <a:avLst/>
          </a:prstGeom>
          <a:noFill/>
        </p:spPr>
        <p:txBody>
          <a:bodyPr wrap="square" lIns="0" tIns="0" rIns="108028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675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675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9144000" y="1941320"/>
            <a:ext cx="1524397" cy="2389116"/>
            <a:chOff x="9150825" y="2171823"/>
            <a:chExt cx="2032000" cy="2389116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2389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5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9144000" y="16588"/>
            <a:ext cx="1316187" cy="10233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08028" tIns="0" rIns="0" bIns="0">
            <a:spAutoFit/>
          </a:bodyPr>
          <a:lstStyle/>
          <a:p>
            <a:pPr>
              <a:spcAft>
                <a:spcPts val="45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675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675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endParaRPr lang="da-DK" sz="675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1542102" y="1196589"/>
            <a:ext cx="1541158" cy="103875"/>
          </a:xfrm>
          <a:prstGeom prst="rect">
            <a:avLst/>
          </a:prstGeom>
          <a:noFill/>
        </p:spPr>
        <p:txBody>
          <a:bodyPr wrap="square" lIns="0" tIns="0" rIns="108028" bIns="0" rtlCol="0">
            <a:spAutoFit/>
          </a:bodyPr>
          <a:lstStyle/>
          <a:p>
            <a:pPr algn="r"/>
            <a:r>
              <a:rPr lang="da-DK" sz="675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286890" y="5778965"/>
            <a:ext cx="1176008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049673" y="6008874"/>
            <a:ext cx="35461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66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488828" y="2348880"/>
            <a:ext cx="656811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1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186571" y="5026816"/>
            <a:ext cx="1687940" cy="576000"/>
          </a:xfrm>
        </p:spPr>
        <p:txBody>
          <a:bodyPr/>
          <a:lstStyle>
            <a:lvl1pPr>
              <a:defRPr lang="da-DK" sz="1275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572948C-A23F-4AA0-B3A7-5DDCCC43CE6E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NaturErhvervstyrelsen / Målrettede efterafgrøder 2017-2018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9150825" y="1941320"/>
            <a:ext cx="2032000" cy="2285241"/>
            <a:chOff x="9150825" y="2171823"/>
            <a:chExt cx="2032000" cy="2285241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228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5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2"/>
            <a:ext cx="1380917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491880" y="6378872"/>
            <a:ext cx="167444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9723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8" y="2348880"/>
            <a:ext cx="656811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1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186571" y="5026816"/>
            <a:ext cx="1687940" cy="576000"/>
          </a:xfrm>
        </p:spPr>
        <p:txBody>
          <a:bodyPr/>
          <a:lstStyle>
            <a:lvl1pPr>
              <a:defRPr lang="da-DK" sz="1275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926C3B-958B-4BFA-895B-95235032C477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2989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9994924" y="6398801"/>
            <a:ext cx="2133600" cy="365125"/>
          </a:xfrm>
          <a:prstGeom prst="rect">
            <a:avLst/>
          </a:prstGeom>
        </p:spPr>
        <p:txBody>
          <a:bodyPr/>
          <a:lstStyle/>
          <a:p>
            <a:fld id="{13C2455D-F36F-4B15-80C3-FD5F31BD656C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1804777" y="1204883"/>
            <a:ext cx="1804777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454244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1858159" y="4006734"/>
            <a:ext cx="1858160" cy="2876313"/>
            <a:chOff x="-2476901" y="4006733"/>
            <a:chExt cx="2476901" cy="2876313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4006733"/>
              <a:ext cx="2476901" cy="115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450"/>
                </a:spcAft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sz="135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3459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88765" y="1196755"/>
            <a:ext cx="8166950" cy="4886325"/>
          </a:xfrm>
        </p:spPr>
        <p:txBody>
          <a:bodyPr numCol="2" spcCol="18000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9994924" y="6398801"/>
            <a:ext cx="2133600" cy="365125"/>
          </a:xfrm>
          <a:prstGeom prst="rect">
            <a:avLst/>
          </a:prstGeom>
        </p:spPr>
        <p:txBody>
          <a:bodyPr/>
          <a:lstStyle/>
          <a:p>
            <a:fld id="{B76DB159-4AD3-4C99-9125-18D34774542B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1804777" y="1204883"/>
            <a:ext cx="1804777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454244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7938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8" y="2348880"/>
            <a:ext cx="656811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1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5486" y="5229200"/>
            <a:ext cx="1688444" cy="544232"/>
          </a:xfrm>
        </p:spPr>
        <p:txBody>
          <a:bodyPr anchor="b" anchorCtr="0"/>
          <a:lstStyle>
            <a:lvl1pPr>
              <a:defRPr lang="da-DK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85486" y="5961288"/>
            <a:ext cx="1688444" cy="199980"/>
          </a:xfrm>
        </p:spPr>
        <p:txBody>
          <a:bodyPr/>
          <a:lstStyle>
            <a:lvl1pPr>
              <a:defRPr lang="da-DK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7187078" y="5780918"/>
            <a:ext cx="1687058" cy="201600"/>
          </a:xfrm>
        </p:spPr>
        <p:txBody>
          <a:bodyPr lIns="0" tIns="0" rIns="0" bIns="0" anchor="t" anchorCtr="0"/>
          <a:lstStyle>
            <a:lvl1pPr marL="128622" indent="-128622">
              <a:defRPr lang="da-DK" sz="9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DED2575D-8FFA-43F7-9844-F14CDEFACA5A}" type="datetime2">
              <a:rPr lang="da-DK" smtClean="0">
                <a:solidFill>
                  <a:prstClr val="white"/>
                </a:solidFill>
              </a:rPr>
              <a:t>20. januar 2017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6685660" y="346834"/>
            <a:ext cx="218757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7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/ NaturErhvervstyrelsen / Målrettede efterafgrøder 2017-2018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7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0"/>
            <a:ext cx="1382606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282864" y="5005653"/>
            <a:ext cx="1278785" cy="727122"/>
          </a:xfrm>
          <a:prstGeom prst="rect">
            <a:avLst/>
          </a:prstGeom>
          <a:noFill/>
        </p:spPr>
        <p:txBody>
          <a:bodyPr wrap="square" lIns="0" tIns="0" rIns="108028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675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675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9144000" y="1941320"/>
            <a:ext cx="1524397" cy="2389116"/>
            <a:chOff x="9150825" y="2171823"/>
            <a:chExt cx="2032000" cy="2389116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2389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5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9144000" y="16588"/>
            <a:ext cx="1316187" cy="10233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08028" tIns="0" rIns="0" bIns="0">
            <a:spAutoFit/>
          </a:bodyPr>
          <a:lstStyle/>
          <a:p>
            <a:pPr>
              <a:spcAft>
                <a:spcPts val="45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675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675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endParaRPr lang="da-DK" sz="675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1542102" y="1196589"/>
            <a:ext cx="1541158" cy="103875"/>
          </a:xfrm>
          <a:prstGeom prst="rect">
            <a:avLst/>
          </a:prstGeom>
          <a:noFill/>
        </p:spPr>
        <p:txBody>
          <a:bodyPr wrap="square" lIns="0" tIns="0" rIns="108028" bIns="0" rtlCol="0">
            <a:spAutoFit/>
          </a:bodyPr>
          <a:lstStyle/>
          <a:p>
            <a:pPr algn="r"/>
            <a:r>
              <a:rPr lang="da-DK" sz="675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286890" y="5778965"/>
            <a:ext cx="1176008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049673" y="6008874"/>
            <a:ext cx="35461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55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488766" y="1196424"/>
            <a:ext cx="4010935" cy="48863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4644008" y="1196424"/>
            <a:ext cx="4011708" cy="48863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9994924" y="6398801"/>
            <a:ext cx="2133600" cy="365125"/>
          </a:xfrm>
          <a:prstGeom prst="rect">
            <a:avLst/>
          </a:prstGeom>
        </p:spPr>
        <p:txBody>
          <a:bodyPr/>
          <a:lstStyle/>
          <a:p>
            <a:fld id="{F49D33C4-F714-4838-B229-A68233FC5634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1804777" y="1204883"/>
            <a:ext cx="1804777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454244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464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093" y="332656"/>
            <a:ext cx="8168624" cy="862732"/>
          </a:xfrm>
        </p:spPr>
        <p:txBody>
          <a:bodyPr/>
          <a:lstStyle>
            <a:lvl1pPr>
              <a:lnSpc>
                <a:spcPct val="88000"/>
              </a:lnSpc>
              <a:defRPr sz="2401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87093" y="1628777"/>
            <a:ext cx="8168624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2401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NaturErhvervstyrelsen / Målrettede efterafgrøder 2017-2018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84D430B-9642-468D-B9A9-D7E9D177DB59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491880" y="6378872"/>
            <a:ext cx="167444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489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827" y="311972"/>
            <a:ext cx="5237286" cy="468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88828" y="1195390"/>
            <a:ext cx="5237035" cy="48863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018985" y="0"/>
            <a:ext cx="3125015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A405485-F18B-4165-9F39-DCA5DE5EF388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9144000" y="1941319"/>
            <a:ext cx="1524397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5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1804777" y="1204883"/>
            <a:ext cx="1804777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454244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1"/>
            <a:ext cx="137729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2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828" y="311972"/>
            <a:ext cx="4014448" cy="812772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88827" y="1195390"/>
            <a:ext cx="4014196" cy="48863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773093" y="0"/>
            <a:ext cx="437090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C9C028A-68F8-4916-A91E-673EBD9E3F62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9144000" y="1941319"/>
            <a:ext cx="1524397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5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1804777" y="1204883"/>
            <a:ext cx="1804777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454244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1"/>
            <a:ext cx="137729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32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6858000"/>
          </a:xfrm>
          <a:noFill/>
          <a:ln>
            <a:noFill/>
          </a:ln>
        </p:spPr>
        <p:txBody>
          <a:bodyPr tIns="144000"/>
          <a:lstStyle>
            <a:lvl1pPr algn="ctr">
              <a:defRPr sz="10053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3042000" y="0"/>
            <a:ext cx="3060000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0053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7504" y="0"/>
            <a:ext cx="3060000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0053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/>
            </a:lvl1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3042000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6097504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85D2E9-65E8-45B6-93CD-4C7502575932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1"/>
            <a:ext cx="137729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82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6858000"/>
          </a:xfrm>
          <a:noFill/>
          <a:ln>
            <a:noFill/>
          </a:ln>
        </p:spPr>
        <p:txBody>
          <a:bodyPr tIns="144000"/>
          <a:lstStyle>
            <a:lvl1pPr algn="ctr">
              <a:defRPr sz="10053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/>
            </a:lvl1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3042138" y="0"/>
            <a:ext cx="6101862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096579-ACFA-4C01-B162-3C0D93FD91BB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9144000" y="1941319"/>
            <a:ext cx="1524397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5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1"/>
            <a:ext cx="137729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27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0053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3042138" y="0"/>
            <a:ext cx="6101862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NaturErhvervstyrelsen / Målrettede efterafgrøder 2017-2018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70C4475-5703-4A5F-8D6E-6DBAB301BBA9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9144000" y="1941319"/>
            <a:ext cx="1524397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5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491880" y="6378872"/>
            <a:ext cx="167444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1"/>
            <a:ext cx="137729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55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3042000" y="0"/>
            <a:ext cx="610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488827" y="311151"/>
            <a:ext cx="2356715" cy="5770562"/>
          </a:xfrm>
        </p:spPr>
        <p:txBody>
          <a:bodyPr/>
          <a:lstStyle>
            <a:lvl1pPr>
              <a:lnSpc>
                <a:spcPct val="92000"/>
              </a:lnSpc>
              <a:defRPr sz="135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350"/>
            </a:lvl2pPr>
            <a:lvl3pPr marL="162043" indent="-162043">
              <a:buFont typeface="Arial" panose="020B0604020202020204" pitchFamily="34" charset="0"/>
              <a:buChar char="•"/>
              <a:defRPr/>
            </a:lvl3pPr>
            <a:lvl4pPr marL="324086">
              <a:defRPr/>
            </a:lvl4pPr>
            <a:lvl5pPr marL="486130">
              <a:defRPr/>
            </a:lvl5pPr>
            <a:lvl6pPr marL="486130">
              <a:defRPr/>
            </a:lvl6pPr>
            <a:lvl7pPr marL="486130">
              <a:defRPr/>
            </a:lvl7pPr>
            <a:lvl8pPr marL="486130">
              <a:defRPr/>
            </a:lvl8pPr>
            <a:lvl9pPr marL="48613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529092" y="1195390"/>
            <a:ext cx="5126625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350"/>
            </a:lvl1pPr>
            <a:lvl2pPr>
              <a:lnSpc>
                <a:spcPct val="92000"/>
              </a:lnSpc>
              <a:defRPr sz="135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8A4E60-86D3-470E-AA8A-C0714FD16541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1804777" y="311151"/>
            <a:ext cx="1804777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35037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5824567"/>
            <a:ext cx="137729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82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488827" y="311151"/>
            <a:ext cx="2352926" cy="5770562"/>
          </a:xfrm>
        </p:spPr>
        <p:txBody>
          <a:bodyPr/>
          <a:lstStyle>
            <a:lvl1pPr>
              <a:lnSpc>
                <a:spcPct val="92000"/>
              </a:lnSpc>
              <a:defRPr sz="135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350"/>
            </a:lvl2pPr>
            <a:lvl3pPr marL="216058" indent="-162043">
              <a:buFont typeface="Arial" panose="020B0604020202020204" pitchFamily="34" charset="0"/>
              <a:buChar char="•"/>
              <a:defRPr/>
            </a:lvl3pPr>
            <a:lvl4pPr marL="324086">
              <a:defRPr/>
            </a:lvl4pPr>
            <a:lvl5pPr marL="486130">
              <a:defRPr/>
            </a:lvl5pPr>
            <a:lvl6pPr marL="486130">
              <a:defRPr/>
            </a:lvl6pPr>
            <a:lvl7pPr marL="486130">
              <a:defRPr/>
            </a:lvl7pPr>
            <a:lvl8pPr marL="486130">
              <a:defRPr/>
            </a:lvl8pPr>
            <a:lvl9pPr marL="48613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529819" y="1195390"/>
            <a:ext cx="5125935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350"/>
            </a:lvl1pPr>
            <a:lvl2pPr>
              <a:lnSpc>
                <a:spcPct val="92000"/>
              </a:lnSpc>
              <a:defRPr sz="135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24A1CC-A5D4-4073-B2D1-72E9D0F26206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1804777" y="311151"/>
            <a:ext cx="1804777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35037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2" y="6380524"/>
            <a:ext cx="168636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5824567"/>
            <a:ext cx="1377297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81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488827" y="311151"/>
            <a:ext cx="2356715" cy="5770562"/>
          </a:xfrm>
        </p:spPr>
        <p:txBody>
          <a:bodyPr/>
          <a:lstStyle>
            <a:lvl1pPr>
              <a:lnSpc>
                <a:spcPct val="92000"/>
              </a:lnSpc>
              <a:defRPr sz="1350">
                <a:solidFill>
                  <a:schemeClr val="bg1"/>
                </a:solidFill>
              </a:defRPr>
            </a:lvl1pPr>
            <a:lvl2pPr marL="162043" indent="-162043">
              <a:lnSpc>
                <a:spcPct val="92000"/>
              </a:lnSpc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2pPr>
            <a:lvl3pPr marL="162043" indent="-16204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24086">
              <a:defRPr>
                <a:solidFill>
                  <a:schemeClr val="bg1"/>
                </a:solidFill>
              </a:defRPr>
            </a:lvl4pPr>
            <a:lvl5pPr marL="486130">
              <a:defRPr>
                <a:solidFill>
                  <a:schemeClr val="bg1"/>
                </a:solidFill>
              </a:defRPr>
            </a:lvl5pPr>
            <a:lvl6pPr marL="486130">
              <a:defRPr>
                <a:solidFill>
                  <a:schemeClr val="bg1"/>
                </a:solidFill>
              </a:defRPr>
            </a:lvl6pPr>
            <a:lvl7pPr marL="486130">
              <a:defRPr>
                <a:solidFill>
                  <a:schemeClr val="bg1"/>
                </a:solidFill>
              </a:defRPr>
            </a:lvl7pPr>
            <a:lvl8pPr marL="486130">
              <a:defRPr>
                <a:solidFill>
                  <a:schemeClr val="bg1"/>
                </a:solidFill>
              </a:defRPr>
            </a:lvl8pPr>
            <a:lvl9pPr marL="48613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529819" y="1195390"/>
            <a:ext cx="5125935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35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35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NaturErhvervstyrelsen / Målrettede efterafgrøder 2017-2018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DCA13F5-E5F1-49A6-B5A0-577A75E30273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1804777" y="311151"/>
            <a:ext cx="1804777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35037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491880" y="6378872"/>
            <a:ext cx="167444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5824567"/>
            <a:ext cx="1377297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4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7" y="2348880"/>
            <a:ext cx="6535702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1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7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/ NaturErhvervstyrelsen / Målrettede efterafgrøder 2017-2018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7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1475"/>
            <a:ext cx="1387369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6685660" y="346834"/>
            <a:ext cx="2187570" cy="47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5486" y="5229200"/>
            <a:ext cx="1688444" cy="544232"/>
          </a:xfrm>
        </p:spPr>
        <p:txBody>
          <a:bodyPr anchor="b" anchorCtr="0"/>
          <a:lstStyle>
            <a:lvl1pPr>
              <a:defRPr lang="da-DK" sz="9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85486" y="5961288"/>
            <a:ext cx="1688444" cy="199980"/>
          </a:xfrm>
        </p:spPr>
        <p:txBody>
          <a:bodyPr/>
          <a:lstStyle>
            <a:lvl1pPr>
              <a:defRPr lang="da-DK" sz="9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7187078" y="5780918"/>
            <a:ext cx="1687058" cy="201600"/>
          </a:xfrm>
        </p:spPr>
        <p:txBody>
          <a:bodyPr lIns="0" tIns="0" rIns="0" bIns="0" anchor="t" anchorCtr="0"/>
          <a:lstStyle>
            <a:lvl1pPr marL="128622" indent="-128622">
              <a:defRPr lang="da-DK" sz="9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280CBAB3-7262-41EF-9E13-DFAEF49D383A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282864" y="5005653"/>
            <a:ext cx="1278785" cy="727122"/>
          </a:xfrm>
          <a:prstGeom prst="rect">
            <a:avLst/>
          </a:prstGeom>
          <a:noFill/>
        </p:spPr>
        <p:txBody>
          <a:bodyPr wrap="square" lIns="0" tIns="0" rIns="108028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675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675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9144000" y="1941320"/>
            <a:ext cx="1524397" cy="2389116"/>
            <a:chOff x="9150825" y="2171823"/>
            <a:chExt cx="2032000" cy="2389116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2389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5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9144000" y="16588"/>
            <a:ext cx="1316187" cy="10233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08028" tIns="0" rIns="0" bIns="0">
            <a:spAutoFit/>
          </a:bodyPr>
          <a:lstStyle/>
          <a:p>
            <a:pPr>
              <a:spcAft>
                <a:spcPts val="45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675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675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180"/>
              </a:spcAft>
              <a:buFont typeface="+mj-lt"/>
              <a:buNone/>
              <a:defRPr/>
            </a:pPr>
            <a:endParaRPr lang="da-DK" sz="675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675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1542102" y="1196589"/>
            <a:ext cx="1541158" cy="103875"/>
          </a:xfrm>
          <a:prstGeom prst="rect">
            <a:avLst/>
          </a:prstGeom>
          <a:noFill/>
        </p:spPr>
        <p:txBody>
          <a:bodyPr wrap="square" lIns="0" tIns="0" rIns="108028" bIns="0" rtlCol="0">
            <a:spAutoFit/>
          </a:bodyPr>
          <a:lstStyle/>
          <a:p>
            <a:pPr algn="r"/>
            <a:r>
              <a:rPr lang="da-DK" sz="675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286890" y="5778965"/>
            <a:ext cx="1176008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049673" y="6008874"/>
            <a:ext cx="35461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487093" y="311151"/>
            <a:ext cx="3220811" cy="5770562"/>
          </a:xfrm>
        </p:spPr>
        <p:txBody>
          <a:bodyPr/>
          <a:lstStyle>
            <a:lvl1pPr>
              <a:lnSpc>
                <a:spcPct val="88000"/>
              </a:lnSpc>
              <a:defRPr sz="2401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125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356143" y="311152"/>
            <a:ext cx="4299573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26200CB-C82F-42D2-AB12-7FAE266D0956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1"/>
            <a:ext cx="137729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12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9994924" y="6398801"/>
            <a:ext cx="2133600" cy="365125"/>
          </a:xfrm>
          <a:prstGeom prst="rect">
            <a:avLst/>
          </a:prstGeom>
        </p:spPr>
        <p:txBody>
          <a:bodyPr/>
          <a:lstStyle/>
          <a:p>
            <a:fld id="{90B30B62-474B-4F34-B20C-442EC80FAD3A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9169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9994924" y="6398801"/>
            <a:ext cx="2133600" cy="365125"/>
          </a:xfrm>
          <a:prstGeom prst="rect">
            <a:avLst/>
          </a:prstGeom>
        </p:spPr>
        <p:txBody>
          <a:bodyPr/>
          <a:lstStyle/>
          <a:p>
            <a:fld id="{0CE5F93B-6754-4AEA-94E8-F37518FD92DF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32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488828" y="2348880"/>
            <a:ext cx="656811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1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186571" y="5026816"/>
            <a:ext cx="1687940" cy="576000"/>
          </a:xfrm>
        </p:spPr>
        <p:txBody>
          <a:bodyPr/>
          <a:lstStyle>
            <a:lvl1pPr>
              <a:defRPr lang="da-DK" sz="1275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6555B3E-7EBF-45AA-A091-A489A9D9C78D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NaturErhvervstyrelsen / Målrettede efterafgrøder 2017-2018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9150825" y="1941320"/>
            <a:ext cx="2032000" cy="2285241"/>
            <a:chOff x="9150825" y="2171823"/>
            <a:chExt cx="2032000" cy="2285241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228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675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5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2"/>
            <a:ext cx="1380917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491880" y="6378872"/>
            <a:ext cx="167444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09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8" y="2348880"/>
            <a:ext cx="656811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1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186571" y="5026816"/>
            <a:ext cx="1687940" cy="576000"/>
          </a:xfrm>
        </p:spPr>
        <p:txBody>
          <a:bodyPr/>
          <a:lstStyle>
            <a:lvl1pPr>
              <a:defRPr lang="da-DK" sz="1275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5A3412-3BCE-4B52-BDF3-9267BBB56167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802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9994924" y="6398801"/>
            <a:ext cx="2133600" cy="365125"/>
          </a:xfrm>
          <a:prstGeom prst="rect">
            <a:avLst/>
          </a:prstGeom>
        </p:spPr>
        <p:txBody>
          <a:bodyPr/>
          <a:lstStyle/>
          <a:p>
            <a:fld id="{A62CF437-437A-40E4-BE37-A9ED3DA506D8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1804777" y="1204883"/>
            <a:ext cx="1804777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454244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1858159" y="4006734"/>
            <a:ext cx="1858160" cy="2876313"/>
            <a:chOff x="-2476901" y="4006733"/>
            <a:chExt cx="2476901" cy="2876313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4006733"/>
              <a:ext cx="2476901" cy="115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450"/>
                </a:spcAft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675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sz="135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825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88765" y="1196755"/>
            <a:ext cx="8166950" cy="4886325"/>
          </a:xfrm>
        </p:spPr>
        <p:txBody>
          <a:bodyPr numCol="2" spcCol="18000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9994924" y="6398801"/>
            <a:ext cx="2133600" cy="365125"/>
          </a:xfrm>
          <a:prstGeom prst="rect">
            <a:avLst/>
          </a:prstGeom>
        </p:spPr>
        <p:txBody>
          <a:bodyPr/>
          <a:lstStyle/>
          <a:p>
            <a:fld id="{D64AB8CF-76C5-46C8-9B41-C1ECDD81338E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1804777" y="1204883"/>
            <a:ext cx="1804777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454244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85103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488766" y="1196424"/>
            <a:ext cx="4010935" cy="48863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4644008" y="1196424"/>
            <a:ext cx="4011708" cy="48863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9994924" y="6398801"/>
            <a:ext cx="2133600" cy="365125"/>
          </a:xfrm>
          <a:prstGeom prst="rect">
            <a:avLst/>
          </a:prstGeom>
        </p:spPr>
        <p:txBody>
          <a:bodyPr/>
          <a:lstStyle/>
          <a:p>
            <a:fld id="{A4F5BEEB-8428-46BC-976E-4B941C49C5DE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1804777" y="1204883"/>
            <a:ext cx="1804777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454244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675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675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675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351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88765" y="311972"/>
            <a:ext cx="816695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88764" y="1196753"/>
            <a:ext cx="8166952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61524" y="6398801"/>
            <a:ext cx="4240104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>
                <a:solidFill>
                  <a:srgbClr val="003127"/>
                </a:solidFill>
              </a:defRPr>
            </a:lvl1pPr>
          </a:lstStyle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13060" y="6398801"/>
            <a:ext cx="224158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6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6300192" y="7600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6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3EE0B48-3E05-4718-A183-6501E61F254B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2" y="6380524"/>
            <a:ext cx="168636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5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hd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1725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685983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2043" indent="-162043" algn="l" defTabSz="685983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324086" indent="-162043" algn="l" defTabSz="6859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486130" indent="-162043" algn="l" defTabSz="6859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648173" indent="-162043" algn="l" defTabSz="6859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648173" indent="-162043" algn="l" defTabSz="6859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648173" indent="-162043" algn="l" defTabSz="6859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648173" indent="-162043" algn="l" defTabSz="6859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648173" indent="-162043" algn="l" defTabSz="6859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3">
          <p15:clr>
            <a:srgbClr val="F26B43"/>
          </p15:clr>
        </p15:guide>
        <p15:guide id="2" orient="horz" pos="3831">
          <p15:clr>
            <a:srgbClr val="F26B43"/>
          </p15:clr>
        </p15:guide>
        <p15:guide id="3" orient="horz" pos="195">
          <p15:clr>
            <a:srgbClr val="F26B43"/>
          </p15:clr>
        </p15:guide>
        <p15:guide id="4" orient="horz" pos="491">
          <p15:clr>
            <a:srgbClr val="F26B43"/>
          </p15:clr>
        </p15:guide>
        <p15:guide id="5" pos="409">
          <p15:clr>
            <a:srgbClr val="F26B43"/>
          </p15:clr>
        </p15:guide>
        <p15:guide id="6" pos="726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88765" y="311972"/>
            <a:ext cx="816695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88764" y="1196753"/>
            <a:ext cx="8166952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61524" y="6398801"/>
            <a:ext cx="4240104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>
                <a:solidFill>
                  <a:srgbClr val="003127"/>
                </a:solidFill>
              </a:defRPr>
            </a:lvl1pPr>
          </a:lstStyle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13060" y="6398801"/>
            <a:ext cx="224158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6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6300192" y="7600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6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CFCAFEA-8FA9-42EC-94F9-7653D7D8F084}" type="datetime2">
              <a:rPr lang="da-DK" smtClean="0">
                <a:solidFill>
                  <a:prstClr val="white">
                    <a:lumMod val="75000"/>
                  </a:prstClr>
                </a:solidFill>
              </a:rPr>
              <a:t>20. januar 2017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2" y="6380524"/>
            <a:ext cx="168636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5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</p:sldLayoutIdLst>
  <p:hf hd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1725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685983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2043" indent="-162043" algn="l" defTabSz="685983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324086" indent="-162043" algn="l" defTabSz="6859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486130" indent="-162043" algn="l" defTabSz="6859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648173" indent="-162043" algn="l" defTabSz="6859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648173" indent="-162043" algn="l" defTabSz="6859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648173" indent="-162043" algn="l" defTabSz="6859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648173" indent="-162043" algn="l" defTabSz="6859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648173" indent="-162043" algn="l" defTabSz="6859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3">
          <p15:clr>
            <a:srgbClr val="F26B43"/>
          </p15:clr>
        </p15:guide>
        <p15:guide id="2" orient="horz" pos="3831">
          <p15:clr>
            <a:srgbClr val="F26B43"/>
          </p15:clr>
        </p15:guide>
        <p15:guide id="3" orient="horz" pos="195">
          <p15:clr>
            <a:srgbClr val="F26B43"/>
          </p15:clr>
        </p15:guide>
        <p15:guide id="4" orient="horz" pos="491">
          <p15:clr>
            <a:srgbClr val="F26B43"/>
          </p15:clr>
        </p15:guide>
        <p15:guide id="5" pos="409">
          <p15:clr>
            <a:srgbClr val="F26B43"/>
          </p15:clr>
        </p15:guide>
        <p15:guide id="6" pos="72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facebook.com/Nyt-til-landbruget-NaturErhvervstyrelsen-154734378305231/" TargetMode="Externa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</p:spPr>
      </p:pic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1835696" y="3140968"/>
            <a:ext cx="6568095" cy="1573040"/>
          </a:xfrm>
        </p:spPr>
        <p:txBody>
          <a:bodyPr>
            <a:normAutofit fontScale="85000" lnSpcReduction="10000"/>
          </a:bodyPr>
          <a:lstStyle/>
          <a:p>
            <a:r>
              <a:rPr lang="da-DK" dirty="0"/>
              <a:t>Målrettede efterafgrøder 2017-2018</a:t>
            </a:r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/>
          </p:nvPr>
        </p:nvSpPr>
        <p:spPr>
          <a:xfrm>
            <a:off x="6660232" y="6098407"/>
            <a:ext cx="2213698" cy="544232"/>
          </a:xfrm>
        </p:spPr>
        <p:txBody>
          <a:bodyPr/>
          <a:lstStyle/>
          <a:p>
            <a:r>
              <a:rPr lang="da-DK" sz="1600" dirty="0"/>
              <a:t>Per F. Ahle</a:t>
            </a:r>
          </a:p>
          <a:p>
            <a:r>
              <a:rPr lang="da-DK" sz="1600" dirty="0"/>
              <a:t>Peter Byrial Dalsgaard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/ NaturErhvervstyrelsen / Målrettede efterafgrøder 2017-2018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5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" y="0"/>
            <a:ext cx="9144000" cy="6858000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701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516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825"/>
            <a:ext cx="9073342" cy="6911825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011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958" y="147582"/>
            <a:ext cx="8166950" cy="468000"/>
          </a:xfrm>
        </p:spPr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Markliste i IMK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87627" y="2106840"/>
            <a:ext cx="4911045" cy="3851069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7" name="Billede 6"/>
          <p:cNvPicPr/>
          <p:nvPr/>
        </p:nvPicPr>
        <p:blipFill rotWithShape="1">
          <a:blip r:embed="rId3"/>
          <a:srcRect t="4648" r="49155" b="1252"/>
          <a:stretch/>
        </p:blipFill>
        <p:spPr>
          <a:xfrm>
            <a:off x="215756" y="666883"/>
            <a:ext cx="8712968" cy="583264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596336" y="5517232"/>
            <a:ext cx="1059379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9" name="Ellipse 8"/>
          <p:cNvSpPr/>
          <p:nvPr/>
        </p:nvSpPr>
        <p:spPr>
          <a:xfrm>
            <a:off x="182583" y="4530005"/>
            <a:ext cx="1752326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Ellipse 9"/>
          <p:cNvSpPr/>
          <p:nvPr/>
        </p:nvSpPr>
        <p:spPr>
          <a:xfrm>
            <a:off x="182583" y="3259877"/>
            <a:ext cx="2449789" cy="591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ekstfelt 7"/>
          <p:cNvSpPr txBox="1"/>
          <p:nvPr/>
        </p:nvSpPr>
        <p:spPr>
          <a:xfrm>
            <a:off x="3491879" y="2004238"/>
            <a:ext cx="5163835" cy="129266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2800" dirty="0"/>
              <a:t>Samlet behov i </a:t>
            </a:r>
            <a:r>
              <a:rPr lang="da-DK" sz="2800" dirty="0" smtClean="0"/>
              <a:t>ID15 64300026</a:t>
            </a:r>
            <a:r>
              <a:rPr lang="da-DK" sz="2800" dirty="0"/>
              <a:t>:</a:t>
            </a:r>
          </a:p>
          <a:p>
            <a:endParaRPr lang="da-DK" sz="2800" dirty="0"/>
          </a:p>
          <a:p>
            <a:r>
              <a:rPr lang="da-DK" sz="2800" dirty="0"/>
              <a:t>6,5% af 88,45 ha = </a:t>
            </a:r>
            <a:r>
              <a:rPr lang="da-DK" sz="2800" b="1" u="sng" dirty="0"/>
              <a:t>5,75 ha</a:t>
            </a:r>
          </a:p>
        </p:txBody>
      </p:sp>
    </p:spTree>
    <p:extLst>
      <p:ext uri="{BB962C8B-B14F-4D97-AF65-F5344CB8AC3E}">
        <p14:creationId xmlns:p14="http://schemas.microsoft.com/office/powerpoint/2010/main" val="859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Landmand.dk. Oversigt over bedriftens arealer i forskellige ID15-områder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6793"/>
            <a:ext cx="8567099" cy="329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8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Ansøgning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4725144"/>
            <a:ext cx="8243193" cy="4378116"/>
          </a:xfrm>
        </p:spPr>
        <p:txBody>
          <a:bodyPr/>
          <a:lstStyle/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Du kan søge til en mark, </a:t>
            </a:r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når:</a:t>
            </a:r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Marken er beliggende i et id-15 opland med et indsatsbehov</a:t>
            </a:r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Der er åbnet </a:t>
            </a: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for ansøgning</a:t>
            </a: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Du kan kun sætte hak ved én type efterafgrøde</a:t>
            </a:r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15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805123"/>
            <a:ext cx="4553205" cy="3769857"/>
          </a:xfrm>
          <a:prstGeom prst="rect">
            <a:avLst/>
          </a:prstGeom>
          <a:ln>
            <a:solidFill>
              <a:srgbClr val="003127"/>
            </a:solidFill>
          </a:ln>
        </p:spPr>
      </p:pic>
    </p:spTree>
    <p:extLst>
      <p:ext uri="{BB962C8B-B14F-4D97-AF65-F5344CB8AC3E}">
        <p14:creationId xmlns:p14="http://schemas.microsoft.com/office/powerpoint/2010/main" val="287216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Først til mølle princippet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084" y="1537982"/>
            <a:ext cx="8166952" cy="4885996"/>
          </a:xfrm>
        </p:spPr>
        <p:txBody>
          <a:bodyPr/>
          <a:lstStyle/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Der er afsat midler til 145.000 ha</a:t>
            </a: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Når landmanden indsender fællesskemaet, kontrolleres det, om der er flere penge til det pågældende vandopland</a:t>
            </a: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Hvis der er flere penge, får ansøger en kvittering for af ansøgningen omfatter x ha frivillige efterafgrøder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Hvis der ikke er flere penge, kommer der en blokerende fejl, og ansøger må fjerne krydserne for ansøgning om efterafgrøder inden skemaet indsendes</a:t>
            </a: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89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4740" y="-297"/>
            <a:ext cx="969348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91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983"/>
            <a:r>
              <a:rPr lang="da-DK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over status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858725" y="-330919"/>
            <a:ext cx="10814453" cy="89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/>
          <a:srcRect t="8488" r="40550" b="64000"/>
          <a:stretch/>
        </p:blipFill>
        <p:spPr>
          <a:xfrm>
            <a:off x="57680" y="1463021"/>
            <a:ext cx="9086320" cy="3838187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139952" y="1628800"/>
            <a:ext cx="4896544" cy="43924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38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8764" y="1196752"/>
            <a:ext cx="8166952" cy="4968551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1" y="862361"/>
            <a:ext cx="9102117" cy="5133277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over status</a:t>
            </a:r>
          </a:p>
        </p:txBody>
      </p:sp>
    </p:spTree>
    <p:extLst>
      <p:ext uri="{BB962C8B-B14F-4D97-AF65-F5344CB8AC3E}">
        <p14:creationId xmlns:p14="http://schemas.microsoft.com/office/powerpoint/2010/main" val="387914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Hvad vil vi fortælle om 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000" dirty="0"/>
          </a:p>
          <a:p>
            <a:endParaRPr lang="da-DK" sz="2000" dirty="0"/>
          </a:p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NaturErhvervstyrelsen / </a:t>
            </a:r>
            <a:r>
              <a:rPr lang="da-DK" dirty="0" smtClean="0"/>
              <a:t>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38" y="3501007"/>
            <a:ext cx="4451161" cy="3338371"/>
          </a:xfrm>
          <a:prstGeom prst="rect">
            <a:avLst/>
          </a:prstGeom>
        </p:spPr>
      </p:pic>
      <p:sp>
        <p:nvSpPr>
          <p:cNvPr id="9" name="Pladsholder til indhold 7"/>
          <p:cNvSpPr txBox="1">
            <a:spLocks/>
          </p:cNvSpPr>
          <p:nvPr/>
        </p:nvSpPr>
        <p:spPr>
          <a:xfrm>
            <a:off x="641164" y="1349153"/>
            <a:ext cx="8166952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983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2043" indent="-162043" algn="l" defTabSz="685983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24086" indent="-162043" algn="l" defTabSz="685983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3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486130" indent="-162043" algn="l" defTabSz="685983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648173" indent="-162043" algn="l" defTabSz="685983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3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648173" indent="-162043" algn="l" defTabSz="685983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648173" indent="-162043" algn="l" defTabSz="685983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48173" indent="-162043" algn="l" defTabSz="685983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648173" indent="-162043" algn="l" defTabSz="685983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Generel information om den frivillige ordning, der er </a:t>
            </a: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vigtig 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for alle</a:t>
            </a: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Hvordan finder I det vejledende krav for bedriften og ansøger om støtte?</a:t>
            </a: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>
                <a:solidFill>
                  <a:schemeClr val="accent1">
                    <a:lumMod val="50000"/>
                  </a:schemeClr>
                </a:solidFill>
              </a:rPr>
              <a:t>Hvad </a:t>
            </a:r>
            <a:r>
              <a:rPr lang="da-DK" sz="2000" smtClean="0">
                <a:solidFill>
                  <a:schemeClr val="accent1">
                    <a:lumMod val="50000"/>
                  </a:schemeClr>
                </a:solidFill>
              </a:rPr>
              <a:t>betyder 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et obligatorisk krav?</a:t>
            </a:r>
          </a:p>
          <a:p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3 runder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8764" y="1844823"/>
            <a:ext cx="8166952" cy="4237925"/>
          </a:xfrm>
        </p:spPr>
        <p:txBody>
          <a:bodyPr/>
          <a:lstStyle/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De 3 runder skal understøtte optimal placering</a:t>
            </a: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runde (grundvand) 1. februar til 21. april</a:t>
            </a: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2. runde (kystvand med lav retention) 1. marts til 21. april</a:t>
            </a: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3. runde (kystvand med høj retention) 22. marts til 21. april</a:t>
            </a: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Der kan ikke søges til nye arealer efter 21. april</a:t>
            </a:r>
          </a:p>
          <a:p>
            <a:endParaRPr lang="da-DK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517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252C-0171-4DAE-96E6-B3E59B9ED4C0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2" name="Tekstfelt 1"/>
          <p:cNvSpPr txBox="1"/>
          <p:nvPr/>
        </p:nvSpPr>
        <p:spPr>
          <a:xfrm>
            <a:off x="6588224" y="1628800"/>
            <a:ext cx="25557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200" dirty="0"/>
              <a:t>0. Intet behov</a:t>
            </a:r>
          </a:p>
          <a:p>
            <a:r>
              <a:rPr lang="da-DK" sz="1200" dirty="0"/>
              <a:t>1. Grundvandsbehov + evt. kystbehov</a:t>
            </a:r>
          </a:p>
          <a:p>
            <a:r>
              <a:rPr lang="da-DK" sz="1200" dirty="0"/>
              <a:t>2. Stort effekt til kyst. Lav retention</a:t>
            </a:r>
          </a:p>
          <a:p>
            <a:r>
              <a:rPr lang="da-DK" sz="1200" dirty="0"/>
              <a:t>3. Lav effekt til kyst - Høj retention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7281" cy="6473527"/>
          </a:xfrm>
        </p:spPr>
      </p:pic>
    </p:spTree>
    <p:extLst>
      <p:ext uri="{BB962C8B-B14F-4D97-AF65-F5344CB8AC3E}">
        <p14:creationId xmlns:p14="http://schemas.microsoft.com/office/powerpoint/2010/main" val="2674582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Ansøgningen er bindende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8765" y="1844824"/>
            <a:ext cx="8166952" cy="4885996"/>
          </a:xfrm>
        </p:spPr>
        <p:txBody>
          <a:bodyPr/>
          <a:lstStyle/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Ansøgningen er bindende fra den 21. april. </a:t>
            </a: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Hvis efterafgrøderne trækkes tilbage fra ansøgningsskemaet eller ikke udlægges:</a:t>
            </a:r>
          </a:p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504943" lvl="1" indent="-342900">
              <a:buFont typeface="Wingdings" panose="05000000000000000000" pitchFamily="2" charset="2"/>
              <a:buChar char="§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En tilsvarende kvotereduktion til bedriften </a:t>
            </a:r>
          </a:p>
          <a:p>
            <a:pPr marL="504943" lvl="1" indent="-342900">
              <a:buFont typeface="Wingdings" panose="05000000000000000000" pitchFamily="2" charset="2"/>
              <a:buChar char="§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Mister støtten til de efterafgrøder, der mangler</a:t>
            </a:r>
          </a:p>
          <a:p>
            <a:pPr marL="504943" lvl="1" indent="-342900">
              <a:buFont typeface="Wingdings" panose="05000000000000000000" pitchFamily="2" charset="2"/>
              <a:buChar char="§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Hvis det ved </a:t>
            </a:r>
            <a:r>
              <a:rPr lang="da-DK" sz="2000" b="0" u="sng" dirty="0">
                <a:solidFill>
                  <a:schemeClr val="accent1">
                    <a:lumMod val="50000"/>
                  </a:schemeClr>
                </a:solidFill>
              </a:rPr>
              <a:t>kontrol</a:t>
            </a: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 konstateres, at der mangler mere end 10 pct. vil der herudover ske en reduktion i de </a:t>
            </a:r>
            <a:r>
              <a:rPr lang="da-DK" sz="2000" b="0" dirty="0" err="1">
                <a:solidFill>
                  <a:schemeClr val="accent1">
                    <a:lumMod val="50000"/>
                  </a:schemeClr>
                </a:solidFill>
              </a:rPr>
              <a:t>minimis</a:t>
            </a: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 støtten til evt. resterende efterafgrøder</a:t>
            </a: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04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Ansøgningen er bindende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97061" y="1714266"/>
            <a:ext cx="8166952" cy="4885996"/>
          </a:xfrm>
        </p:spPr>
        <p:txBody>
          <a:bodyPr/>
          <a:lstStyle/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Efterafgrøderne skal udlægges på den mark, hvor de er anmeldt.</a:t>
            </a: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Efter den 21. april kan man flytte efterafgrøderne i fællesskemaet, men kun inden for samme ID15 – og </a:t>
            </a:r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forudsat, </a:t>
            </a: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at det er samme antal hektar.</a:t>
            </a:r>
          </a:p>
          <a:p>
            <a:endParaRPr lang="da-DK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525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Kontrol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59632" y="1614440"/>
            <a:ext cx="6963556" cy="3949893"/>
          </a:xfrm>
        </p:spPr>
        <p:txBody>
          <a:bodyPr/>
          <a:lstStyle/>
          <a:p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10 pct. tele screening</a:t>
            </a: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1 pct. fysisk kontrol af alle efterafgrøder</a:t>
            </a: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4"/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Prioritering:</a:t>
            </a:r>
          </a:p>
          <a:p>
            <a:pPr marL="1105373" lvl="4" indent="-457200">
              <a:buFont typeface="+mj-lt"/>
              <a:buAutoNum type="arabicPeriod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MFO</a:t>
            </a:r>
          </a:p>
          <a:p>
            <a:pPr marL="1105373" lvl="4" indent="-457200">
              <a:buFont typeface="+mj-lt"/>
              <a:buAutoNum type="arabicPeriod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Frivillige målrettede</a:t>
            </a:r>
          </a:p>
          <a:p>
            <a:pPr marL="1105373" lvl="4" indent="-457200">
              <a:buFont typeface="+mj-lt"/>
              <a:buAutoNum type="arabicPeriod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Obligatoriske målrettede</a:t>
            </a:r>
          </a:p>
          <a:p>
            <a:pPr marL="1105373" lvl="4" indent="-457200">
              <a:buFont typeface="+mj-lt"/>
              <a:buAutoNum type="arabicPeriod"/>
            </a:pPr>
            <a:r>
              <a:rPr lang="da-DK" sz="2000" b="0" dirty="0" err="1">
                <a:solidFill>
                  <a:schemeClr val="accent1">
                    <a:lumMod val="50000"/>
                  </a:schemeClr>
                </a:solidFill>
              </a:rPr>
              <a:t>Hudyrefterafgrøder</a:t>
            </a:r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1105373" lvl="4" indent="-457200">
              <a:buFont typeface="+mj-lt"/>
              <a:buAutoNum type="arabicPeriod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Pligtige</a:t>
            </a: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KO på overgødskning</a:t>
            </a: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5606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Obligatoriske målrettede efterafgrøder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8765" y="2060848"/>
            <a:ext cx="8166952" cy="35283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Hvis der ikke bliver udlagt nok frivillige, vil der formentligt komme et obligatorisk krav til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Bedrifter </a:t>
            </a:r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med mindre end 10 </a:t>
            </a: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ha </a:t>
            </a:r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efterafgrødegrundareal undtages </a:t>
            </a: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obligatorisk krav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Et obligatorisk krav vil ikke kunne overstige en 20 pct. </a:t>
            </a:r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kvotereduktion</a:t>
            </a:r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Frivilligt udlagte efterafgrøder kan modregnes i det obligatoriske </a:t>
            </a:r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krav i det pågældende område</a:t>
            </a:r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77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26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031" y="933450"/>
            <a:ext cx="9201150" cy="59245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519" y="332656"/>
            <a:ext cx="9190031" cy="468000"/>
          </a:xfrm>
        </p:spPr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10 bedrifter i samme ID15 med behov på 10 pct.</a:t>
            </a:r>
          </a:p>
        </p:txBody>
      </p:sp>
    </p:spTree>
    <p:extLst>
      <p:ext uri="{BB962C8B-B14F-4D97-AF65-F5344CB8AC3E}">
        <p14:creationId xmlns:p14="http://schemas.microsoft.com/office/powerpoint/2010/main" val="2606244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27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0"/>
            <a:ext cx="9124950" cy="614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23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 kan et evt. obligatorisk krav opfyldes?</a:t>
            </a:r>
            <a:endParaRPr lang="da-DK" sz="32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28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90700" y="2477630"/>
            <a:ext cx="8166952" cy="40219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dirty="0">
                <a:solidFill>
                  <a:schemeClr val="accent1">
                    <a:lumMod val="50000"/>
                  </a:schemeClr>
                </a:solidFill>
              </a:rPr>
              <a:t>Der udlægges den beregnede ekstra mængde efterafgrøder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dirty="0">
                <a:solidFill>
                  <a:schemeClr val="accent1">
                    <a:lumMod val="50000"/>
                  </a:schemeClr>
                </a:solidFill>
              </a:rPr>
              <a:t>Der foretages et kvotetræk på bedriften på 93/150 kg N/ha manglende efterafgrøder</a:t>
            </a:r>
          </a:p>
        </p:txBody>
      </p:sp>
    </p:spTree>
    <p:extLst>
      <p:ext uri="{BB962C8B-B14F-4D97-AF65-F5344CB8AC3E}">
        <p14:creationId xmlns:p14="http://schemas.microsoft.com/office/powerpoint/2010/main" val="34368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Eksempel på kvotetræk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488764" y="2276872"/>
            <a:ext cx="8166952" cy="380587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Vælger at bruge 90% af kvoten = 15.300 kg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Dermed er der 1.700 kg ubrugt kvote på bedriften</a:t>
            </a:r>
          </a:p>
          <a:p>
            <a:endParaRPr lang="da-DK" sz="2000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55583"/>
              </p:ext>
            </p:extLst>
          </p:nvPr>
        </p:nvGraphicFramePr>
        <p:xfrm>
          <a:off x="604111" y="4365104"/>
          <a:ext cx="698477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8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8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Over 0,8 DE/ha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1.700 kg N/150 kg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11,3 ha efterafgrøder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Under 0,8 DE/ha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1.700 kg</a:t>
                      </a:r>
                      <a:r>
                        <a:rPr lang="da-DK" baseline="0" dirty="0"/>
                        <a:t> N/93 kg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18,3 ha efterafgrøder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kstfelt 8"/>
          <p:cNvSpPr txBox="1"/>
          <p:nvPr/>
        </p:nvSpPr>
        <p:spPr>
          <a:xfrm>
            <a:off x="488764" y="1523036"/>
            <a:ext cx="72154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Bedrift på 100 ha og efterafgrødegrundareal på 65 ha.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accent1">
                    <a:lumMod val="50000"/>
                  </a:schemeClr>
                </a:solidFill>
              </a:rPr>
              <a:t>Gns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. kvote på 170 kg N/ha = 17.000 kg N</a:t>
            </a:r>
          </a:p>
        </p:txBody>
      </p:sp>
    </p:spTree>
    <p:extLst>
      <p:ext uri="{BB962C8B-B14F-4D97-AF65-F5344CB8AC3E}">
        <p14:creationId xmlns:p14="http://schemas.microsoft.com/office/powerpoint/2010/main" val="29216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Fakta om ordningen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Der er et samlet beregnet behov på ca. </a:t>
            </a: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137.000 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ha efterafgrøder i 2017 og ca. 120.000 ha i 2018</a:t>
            </a: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Dette antal ha skal nås – evt. obligatorisk ordning uden kompensation</a:t>
            </a: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14" y="3356993"/>
            <a:ext cx="6119686" cy="35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Beregning af reduktionsprocent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3060" y="1679862"/>
            <a:ext cx="8166952" cy="10081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Bedrift på 100 ha og efterafgrødegrundareal på 65 ha.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 err="1">
                <a:solidFill>
                  <a:schemeClr val="accent1">
                    <a:lumMod val="50000"/>
                  </a:schemeClr>
                </a:solidFill>
              </a:rPr>
              <a:t>Gns</a:t>
            </a: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. kvote på 170 kg N/ha = 17.000 kg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Over 0,8 DE/ha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30</a:t>
            </a:fld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600137" y="2881982"/>
            <a:ext cx="691126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Obligatorisk krav på 25 % (16,25 ha)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Det svarer til et kvotetræk på 16,25*150 kg= </a:t>
            </a:r>
            <a:r>
              <a:rPr lang="da-DK" sz="2000" u="sng" dirty="0">
                <a:solidFill>
                  <a:schemeClr val="accent1">
                    <a:lumMod val="50000"/>
                  </a:schemeClr>
                </a:solidFill>
              </a:rPr>
              <a:t>2437,5 kg 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Den fulde kvote er 100*170=17.000 kg.</a:t>
            </a:r>
          </a:p>
          <a:p>
            <a:endParaRPr lang="da-DK" sz="2000" dirty="0" err="1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13060" y="4640391"/>
            <a:ext cx="705528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Det vil svare til en normreduktion på (2437,5/17000)= </a:t>
            </a:r>
            <a:r>
              <a:rPr lang="da-DK" sz="2000" b="1" u="sng" dirty="0">
                <a:solidFill>
                  <a:schemeClr val="accent1">
                    <a:lumMod val="50000"/>
                  </a:schemeClr>
                </a:solidFill>
              </a:rPr>
              <a:t>14,3 %</a:t>
            </a:r>
          </a:p>
          <a:p>
            <a:endParaRPr lang="da-DK" sz="2000" dirty="0" err="1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Hvordan undgår vi et obligatorisk krav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31</a:t>
            </a:fld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488765" y="1613535"/>
            <a:ext cx="8166952" cy="4885996"/>
          </a:xfrm>
        </p:spPr>
        <p:txBody>
          <a:bodyPr>
            <a:noAutofit/>
          </a:bodyPr>
          <a:lstStyle/>
          <a:p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På bedriftsniveau: </a:t>
            </a:r>
          </a:p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Prøv at nå den viste procent i alle ID15-områder </a:t>
            </a: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Hvis du kun har et krav i forhold til kystvand, så placer dem i ID15-områder </a:t>
            </a:r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i kystvandsoplandet med </a:t>
            </a: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lavest retention</a:t>
            </a: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På </a:t>
            </a: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kystoplandsniveau</a:t>
            </a: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da-DK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Søg til den </a:t>
            </a:r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procentsats, </a:t>
            </a:r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som kortet viser </a:t>
            </a:r>
          </a:p>
          <a:p>
            <a:endParaRPr lang="da-DK" sz="20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Søg ikke til mere end kortet viser i runde 1, hvis behovet allerede er dækket i det pågældende ID15</a:t>
            </a:r>
          </a:p>
          <a:p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Søg </a:t>
            </a:r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gerne til </a:t>
            </a: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mere </a:t>
            </a:r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end </a:t>
            </a:r>
            <a:r>
              <a:rPr lang="da-DK" sz="2000" b="0" dirty="0">
                <a:solidFill>
                  <a:schemeClr val="accent1">
                    <a:lumMod val="50000"/>
                  </a:schemeClr>
                </a:solidFill>
              </a:rPr>
              <a:t>kortet viser på arealer i runde  </a:t>
            </a:r>
            <a:r>
              <a:rPr lang="da-DK" sz="2000" b="0" dirty="0" smtClean="0">
                <a:solidFill>
                  <a:schemeClr val="accent1">
                    <a:lumMod val="50000"/>
                  </a:schemeClr>
                </a:solidFill>
              </a:rPr>
              <a:t>2-områder </a:t>
            </a:r>
            <a:endParaRPr lang="da-DK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701" dirty="0"/>
              <a:t>Spørgetime på Facebook</a:t>
            </a:r>
            <a:br>
              <a:rPr lang="da-DK" sz="2701" dirty="0"/>
            </a:br>
            <a:r>
              <a:rPr lang="da-DK" dirty="0"/>
              <a:t>”Nyt til landbruget – NaturErhvervstyrelsen”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NaturErhvervstyrelsen 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32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7562" t="8134" r="28732" b="23267"/>
          <a:stretch/>
        </p:blipFill>
        <p:spPr>
          <a:xfrm>
            <a:off x="2411198" y="2024478"/>
            <a:ext cx="3977089" cy="351130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Tekstfelt 2"/>
          <p:cNvSpPr txBox="1"/>
          <p:nvPr/>
        </p:nvSpPr>
        <p:spPr>
          <a:xfrm>
            <a:off x="6786823" y="2240558"/>
            <a:ext cx="1814874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</a:rPr>
              <a:t>Stil spørgsmål om målrettede efterafgrøder på vores Facebook-side ”Nyt til landbruget” </a:t>
            </a:r>
            <a:r>
              <a:rPr lang="da-DK" sz="1500" b="1" dirty="0">
                <a:solidFill>
                  <a:schemeClr val="bg1"/>
                </a:solidFill>
              </a:rPr>
              <a:t>mandag 30. januar kl. 19 til 20</a:t>
            </a:r>
            <a:r>
              <a:rPr lang="da-DK" sz="1500" dirty="0">
                <a:solidFill>
                  <a:schemeClr val="bg1"/>
                </a:solidFill>
              </a:rPr>
              <a:t>.</a:t>
            </a:r>
          </a:p>
          <a:p>
            <a:endParaRPr lang="da-DK" sz="1500" dirty="0">
              <a:solidFill>
                <a:schemeClr val="bg1"/>
              </a:solidFill>
            </a:endParaRPr>
          </a:p>
          <a:p>
            <a:r>
              <a:rPr lang="da-DK" sz="1500" dirty="0">
                <a:solidFill>
                  <a:schemeClr val="bg1"/>
                </a:solidFill>
              </a:rPr>
              <a:t>Vores faglige eksperter sidder klar til at svare på spørgsmål. </a:t>
            </a:r>
          </a:p>
          <a:p>
            <a:endParaRPr lang="da-DK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094" y="303418"/>
            <a:ext cx="8166950" cy="468000"/>
          </a:xfrm>
        </p:spPr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Tidslinje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96094" y="2911108"/>
            <a:ext cx="819308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lus 7"/>
          <p:cNvSpPr/>
          <p:nvPr/>
        </p:nvSpPr>
        <p:spPr>
          <a:xfrm>
            <a:off x="851305" y="2761275"/>
            <a:ext cx="360040" cy="288032"/>
          </a:xfrm>
          <a:prstGeom prst="mathPlus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ekstfelt 9"/>
          <p:cNvSpPr txBox="1"/>
          <p:nvPr/>
        </p:nvSpPr>
        <p:spPr>
          <a:xfrm>
            <a:off x="251520" y="1628800"/>
            <a:ext cx="158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Frivillig ordning åbner i 3 runder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539552" y="3012673"/>
            <a:ext cx="1103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1. februar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1907704" y="1647451"/>
            <a:ext cx="1580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Frivillig ordning lukker, og restkrav beregnes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3779912" y="3033521"/>
            <a:ext cx="81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marts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3481587" y="1647451"/>
            <a:ext cx="165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Lov om obl. krav fremsættes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2051720" y="3042185"/>
            <a:ext cx="102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21. april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5148064" y="1690610"/>
            <a:ext cx="158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Obl. krav udmeldes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5220072" y="3068337"/>
            <a:ext cx="81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juni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404299" y="1679734"/>
            <a:ext cx="158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Efterafgrøder udlægges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6728296" y="3060942"/>
            <a:ext cx="81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august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7899065" y="1700900"/>
            <a:ext cx="158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Udbetaling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7812360" y="3085000"/>
            <a:ext cx="125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Fra januar</a:t>
            </a:r>
          </a:p>
        </p:txBody>
      </p:sp>
      <p:sp>
        <p:nvSpPr>
          <p:cNvPr id="25" name="Plus 24"/>
          <p:cNvSpPr/>
          <p:nvPr/>
        </p:nvSpPr>
        <p:spPr>
          <a:xfrm>
            <a:off x="2378307" y="2753324"/>
            <a:ext cx="360040" cy="296416"/>
          </a:xfrm>
          <a:prstGeom prst="mathPlus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us 25"/>
          <p:cNvSpPr/>
          <p:nvPr/>
        </p:nvSpPr>
        <p:spPr>
          <a:xfrm>
            <a:off x="3918225" y="2784866"/>
            <a:ext cx="360040" cy="288032"/>
          </a:xfrm>
          <a:prstGeom prst="mathPlus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7" name="Plus 26"/>
          <p:cNvSpPr/>
          <p:nvPr/>
        </p:nvSpPr>
        <p:spPr>
          <a:xfrm>
            <a:off x="5443440" y="2749264"/>
            <a:ext cx="360040" cy="288032"/>
          </a:xfrm>
          <a:prstGeom prst="mathPlus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8" name="Plus 27"/>
          <p:cNvSpPr/>
          <p:nvPr/>
        </p:nvSpPr>
        <p:spPr>
          <a:xfrm>
            <a:off x="7014395" y="2749863"/>
            <a:ext cx="360040" cy="305207"/>
          </a:xfrm>
          <a:prstGeom prst="mathPlus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Plus 30"/>
          <p:cNvSpPr/>
          <p:nvPr/>
        </p:nvSpPr>
        <p:spPr>
          <a:xfrm>
            <a:off x="8148533" y="2756835"/>
            <a:ext cx="360040" cy="288032"/>
          </a:xfrm>
          <a:prstGeom prst="mathPlus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26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Frivillige målrettede efterafgrøder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Satsen er 700 kr /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De nye efterafgrøder skal udlægges ud over MFO, pligtige, </a:t>
            </a:r>
            <a:r>
              <a:rPr lang="da-DK" sz="2000" dirty="0" err="1" smtClean="0">
                <a:solidFill>
                  <a:schemeClr val="accent1">
                    <a:lumMod val="50000"/>
                  </a:schemeClr>
                </a:solidFill>
              </a:rPr>
              <a:t>hurdyrefterafgrøder</a:t>
            </a:r>
            <a:endParaRPr lang="da-DK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Generelt de samme regler som for pligtige – dog ikke alternativer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Man kan kun søge til hele </a:t>
            </a: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marker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Husk, eftervirkning som ved pligtige efterafgrøder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Økologer kan ikke deltage i ordningen</a:t>
            </a:r>
          </a:p>
          <a:p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004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660" y="297206"/>
            <a:ext cx="8166950" cy="468000"/>
          </a:xfrm>
        </p:spPr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De minimis støtte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9660" y="2132856"/>
            <a:ext cx="8166952" cy="26642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National støtteordning (de </a:t>
            </a:r>
            <a:r>
              <a:rPr lang="da-DK" sz="2000" dirty="0" err="1">
                <a:solidFill>
                  <a:schemeClr val="accent1">
                    <a:lumMod val="50000"/>
                  </a:schemeClr>
                </a:solidFill>
              </a:rPr>
              <a:t>minimis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Loft på ca: 112.500 kr. pr bedrift over 3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Dette svarer til 160 ha efterafgrøder pr. bedrift i hele perioden – forudsat at der ikke modtages anden de minimis støtte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Oplysninger om anden de </a:t>
            </a:r>
            <a:r>
              <a:rPr lang="da-DK" sz="2000" dirty="0" err="1">
                <a:solidFill>
                  <a:schemeClr val="accent1">
                    <a:lumMod val="50000"/>
                  </a:schemeClr>
                </a:solidFill>
              </a:rPr>
              <a:t>minimis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 støtte skrives i Fællesskemaet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906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led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2"/>
          <a:stretch/>
        </p:blipFill>
        <p:spPr bwMode="auto">
          <a:xfrm>
            <a:off x="861524" y="811416"/>
            <a:ext cx="6851086" cy="58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Vigtige definitioner - </a:t>
            </a:r>
            <a:r>
              <a:rPr lang="da-DK" sz="3200" dirty="0" err="1">
                <a:solidFill>
                  <a:schemeClr val="accent1">
                    <a:lumMod val="50000"/>
                  </a:schemeClr>
                </a:solidFill>
              </a:rPr>
              <a:t>delvandoplande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99616" y="1674174"/>
            <a:ext cx="7327053" cy="4592452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438128" y="6565995"/>
            <a:ext cx="224158" cy="201461"/>
          </a:xfrm>
        </p:spPr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549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Vigtige definitioner: Retention (kun relevant for kystvand)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87624" y="2492896"/>
            <a:ext cx="6963555" cy="3157804"/>
          </a:xfrm>
        </p:spPr>
        <p:txBody>
          <a:bodyPr/>
          <a:lstStyle/>
          <a:p>
            <a:r>
              <a:rPr lang="da-DK" sz="2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Retentionen er den del af kvælstoffet, der fjernes (luften, grundvand, vandløb/søer), inden kvælstoffet kommer ud til kystvandet</a:t>
            </a:r>
          </a:p>
          <a:p>
            <a:endParaRPr lang="da-DK" b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172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66950" cy="468000"/>
          </a:xfrm>
        </p:spPr>
        <p:txBody>
          <a:bodyPr/>
          <a:lstStyle/>
          <a:p>
            <a:r>
              <a:rPr lang="da-DK" sz="2800" dirty="0">
                <a:solidFill>
                  <a:schemeClr val="accent1">
                    <a:lumMod val="50000"/>
                  </a:schemeClr>
                </a:solidFill>
              </a:rPr>
              <a:t>Vigtige definitioner - ID-15 områder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28" y="698365"/>
            <a:ext cx="5112568" cy="6143113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Målrettede efterafgrøder 2017-2018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4520995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aturErhvervstyrelsen PowerPoint Skabelon 16_9" id="{104E0259-8DB8-4CB3-897C-0637A6CDCF9C}" vid="{874828CE-C794-496A-BE42-50F1CC28F54F}"/>
    </a:ext>
  </a:extLst>
</a:theme>
</file>

<file path=ppt/theme/theme2.xml><?xml version="1.0" encoding="utf-8"?>
<a:theme xmlns:a="http://schemas.openxmlformats.org/drawingml/2006/main" name="1_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aturErhvervstyrelsen PowerPoint Skabelon 16_9" id="{104E0259-8DB8-4CB3-897C-0637A6CDCF9C}" vid="{874828CE-C794-496A-BE42-50F1CC28F54F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FVM_PowerPoint_DK</Template>
  <TotalTime>10853</TotalTime>
  <Words>1224</Words>
  <Application>Microsoft Office PowerPoint</Application>
  <PresentationFormat>Skærmshow (4:3)</PresentationFormat>
  <Paragraphs>295</Paragraphs>
  <Slides>32</Slides>
  <Notes>29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Wingdings</vt:lpstr>
      <vt:lpstr>NaturErhvervstyrelsen PowerPoint Skabelon 16:9</vt:lpstr>
      <vt:lpstr>1_NaturErhvervstyrelsen PowerPoint Skabelon 16:9</vt:lpstr>
      <vt:lpstr>PowerPoint-præsentation</vt:lpstr>
      <vt:lpstr>Hvad vil vi fortælle om </vt:lpstr>
      <vt:lpstr>Fakta om ordningen</vt:lpstr>
      <vt:lpstr>Tidslinje</vt:lpstr>
      <vt:lpstr>Frivillige målrettede efterafgrøder</vt:lpstr>
      <vt:lpstr>De minimis støtte</vt:lpstr>
      <vt:lpstr>Vigtige definitioner - delvandoplande</vt:lpstr>
      <vt:lpstr>Vigtige definitioner: Retention (kun relevant for kystvand)</vt:lpstr>
      <vt:lpstr>Vigtige definitioner - ID-15 områder</vt:lpstr>
      <vt:lpstr>PowerPoint-præsentation</vt:lpstr>
      <vt:lpstr>PowerPoint-præsentation</vt:lpstr>
      <vt:lpstr>PowerPoint-præsentation</vt:lpstr>
      <vt:lpstr>Markliste i IMK</vt:lpstr>
      <vt:lpstr>Landmand.dk. Oversigt over bedriftens arealer i forskellige ID15-områder</vt:lpstr>
      <vt:lpstr>Ansøgning</vt:lpstr>
      <vt:lpstr>Først til mølle princippet</vt:lpstr>
      <vt:lpstr>PowerPoint-præsentation</vt:lpstr>
      <vt:lpstr>Rapport over status</vt:lpstr>
      <vt:lpstr>Rapport over status</vt:lpstr>
      <vt:lpstr>3 runder</vt:lpstr>
      <vt:lpstr>PowerPoint-præsentation</vt:lpstr>
      <vt:lpstr>Ansøgningen er bindende</vt:lpstr>
      <vt:lpstr>Ansøgningen er bindende</vt:lpstr>
      <vt:lpstr>Kontrol</vt:lpstr>
      <vt:lpstr>Obligatoriske målrettede efterafgrøder</vt:lpstr>
      <vt:lpstr>10 bedrifter i samme ID15 med behov på 10 pct.</vt:lpstr>
      <vt:lpstr>PowerPoint-præsentation</vt:lpstr>
      <vt:lpstr>Hvordan kan et evt. obligatorisk krav opfyldes?</vt:lpstr>
      <vt:lpstr>Eksempel på kvotetræk</vt:lpstr>
      <vt:lpstr>Beregning af reduktionsprocent </vt:lpstr>
      <vt:lpstr>Hvordan undgår vi et obligatorisk krav</vt:lpstr>
      <vt:lpstr>Spørgetime på Facebook ”Nyt til landbruget – NaturErhvervstyrelsen”  </vt:lpstr>
    </vt:vector>
  </TitlesOfParts>
  <Company>NaturErhvervstyrelsen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alenis</dc:creator>
  <cp:lastModifiedBy>Per Faurholt Ahle (NaturErhvervstyrelsen)</cp:lastModifiedBy>
  <cp:revision>745</cp:revision>
  <cp:lastPrinted>2017-01-16T09:59:51Z</cp:lastPrinted>
  <dcterms:created xsi:type="dcterms:W3CDTF">2014-08-05T14:13:52Z</dcterms:created>
  <dcterms:modified xsi:type="dcterms:W3CDTF">2017-01-20T07:51:25Z</dcterms:modified>
</cp:coreProperties>
</file>