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sldIdLst>
    <p:sldId id="290" r:id="rId2"/>
    <p:sldId id="301" r:id="rId3"/>
    <p:sldId id="303" r:id="rId4"/>
    <p:sldId id="302" r:id="rId5"/>
    <p:sldId id="304" r:id="rId6"/>
    <p:sldId id="346" r:id="rId7"/>
    <p:sldId id="347" r:id="rId8"/>
    <p:sldId id="309" r:id="rId9"/>
    <p:sldId id="306" r:id="rId10"/>
    <p:sldId id="348" r:id="rId11"/>
    <p:sldId id="349" r:id="rId12"/>
    <p:sldId id="353" r:id="rId13"/>
    <p:sldId id="354" r:id="rId14"/>
    <p:sldId id="355" r:id="rId15"/>
    <p:sldId id="342" r:id="rId16"/>
    <p:sldId id="356" r:id="rId17"/>
    <p:sldId id="357" r:id="rId18"/>
    <p:sldId id="358" r:id="rId19"/>
    <p:sldId id="343" r:id="rId20"/>
    <p:sldId id="359" r:id="rId21"/>
    <p:sldId id="360" r:id="rId22"/>
    <p:sldId id="361" r:id="rId23"/>
    <p:sldId id="372" r:id="rId24"/>
    <p:sldId id="344" r:id="rId25"/>
    <p:sldId id="362" r:id="rId26"/>
    <p:sldId id="363" r:id="rId27"/>
    <p:sldId id="364" r:id="rId28"/>
    <p:sldId id="365" r:id="rId29"/>
    <p:sldId id="366" r:id="rId30"/>
    <p:sldId id="327" r:id="rId31"/>
    <p:sldId id="350" r:id="rId32"/>
    <p:sldId id="351" r:id="rId33"/>
    <p:sldId id="367" r:id="rId34"/>
    <p:sldId id="368" r:id="rId35"/>
    <p:sldId id="369" r:id="rId36"/>
    <p:sldId id="334" r:id="rId37"/>
    <p:sldId id="317" r:id="rId38"/>
    <p:sldId id="333" r:id="rId39"/>
    <p:sldId id="338" r:id="rId40"/>
    <p:sldId id="352" r:id="rId41"/>
    <p:sldId id="339" r:id="rId42"/>
    <p:sldId id="340" r:id="rId43"/>
    <p:sldId id="337" r:id="rId44"/>
  </p:sldIdLst>
  <p:sldSz cx="9144000" cy="6858000" type="screen4x3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56"/>
    <a:srgbClr val="6A7046"/>
    <a:srgbClr val="0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2" autoAdjust="0"/>
    <p:restoredTop sz="70377" autoAdjust="0"/>
  </p:normalViewPr>
  <p:slideViewPr>
    <p:cSldViewPr showGuides="1">
      <p:cViewPr varScale="1">
        <p:scale>
          <a:sx n="77" d="100"/>
          <a:sy n="77" d="100"/>
        </p:scale>
        <p:origin x="12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96883202099732E-2"/>
          <c:y val="2.2828248031496062E-2"/>
          <c:w val="0.9025031167979003"/>
          <c:h val="0.82618159448818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alm.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numRef>
              <c:f>'Ark1'!$A$2:$A$6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'Ark1'!$B$2:$B$6</c:f>
              <c:numCache>
                <c:formatCode>General</c:formatCode>
                <c:ptCount val="5"/>
                <c:pt idx="0">
                  <c:v>2730</c:v>
                </c:pt>
                <c:pt idx="1">
                  <c:v>2709</c:v>
                </c:pt>
                <c:pt idx="2">
                  <c:v>2393</c:v>
                </c:pt>
                <c:pt idx="3">
                  <c:v>2441</c:v>
                </c:pt>
                <c:pt idx="4">
                  <c:v>2313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Efterkontrol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numRef>
              <c:f>'Ark1'!$A$2:$A$6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'Ark1'!$C$2:$C$6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1158</c:v>
                </c:pt>
                <c:pt idx="4">
                  <c:v>1026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68431160"/>
        <c:axId val="468431552"/>
      </c:barChart>
      <c:catAx>
        <c:axId val="46843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8431552"/>
        <c:crosses val="autoZero"/>
        <c:auto val="1"/>
        <c:lblAlgn val="ctr"/>
        <c:lblOffset val="100"/>
        <c:noMultiLvlLbl val="0"/>
      </c:catAx>
      <c:valAx>
        <c:axId val="46843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8431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177496981499776"/>
          <c:y val="8.6050196850393681E-2"/>
          <c:w val="0.2378640521530338"/>
          <c:h val="0.1278996062992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Plejekrav </a:t>
            </a:r>
            <a:r>
              <a:rPr lang="da-DK" sz="2200" dirty="0">
                <a:solidFill>
                  <a:schemeClr val="accent1">
                    <a:lumMod val="50000"/>
                  </a:schemeClr>
                </a:solidFill>
              </a:rPr>
              <a:t>i 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9232939632545931E-2"/>
          <c:y val="0.17842199803149605"/>
          <c:w val="0.90743372703412073"/>
          <c:h val="0.70492249015748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Ingen tegn på dyr </c:v>
                </c:pt>
                <c:pt idx="1">
                  <c:v>Ikke tilstrækkelig afgræsning </c:v>
                </c:pt>
                <c:pt idx="2">
                  <c:v>Manglende slæt/afpudsning </c:v>
                </c:pt>
                <c:pt idx="3">
                  <c:v>Fast græsningstryk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716</c:v>
                </c:pt>
                <c:pt idx="1">
                  <c:v>626</c:v>
                </c:pt>
                <c:pt idx="2">
                  <c:v>363</c:v>
                </c:pt>
                <c:pt idx="3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046744"/>
        <c:axId val="573047136"/>
      </c:barChart>
      <c:catAx>
        <c:axId val="57304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3047136"/>
        <c:crosses val="autoZero"/>
        <c:auto val="1"/>
        <c:lblAlgn val="ctr"/>
        <c:lblOffset val="100"/>
        <c:noMultiLvlLbl val="0"/>
      </c:catAx>
      <c:valAx>
        <c:axId val="57304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304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96883202099732E-2"/>
          <c:y val="2.2828248031496062E-2"/>
          <c:w val="0.9025031167979003"/>
          <c:h val="0.82618159448818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Fejl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numRef>
              <c:f>'Ark1'!$A$2:$A$6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'Ark1'!$B$2:$B$6</c:f>
              <c:numCache>
                <c:formatCode>General</c:formatCode>
                <c:ptCount val="5"/>
                <c:pt idx="0">
                  <c:v>1487</c:v>
                </c:pt>
                <c:pt idx="1">
                  <c:v>1371</c:v>
                </c:pt>
                <c:pt idx="2">
                  <c:v>1492</c:v>
                </c:pt>
                <c:pt idx="3">
                  <c:v>1735</c:v>
                </c:pt>
                <c:pt idx="4">
                  <c:v>1686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numRef>
              <c:f>'Ark1'!$A$2:$A$6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'Ark1'!$C$2:$C$6</c:f>
              <c:numCache>
                <c:formatCode>General</c:formatCode>
                <c:ptCount val="5"/>
                <c:pt idx="0">
                  <c:v>1240</c:v>
                </c:pt>
                <c:pt idx="1">
                  <c:v>1317</c:v>
                </c:pt>
                <c:pt idx="2">
                  <c:v>895</c:v>
                </c:pt>
                <c:pt idx="3">
                  <c:v>1858</c:v>
                </c:pt>
                <c:pt idx="4">
                  <c:v>1653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68432336"/>
        <c:axId val="468432728"/>
      </c:barChart>
      <c:catAx>
        <c:axId val="46843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8432728"/>
        <c:crosses val="autoZero"/>
        <c:auto val="1"/>
        <c:lblAlgn val="ctr"/>
        <c:lblOffset val="100"/>
        <c:noMultiLvlLbl val="0"/>
      </c:catAx>
      <c:valAx>
        <c:axId val="46843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843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177496981499776"/>
          <c:y val="8.6050196850393681E-2"/>
          <c:w val="0.14937190624355548"/>
          <c:h val="0.1278996062992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34672950568847E-2"/>
          <c:y val="0.18365875572683074"/>
          <c:w val="0.90743372703412073"/>
          <c:h val="0.70492249015748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Rekreativ anvendelse</c:v>
                </c:pt>
                <c:pt idx="1">
                  <c:v>Menneskeskabte konstruktioner</c:v>
                </c:pt>
                <c:pt idx="2">
                  <c:v>Efterafgrøder</c:v>
                </c:pt>
                <c:pt idx="3">
                  <c:v>Træer og skov</c:v>
                </c:pt>
                <c:pt idx="4">
                  <c:v>Aktivitetskrav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577</c:v>
                </c:pt>
                <c:pt idx="1">
                  <c:v>711</c:v>
                </c:pt>
                <c:pt idx="2">
                  <c:v>747</c:v>
                </c:pt>
                <c:pt idx="3">
                  <c:v>1177</c:v>
                </c:pt>
                <c:pt idx="4">
                  <c:v>3463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3440032"/>
        <c:axId val="253440424"/>
      </c:barChart>
      <c:catAx>
        <c:axId val="25344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53440424"/>
        <c:crosses val="autoZero"/>
        <c:auto val="1"/>
        <c:lblAlgn val="ctr"/>
        <c:lblOffset val="100"/>
        <c:noMultiLvlLbl val="0"/>
      </c:catAx>
      <c:valAx>
        <c:axId val="25344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5344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0457632279689E-2"/>
          <c:y val="3.8155793267973595E-2"/>
          <c:w val="0.9025031167979003"/>
          <c:h val="0.82618159448818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'Ark1'!$A$10:$A$12</c:f>
              <c:strCache>
                <c:ptCount val="3"/>
                <c:pt idx="0">
                  <c:v>Aktivitetskrav, græs</c:v>
                </c:pt>
                <c:pt idx="1">
                  <c:v>Aktivitetskrav, dyrket areal</c:v>
                </c:pt>
                <c:pt idx="2">
                  <c:v>Aktivitetskrav, brak</c:v>
                </c:pt>
              </c:strCache>
            </c:strRef>
          </c:cat>
          <c:val>
            <c:numRef>
              <c:f>'Ark1'!$B$10:$B$12</c:f>
              <c:numCache>
                <c:formatCode>General</c:formatCode>
                <c:ptCount val="3"/>
                <c:pt idx="0">
                  <c:v>2454</c:v>
                </c:pt>
                <c:pt idx="1">
                  <c:v>722</c:v>
                </c:pt>
                <c:pt idx="2">
                  <c:v>287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524592"/>
        <c:axId val="536524984"/>
      </c:barChart>
      <c:catAx>
        <c:axId val="53652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6524984"/>
        <c:crosses val="autoZero"/>
        <c:auto val="1"/>
        <c:lblAlgn val="ctr"/>
        <c:lblOffset val="100"/>
        <c:noMultiLvlLbl val="0"/>
      </c:catAx>
      <c:valAx>
        <c:axId val="53652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652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 dirty="0" smtClean="0">
                <a:solidFill>
                  <a:schemeClr val="accent1">
                    <a:lumMod val="50000"/>
                  </a:schemeClr>
                </a:solidFill>
              </a:rPr>
              <a:t>1177 observationer i </a:t>
            </a:r>
            <a:r>
              <a:rPr lang="da-DK" sz="2000" b="1" dirty="0">
                <a:solidFill>
                  <a:schemeClr val="accent1">
                    <a:lumMod val="50000"/>
                  </a:schemeClr>
                </a:solidFill>
              </a:rPr>
              <a:t>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7787301614404145E-2"/>
          <c:y val="0.26536468561396154"/>
          <c:w val="0.90743372703412073"/>
          <c:h val="0.58521372999662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Klynge af træer over 100 m2
</c:v>
                </c:pt>
                <c:pt idx="1">
                  <c:v>Mere end 100 træer eller buske pr. ha</c:v>
                </c:pt>
                <c:pt idx="2">
                  <c:v>Remise/vildtremise</c:v>
                </c:pt>
                <c:pt idx="3">
                  <c:v>Læhegn</c:v>
                </c:pt>
                <c:pt idx="4">
                  <c:v>Skov</c:v>
                </c:pt>
                <c:pt idx="5">
                  <c:v>Arbejdsareal i skov 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117</c:v>
                </c:pt>
                <c:pt idx="1">
                  <c:v>67</c:v>
                </c:pt>
                <c:pt idx="2">
                  <c:v>66</c:v>
                </c:pt>
                <c:pt idx="3">
                  <c:v>637</c:v>
                </c:pt>
                <c:pt idx="4">
                  <c:v>260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525768"/>
        <c:axId val="576972672"/>
      </c:barChart>
      <c:catAx>
        <c:axId val="53652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2672"/>
        <c:crosses val="autoZero"/>
        <c:auto val="1"/>
        <c:lblAlgn val="ctr"/>
        <c:lblOffset val="100"/>
        <c:noMultiLvlLbl val="0"/>
      </c:catAx>
      <c:valAx>
        <c:axId val="57697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6525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747 observationer 2016</a:t>
            </a:r>
            <a:endParaRPr lang="da-DK" sz="2200" dirty="0">
              <a:solidFill>
                <a:schemeClr val="accent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1467293107783345"/>
          <c:y val="1.6797075457224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1089411118062903E-2"/>
          <c:y val="0.26869404058538787"/>
          <c:w val="0.90743372703412073"/>
          <c:h val="0.58521372999662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'Ark1'!$A$3:$A$6</c:f>
              <c:strCache>
                <c:ptCount val="4"/>
                <c:pt idx="0">
                  <c:v>Såfrist </c:v>
                </c:pt>
                <c:pt idx="1">
                  <c:v>Dækning af efterafgrøde på marken</c:v>
                </c:pt>
                <c:pt idx="2">
                  <c:v>Planter og plante- sammensætning </c:v>
                </c:pt>
                <c:pt idx="3">
                  <c:v>Fjernet før frist </c:v>
                </c:pt>
              </c:strCache>
            </c:strRef>
          </c:cat>
          <c:val>
            <c:numRef>
              <c:f>'Ark1'!$B$3:$B$6</c:f>
              <c:numCache>
                <c:formatCode>General</c:formatCode>
                <c:ptCount val="4"/>
                <c:pt idx="0">
                  <c:v>15</c:v>
                </c:pt>
                <c:pt idx="1">
                  <c:v>547</c:v>
                </c:pt>
                <c:pt idx="2">
                  <c:v>109</c:v>
                </c:pt>
                <c:pt idx="3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973064"/>
        <c:axId val="576973456"/>
      </c:barChart>
      <c:catAx>
        <c:axId val="57697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3456"/>
        <c:crosses val="autoZero"/>
        <c:auto val="1"/>
        <c:lblAlgn val="ctr"/>
        <c:lblOffset val="100"/>
        <c:noMultiLvlLbl val="0"/>
      </c:catAx>
      <c:valAx>
        <c:axId val="57697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3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15. september</c:v>
                </c:pt>
                <c:pt idx="1">
                  <c:v>21. september</c:v>
                </c:pt>
                <c:pt idx="2">
                  <c:v>26. september</c:v>
                </c:pt>
                <c:pt idx="3">
                  <c:v>2. oktober</c:v>
                </c:pt>
                <c:pt idx="4">
                  <c:v>7. oktober</c:v>
                </c:pt>
                <c:pt idx="5">
                  <c:v>27. oktober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76973848"/>
        <c:axId val="576974240"/>
      </c:barChart>
      <c:catAx>
        <c:axId val="576973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4240"/>
        <c:crosses val="autoZero"/>
        <c:auto val="1"/>
        <c:lblAlgn val="ctr"/>
        <c:lblOffset val="100"/>
        <c:noMultiLvlLbl val="0"/>
      </c:catAx>
      <c:valAx>
        <c:axId val="576974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76973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1288 observationer i </a:t>
            </a:r>
            <a:r>
              <a:rPr lang="da-DK" sz="2200" dirty="0">
                <a:solidFill>
                  <a:schemeClr val="accent1">
                    <a:lumMod val="50000"/>
                  </a:schemeClr>
                </a:solidFill>
              </a:rPr>
              <a:t>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3450351310049257E-2"/>
          <c:y val="0.19332652396995012"/>
          <c:w val="0.90743372703412073"/>
          <c:h val="0.5852137299966230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cat>
            <c:strRef>
              <c:f>'Ark1'!$A$2:$A$7</c:f>
              <c:strCache>
                <c:ptCount val="6"/>
                <c:pt idx="0">
                  <c:v>Have, park o.l.</c:v>
                </c:pt>
                <c:pt idx="1">
                  <c:v>Ridebane, vildtager og andre rekreative formål</c:v>
                </c:pt>
                <c:pt idx="2">
                  <c:v>Vej, markvej og kørespor</c:v>
                </c:pt>
                <c:pt idx="3">
                  <c:v>Konstruktion i kant af markblok  </c:v>
                </c:pt>
                <c:pt idx="4">
                  <c:v>Bygninger og faste installationer</c:v>
                </c:pt>
                <c:pt idx="5">
                  <c:v>Sten og jorddiger 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300</c:v>
                </c:pt>
                <c:pt idx="1">
                  <c:v>277</c:v>
                </c:pt>
                <c:pt idx="2">
                  <c:v>310</c:v>
                </c:pt>
                <c:pt idx="3">
                  <c:v>148</c:v>
                </c:pt>
                <c:pt idx="4">
                  <c:v>145</c:v>
                </c:pt>
                <c:pt idx="5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975416"/>
        <c:axId val="576975808"/>
      </c:barChart>
      <c:catAx>
        <c:axId val="57697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5808"/>
        <c:crosses val="autoZero"/>
        <c:auto val="1"/>
        <c:lblAlgn val="ctr"/>
        <c:lblOffset val="100"/>
        <c:noMultiLvlLbl val="0"/>
      </c:catAx>
      <c:valAx>
        <c:axId val="5769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697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Top</a:t>
            </a:r>
            <a:r>
              <a:rPr lang="da-DK" sz="2200" baseline="0" dirty="0" smtClean="0">
                <a:solidFill>
                  <a:schemeClr val="accent1">
                    <a:lumMod val="50000"/>
                  </a:schemeClr>
                </a:solidFill>
              </a:rPr>
              <a:t> 3</a:t>
            </a: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 observationer </a:t>
            </a:r>
            <a:r>
              <a:rPr lang="da-DK" sz="2200" dirty="0">
                <a:solidFill>
                  <a:schemeClr val="accent1">
                    <a:lumMod val="50000"/>
                  </a:schemeClr>
                </a:solidFill>
              </a:rPr>
              <a:t>i 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9232939632545931E-2"/>
          <c:y val="0.17842199803149605"/>
          <c:w val="0.90743372703412073"/>
          <c:h val="0.70492249015748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Top 5 overtrædelser i 2016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'Ark1'!$A$2:$A$4</c:f>
              <c:strCache>
                <c:ptCount val="3"/>
                <c:pt idx="0">
                  <c:v>Forbud ikke overholdt</c:v>
                </c:pt>
                <c:pt idx="1">
                  <c:v>Indtegning af tilsagn</c:v>
                </c:pt>
                <c:pt idx="2">
                  <c:v>Plejekrav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103</c:v>
                </c:pt>
                <c:pt idx="1">
                  <c:v>235</c:v>
                </c:pt>
                <c:pt idx="2">
                  <c:v>1965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045568"/>
        <c:axId val="573045960"/>
      </c:barChart>
      <c:catAx>
        <c:axId val="57304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3045960"/>
        <c:crosses val="autoZero"/>
        <c:auto val="1"/>
        <c:lblAlgn val="ctr"/>
        <c:lblOffset val="100"/>
        <c:noMultiLvlLbl val="0"/>
      </c:catAx>
      <c:valAx>
        <c:axId val="57304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304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6268-5CE8-436F-8727-6E4791263BAF}" type="datetimeFigureOut">
              <a:rPr lang="da-DK" smtClean="0"/>
              <a:t>19-01-2017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507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467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309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19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4941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79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1782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5294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5650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4027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89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3986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8633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895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3578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167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919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2968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202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9676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97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391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8048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0559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7278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1458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754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17344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239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6080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8328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8186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763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639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614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5605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615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8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13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658">
              <a:defRPr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1674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754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525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r>
              <a:rPr lang="da-DK" baseline="0" dirty="0" smtClean="0"/>
              <a:t>……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112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pic>
        <p:nvPicPr>
          <p:cNvPr id="8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6" y="346834"/>
            <a:ext cx="2915995" cy="473141"/>
          </a:xfrm>
          <a:prstGeom prst="rect">
            <a:avLst/>
          </a:prstGeom>
        </p:spPr>
      </p:pic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6434" y="5778964"/>
            <a:ext cx="195828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B20B6C21-917D-4F76-91D6-3DDB499CCC20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999" y="1524"/>
            <a:ext cx="1436828" cy="1078991"/>
          </a:xfrm>
          <a:prstGeom prst="rect">
            <a:avLst/>
          </a:prstGeom>
        </p:spPr>
      </p:pic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 smtClean="0"/>
          </a:p>
        </p:txBody>
      </p:sp>
      <p:sp>
        <p:nvSpPr>
          <p:cNvPr id="19" name="Tekstfelt 18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332656"/>
            <a:ext cx="7847013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7700" y="1628775"/>
            <a:ext cx="7847013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6A19FFE-E777-44BD-A51F-5FF83313E119}" type="datetime2">
              <a:rPr lang="da-DK" smtClean="0"/>
              <a:t>19. januar 2017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5075083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507484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84128" y="0"/>
            <a:ext cx="3059871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0FFCF24-46F3-428D-9AB7-B620DCFF9A4A}" type="datetime2">
              <a:rPr lang="da-DK" smtClean="0"/>
              <a:t>19. januar 2017</a:t>
            </a:fld>
            <a:endParaRPr lang="da-DK" dirty="0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1" name="Billede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2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pe 1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880" y="0"/>
            <a:ext cx="1430739" cy="1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3852243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861288" y="0"/>
            <a:ext cx="428271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C954DE-7ECB-48EE-B81E-19A1483E139B}" type="datetime2">
              <a:rPr lang="da-DK" smtClean="0"/>
              <a:t>19. januar 2017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6019"/>
            <a:ext cx="1414709" cy="10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 smtClean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 smtClean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105191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 smtClean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105191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7500C96-530C-44CD-B6F5-87A10F13CFDD}" type="datetime2">
              <a:rPr lang="da-DK" smtClean="0"/>
              <a:t>19. januar 2017</a:t>
            </a:fld>
            <a:endParaRPr lang="da-DK" dirty="0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 smtClean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23B5C2-1C96-4156-BF63-BC9C45313C61}" type="datetime2">
              <a:rPr lang="da-DK" smtClean="0"/>
              <a:t>19. januar 2017</a:t>
            </a:fld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6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8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 smtClean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E0372B-030F-4B46-A5C6-367096B8BEF2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9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98" y="0"/>
            <a:ext cx="1430740" cy="1074419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 baseline="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 smtClean="0"/>
              <a:t>Klik for at tilføje tekst - Grøn tekst får du ved at bruge TAB-knappen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 smtClean="0"/>
              <a:t>Klik og indsæt diagram eller tabel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6F3EB12-DBA8-4148-8B62-8698D8CA2E85}" type="datetime2">
              <a:rPr lang="da-DK" smtClean="0"/>
              <a:t>19. januar 2017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5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 sort 15 pkt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 grøn 15 pkt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= Punkt-liste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at gå tilbage i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isteniveau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 smtClean="0"/>
              <a:t>Klik for at tilføje tekst - Grøn tekst får du ved at bruge TAB-knappen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 smtClean="0"/>
              <a:t>Klik og indsæt diagram eller tabel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5A0AE-61B1-4B61-B3A2-2B2DF8FF1DB6}" type="datetime2">
              <a:rPr lang="da-DK" smtClean="0"/>
              <a:t>19. januar 2017</a:t>
            </a:fld>
            <a:endParaRPr lang="da-DK" dirty="0"/>
          </a:p>
        </p:txBody>
      </p:sp>
      <p:pic>
        <p:nvPicPr>
          <p:cNvPr id="8" name="Billed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 sort 15 pkt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 grøn 15 pkt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= Punkt-liste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at gå tilbage i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isteniveau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 marL="216000" indent="-216000">
              <a:lnSpc>
                <a:spcPct val="94000"/>
              </a:lnSpc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 marL="432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>
              <a:lnSpc>
                <a:spcPct val="94000"/>
              </a:lnSpc>
              <a:defRPr sz="1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smtClean="0"/>
              <a:t>Klik og indsæt diagram eller tabel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68F819A-6CB7-4DBA-A78A-0E3EF3C44EF1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5776798"/>
            <a:ext cx="1438655" cy="1080362"/>
          </a:xfrm>
          <a:prstGeom prst="rect">
            <a:avLst/>
          </a:prstGeom>
        </p:spPr>
      </p:pic>
      <p:grpSp>
        <p:nvGrpSpPr>
          <p:cNvPr id="16" name="Gruppe 15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 hvid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15 pkt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2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at gå tilbage i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isteniveau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306020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571999" y="311150"/>
            <a:ext cx="392271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 smtClean="0"/>
              <a:t>Klik og indsæt diagram eller tabel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DE38B62-BBF7-47B7-983D-47EC4EE94062}" type="datetime2">
              <a:rPr lang="da-DK" smtClean="0"/>
              <a:t>19. januar 2017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0"/>
            <a:ext cx="1438655" cy="10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pic>
        <p:nvPicPr>
          <p:cNvPr id="8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9" y="346834"/>
            <a:ext cx="2915988" cy="473141"/>
          </a:xfrm>
          <a:prstGeom prst="rect">
            <a:avLst/>
          </a:prstGeom>
        </p:spPr>
      </p:pic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6434" y="5778964"/>
            <a:ext cx="195828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7EBF42B2-CF0D-4D9B-B77B-24178E4EB630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 smtClean="0"/>
          </a:p>
        </p:txBody>
      </p:sp>
    </p:spTree>
    <p:extLst>
      <p:ext uri="{BB962C8B-B14F-4D97-AF65-F5344CB8AC3E}">
        <p14:creationId xmlns:p14="http://schemas.microsoft.com/office/powerpoint/2010/main" val="341263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6A799665-D0A8-4CBA-8635-6F38958AF4F1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0D0B0A99-E0D4-4E88-BE09-514A0399B1FA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her og indsæt mørkt billede, via fanen Indsæt, Billeder</a:t>
            </a:r>
            <a:endParaRPr lang="da-DK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Sted/event</a:t>
            </a:r>
          </a:p>
        </p:txBody>
      </p:sp>
      <p:sp>
        <p:nvSpPr>
          <p:cNvPr id="37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68000" y="346834"/>
            <a:ext cx="2916000" cy="47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 smtClean="0"/>
              <a:t>.0</a:t>
            </a:r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8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AC6240C4-2DC6-4B08-AD60-8CE237BAE965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25" name="Gruppe 2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5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999" y="3261"/>
            <a:ext cx="1381465" cy="1037416"/>
          </a:xfrm>
          <a:prstGeom prst="rect">
            <a:avLst/>
          </a:prstGeom>
        </p:spPr>
      </p:pic>
      <p:sp>
        <p:nvSpPr>
          <p:cNvPr id="30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 smtClean="0"/>
          </a:p>
        </p:txBody>
      </p:sp>
      <p:sp>
        <p:nvSpPr>
          <p:cNvPr id="38" name="Tekstfelt 3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her og indsæt lyst billede, via fanen Indsæt, Billeder</a:t>
            </a:r>
            <a:endParaRPr lang="da-DK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Sted/event</a:t>
            </a:r>
          </a:p>
        </p:txBody>
      </p:sp>
      <p:sp>
        <p:nvSpPr>
          <p:cNvPr id="2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68000" y="346834"/>
            <a:ext cx="2916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3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2DDACCD6-88D7-41F6-9FC8-E1172FCF4445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35" name="Gruppe 3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3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9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1474"/>
            <a:ext cx="1386225" cy="1040990"/>
          </a:xfrm>
          <a:prstGeom prst="rect">
            <a:avLst/>
          </a:prstGeom>
        </p:spPr>
      </p:pic>
      <p:sp>
        <p:nvSpPr>
          <p:cNvPr id="27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0" name="Tekstfelt 29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 smtClean="0"/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her og indsæt lyst billede, via fanen Indsæt, Billeder eller indsæt farvet baggrund.</a:t>
            </a:r>
            <a:endParaRPr lang="da-DK" dirty="0"/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D6E7F0C-A18F-4F72-B03E-4D1D7C146D38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9"/>
          </p:nvPr>
        </p:nvSpPr>
        <p:spPr>
          <a:xfrm>
            <a:off x="1148060" y="7764043"/>
            <a:ext cx="3639964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20"/>
          </p:nvPr>
        </p:nvSpPr>
        <p:spPr>
          <a:xfrm>
            <a:off x="818792" y="7764043"/>
            <a:ext cx="298376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0"/>
            <a:ext cx="1379778" cy="10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6A04A2-604C-4A41-9BAA-1F91DF94E347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BA53A237-855E-46C8-9A60-DB71F2387699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8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e 12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10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12" name="Gruppe 1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7" name="Billede 6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9" name="Rektangel 8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dirty="0" err="1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045" y="1196753"/>
            <a:ext cx="7844400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B6DED59A-0700-4C1E-AF21-78AC034F9A02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47700" y="1196424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385070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5CA3A151-D51F-435E-8A74-C9B3F51F92CB}" type="datetime2">
              <a:rPr lang="da-DK" smtClean="0"/>
              <a:t>19. januar 2017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49044" y="1196753"/>
            <a:ext cx="78456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  <a:endParaRPr lang="da-DK" dirty="0"/>
          </a:p>
        </p:txBody>
      </p:sp>
      <p:pic>
        <p:nvPicPr>
          <p:cNvPr id="11" name="Billede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060" y="6398799"/>
            <a:ext cx="363996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8792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D0C510B-F3F8-4C3B-8E09-B0E296787BB3}" type="datetime2">
              <a:rPr lang="da-DK" smtClean="0"/>
              <a:t>19. januar 2017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21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​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5351" userDrawn="1">
          <p15:clr>
            <a:srgbClr val="F26B43"/>
          </p15:clr>
        </p15:guide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6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chart" Target="../charts/chart7.xml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887124" cy="209684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da-DK" dirty="0" smtClean="0"/>
              <a:t>Kontrol af landbrugsarealer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/>
              <a:t>Landbrugsseminar 2017</a:t>
            </a:r>
            <a:endParaRPr lang="da-DK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Karin Kjær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66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483" y="332656"/>
            <a:ext cx="7845668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Grundbetaling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Observationer 2016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0003" y="1484784"/>
            <a:ext cx="8199437" cy="435758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a-DK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 over top 5 observationer </a:t>
            </a: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955473241"/>
              </p:ext>
            </p:extLst>
          </p:nvPr>
        </p:nvGraphicFramePr>
        <p:xfrm>
          <a:off x="450528" y="1764726"/>
          <a:ext cx="8208912" cy="485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6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438" y="278321"/>
            <a:ext cx="8199437" cy="1092279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Grundbetaling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Aktivitetskrav - Observationer 2016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828578"/>
            <a:ext cx="8199437" cy="4388270"/>
          </a:xfrm>
        </p:spPr>
        <p:txBody>
          <a:bodyPr>
            <a:normAutofit/>
          </a:bodyPr>
          <a:lstStyle/>
          <a:p>
            <a:endParaRPr lang="da-DK" dirty="0"/>
          </a:p>
          <a:p>
            <a:pPr lvl="1"/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7254" y="-1755000"/>
            <a:ext cx="1800000" cy="10132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97210919"/>
              </p:ext>
            </p:extLst>
          </p:nvPr>
        </p:nvGraphicFramePr>
        <p:xfrm>
          <a:off x="140475" y="1628800"/>
          <a:ext cx="8752005" cy="497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35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12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/>
        </p:blipFill>
        <p:spPr>
          <a:xfrm>
            <a:off x="-468560" y="3832"/>
            <a:ext cx="10014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13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27656"/>
            <a:ext cx="10441160" cy="67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14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2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1972"/>
            <a:ext cx="8099177" cy="468000"/>
          </a:xfrm>
        </p:spPr>
        <p:txBody>
          <a:bodyPr/>
          <a:lstStyle/>
          <a:p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Grundbetaling</a:t>
            </a:r>
            <a:b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Træer og skov - Observationer </a:t>
            </a:r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15</a:t>
            </a:fld>
            <a:endParaRPr lang="da-DK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90051608"/>
              </p:ext>
            </p:extLst>
          </p:nvPr>
        </p:nvGraphicFramePr>
        <p:xfrm>
          <a:off x="-108520" y="1456060"/>
          <a:ext cx="9252520" cy="504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39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16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3923928" y="2996952"/>
            <a:ext cx="8463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Læhegn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-99392"/>
            <a:ext cx="1000911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17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067944" y="3068960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Skov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48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18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139952" y="3284984"/>
            <a:ext cx="15431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Træer i klynger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-985233" y="0"/>
            <a:ext cx="10885866" cy="6858000"/>
            <a:chOff x="-985233" y="0"/>
            <a:chExt cx="10885866" cy="6858000"/>
          </a:xfrm>
        </p:grpSpPr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5233" y="0"/>
              <a:ext cx="10885866" cy="6858000"/>
            </a:xfrm>
            <a:prstGeom prst="rect">
              <a:avLst/>
            </a:prstGeom>
          </p:spPr>
        </p:pic>
        <p:sp>
          <p:nvSpPr>
            <p:cNvPr id="5" name="Rektangel 4"/>
            <p:cNvSpPr/>
            <p:nvPr/>
          </p:nvSpPr>
          <p:spPr>
            <a:xfrm>
              <a:off x="6516216" y="5949280"/>
              <a:ext cx="2376264" cy="216024"/>
            </a:xfrm>
            <a:prstGeom prst="rect">
              <a:avLst/>
            </a:prstGeom>
            <a:solidFill>
              <a:srgbClr val="6A704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2773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11972"/>
            <a:ext cx="7955161" cy="468000"/>
          </a:xfrm>
        </p:spPr>
        <p:txBody>
          <a:bodyPr/>
          <a:lstStyle/>
          <a:p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Grundbetaling</a:t>
            </a:r>
            <a:b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Efterafgrøder - Observationer </a:t>
            </a:r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19</a:t>
            </a:fld>
            <a:endParaRPr lang="da-DK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93508064"/>
              </p:ext>
            </p:extLst>
          </p:nvPr>
        </p:nvGraphicFramePr>
        <p:xfrm>
          <a:off x="251520" y="1412776"/>
          <a:ext cx="8387209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3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Tilbageblik på arealkontrollen 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Kontrollen </a:t>
            </a:r>
            <a:r>
              <a:rPr lang="da-DK" sz="2200" b="0" dirty="0">
                <a:solidFill>
                  <a:schemeClr val="accent1">
                    <a:lumMod val="50000"/>
                  </a:schemeClr>
                </a:solidFill>
              </a:rPr>
              <a:t>blev gennemført inden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1. december</a:t>
            </a: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Nyt IT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Observationer på </a:t>
            </a: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samme niveau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som i 2015</a:t>
            </a: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/ NaturErhvervstyrelsen </a:t>
            </a:r>
            <a:r>
              <a:rPr lang="da-DK" dirty="0" smtClean="0"/>
              <a:t>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34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20</a:t>
            </a:fld>
            <a:endParaRPr lang="da-DK" dirty="0"/>
          </a:p>
        </p:txBody>
      </p:sp>
      <p:pic>
        <p:nvPicPr>
          <p:cNvPr id="4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07" y="0"/>
            <a:ext cx="1097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21</a:t>
            </a:fld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-1137741" y="0"/>
            <a:ext cx="11218467" cy="6858000"/>
            <a:chOff x="-1137741" y="0"/>
            <a:chExt cx="11218467" cy="6858000"/>
          </a:xfrm>
        </p:grpSpPr>
        <p:pic>
          <p:nvPicPr>
            <p:cNvPr id="4" name="Pladsholder til indhold 5" descr="DSCN2154"/>
            <p:cNvPicPr>
              <a:picLocks noChangeAspect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7741" y="0"/>
              <a:ext cx="11218467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ktangel 4"/>
            <p:cNvSpPr/>
            <p:nvPr/>
          </p:nvSpPr>
          <p:spPr>
            <a:xfrm>
              <a:off x="6588224" y="5949280"/>
              <a:ext cx="2808312" cy="336335"/>
            </a:xfrm>
            <a:prstGeom prst="rect">
              <a:avLst/>
            </a:prstGeom>
            <a:solidFill>
              <a:srgbClr val="60605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7572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22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832" y="0"/>
            <a:ext cx="9777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437" y="392540"/>
            <a:ext cx="8199437" cy="1092279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Græsudlæg/efterafgrøder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Trappemodel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3" indent="0">
              <a:buNone/>
            </a:pPr>
            <a:endParaRPr lang="da-DK" sz="2100" dirty="0"/>
          </a:p>
          <a:p>
            <a:pPr lvl="1"/>
            <a:endParaRPr lang="da-DK" sz="2400" dirty="0" smtClean="0"/>
          </a:p>
          <a:p>
            <a:pPr lvl="1"/>
            <a:endParaRPr lang="da-DK" sz="2400" dirty="0"/>
          </a:p>
          <a:p>
            <a:pPr marL="0" lvl="1" indent="0">
              <a:buNone/>
            </a:pPr>
            <a:endParaRPr lang="da-DK" sz="2400" dirty="0" smtClean="0"/>
          </a:p>
          <a:p>
            <a:pPr marL="180000" lvl="2" indent="0">
              <a:buNone/>
            </a:pPr>
            <a:r>
              <a:rPr lang="da-DK" sz="2100" dirty="0" smtClean="0"/>
              <a:t>	</a:t>
            </a:r>
            <a:endParaRPr lang="da-DK" sz="2100" dirty="0" smtClean="0">
              <a:solidFill>
                <a:schemeClr val="bg1"/>
              </a:solidFill>
            </a:endParaRPr>
          </a:p>
          <a:p>
            <a:pPr lvl="3"/>
            <a:endParaRPr lang="da-DK" sz="21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880533" y="1028697"/>
          <a:ext cx="7771341" cy="519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4"/>
          <a:srcRect l="50442" t="39317" b="18474"/>
          <a:stretch/>
        </p:blipFill>
        <p:spPr>
          <a:xfrm rot="5400000">
            <a:off x="609142" y="4190856"/>
            <a:ext cx="2140912" cy="121280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5"/>
          <a:srcRect l="26258" t="25477" r="13601" b="30646"/>
          <a:stretch/>
        </p:blipFill>
        <p:spPr>
          <a:xfrm rot="5400000">
            <a:off x="1609629" y="3938280"/>
            <a:ext cx="2598115" cy="1260756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6"/>
          <a:srcRect l="26923" t="42835" b="13555"/>
          <a:stretch/>
        </p:blipFill>
        <p:spPr>
          <a:xfrm rot="5400000">
            <a:off x="2553278" y="3673812"/>
            <a:ext cx="3156911" cy="125306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7"/>
          <a:srcRect l="7497" t="41335" r="7667" b="15323"/>
          <a:stretch/>
        </p:blipFill>
        <p:spPr>
          <a:xfrm rot="5400000">
            <a:off x="3556187" y="3423655"/>
            <a:ext cx="3664916" cy="1245376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8"/>
          <a:srcRect l="2571" t="33085" b="22127"/>
          <a:stretch/>
        </p:blipFill>
        <p:spPr>
          <a:xfrm rot="5400000">
            <a:off x="4566421" y="3103024"/>
            <a:ext cx="4208933" cy="1286935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9"/>
          <a:srcRect l="40489" r="42513"/>
          <a:stretch/>
        </p:blipFill>
        <p:spPr>
          <a:xfrm>
            <a:off x="7268490" y="1176628"/>
            <a:ext cx="1413160" cy="4680000"/>
          </a:xfrm>
          <a:prstGeom prst="rect">
            <a:avLst/>
          </a:prstGeom>
        </p:spPr>
      </p:pic>
      <p:sp>
        <p:nvSpPr>
          <p:cNvPr id="19" name="Tekstfelt 18"/>
          <p:cNvSpPr txBox="1"/>
          <p:nvPr/>
        </p:nvSpPr>
        <p:spPr>
          <a:xfrm>
            <a:off x="1341033" y="3346382"/>
            <a:ext cx="82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latin typeface="Arial Rounded MT Bold" panose="020F0704030504030204" pitchFamily="34" charset="0"/>
              </a:rPr>
              <a:t>20 %</a:t>
            </a:r>
            <a:endParaRPr lang="da-DK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2582616" y="2889183"/>
            <a:ext cx="82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latin typeface="Arial Rounded MT Bold" panose="020F0704030504030204" pitchFamily="34" charset="0"/>
              </a:rPr>
              <a:t>25 %</a:t>
            </a:r>
            <a:endParaRPr lang="da-DK" sz="2000" dirty="0">
              <a:latin typeface="Arial Rounded MT Bold" panose="020F0704030504030204" pitchFamily="34" charset="0"/>
            </a:endParaRPr>
          </a:p>
        </p:txBody>
      </p:sp>
      <p:sp>
        <p:nvSpPr>
          <p:cNvPr id="21" name="Tekstfelt 20"/>
          <p:cNvSpPr txBox="1"/>
          <p:nvPr/>
        </p:nvSpPr>
        <p:spPr>
          <a:xfrm>
            <a:off x="3773311" y="2352557"/>
            <a:ext cx="82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rial Rounded MT Bold" panose="020F0704030504030204" pitchFamily="34" charset="0"/>
              </a:rPr>
              <a:t>3</a:t>
            </a:r>
            <a:r>
              <a:rPr lang="da-DK" sz="2000" dirty="0" smtClean="0">
                <a:latin typeface="Arial Rounded MT Bold" panose="020F0704030504030204" pitchFamily="34" charset="0"/>
              </a:rPr>
              <a:t>0 %</a:t>
            </a:r>
            <a:endParaRPr lang="da-DK" sz="2000" dirty="0">
              <a:latin typeface="Arial Rounded MT Bold" panose="020F0704030504030204" pitchFamily="34" charset="0"/>
            </a:endParaRPr>
          </a:p>
        </p:txBody>
      </p:sp>
      <p:sp>
        <p:nvSpPr>
          <p:cNvPr id="22" name="Tekstfelt 21"/>
          <p:cNvSpPr txBox="1"/>
          <p:nvPr/>
        </p:nvSpPr>
        <p:spPr>
          <a:xfrm>
            <a:off x="5067033" y="1844553"/>
            <a:ext cx="82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latin typeface="Arial Rounded MT Bold" panose="020F0704030504030204" pitchFamily="34" charset="0"/>
              </a:rPr>
              <a:t>3</a:t>
            </a:r>
            <a:r>
              <a:rPr lang="da-DK" sz="2000" dirty="0">
                <a:latin typeface="Arial Rounded MT Bold" panose="020F0704030504030204" pitchFamily="34" charset="0"/>
              </a:rPr>
              <a:t>5</a:t>
            </a:r>
            <a:r>
              <a:rPr lang="da-DK" sz="2000" dirty="0" smtClean="0">
                <a:latin typeface="Arial Rounded MT Bold" panose="020F0704030504030204" pitchFamily="34" charset="0"/>
              </a:rPr>
              <a:t> %</a:t>
            </a:r>
            <a:endParaRPr lang="da-DK" sz="2000" dirty="0">
              <a:latin typeface="Arial Rounded MT Bold" panose="020F0704030504030204" pitchFamily="34" charset="0"/>
            </a:endParaRPr>
          </a:p>
        </p:txBody>
      </p:sp>
      <p:sp>
        <p:nvSpPr>
          <p:cNvPr id="23" name="Tekstfelt 22"/>
          <p:cNvSpPr txBox="1"/>
          <p:nvPr/>
        </p:nvSpPr>
        <p:spPr>
          <a:xfrm>
            <a:off x="6256864" y="1288273"/>
            <a:ext cx="82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latin typeface="Arial Rounded MT Bold" panose="020F0704030504030204" pitchFamily="34" charset="0"/>
              </a:rPr>
              <a:t>40 %</a:t>
            </a:r>
            <a:endParaRPr lang="da-DK" sz="2000" dirty="0">
              <a:latin typeface="Arial Rounded MT Bold" panose="020F070403050403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68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Grundbetaling</a:t>
            </a:r>
            <a:r>
              <a:rPr lang="da-DK" sz="3200" dirty="0">
                <a:latin typeface="Arial Black" panose="020B0A04020102020204" pitchFamily="34" charset="0"/>
              </a:rPr>
              <a:t/>
            </a:r>
            <a:br>
              <a:rPr lang="da-DK" sz="3200" dirty="0"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Rekreativ anvendelse </a:t>
            </a: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og </a:t>
            </a:r>
            <a:r>
              <a:rPr lang="da-DK" sz="32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menneskeskabte konstruktioner</a:t>
            </a:r>
            <a:r>
              <a:rPr lang="da-DK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24</a:t>
            </a:fld>
            <a:endParaRPr lang="da-DK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77206206"/>
              </p:ext>
            </p:extLst>
          </p:nvPr>
        </p:nvGraphicFramePr>
        <p:xfrm>
          <a:off x="179391" y="1735928"/>
          <a:ext cx="878497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28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25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2843808" y="1412776"/>
            <a:ext cx="175695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Veje, markvej o.l.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218" y="0"/>
            <a:ext cx="96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26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27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28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16633"/>
            <a:ext cx="985661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29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026" y="0"/>
            <a:ext cx="10099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Tilbageblik på arealkontrollen 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1196752"/>
            <a:ext cx="7845669" cy="4885996"/>
          </a:xfrm>
        </p:spPr>
        <p:txBody>
          <a:bodyPr/>
          <a:lstStyle/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Kontrollen blev gennemført inden for fristen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 Lidt vanskelig start med kontrollen</a:t>
            </a:r>
          </a:p>
          <a:p>
            <a:pPr>
              <a:buNone/>
            </a:pPr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Har nået de store milepæle ved Krav om Flere Afgrødekategorier og Efterafgrøder</a:t>
            </a:r>
          </a:p>
          <a:p>
            <a:pPr>
              <a:buNone/>
            </a:pPr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 Første år hvor de pligtige efterafgrøder blev kørt sammen med MFO 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95098"/>
            <a:ext cx="8199437" cy="1092279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Så husk, når du søger grundbetaling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1811943"/>
            <a:ext cx="8424219" cy="4582507"/>
          </a:xfrm>
        </p:spPr>
        <p:txBody>
          <a:bodyPr>
            <a:normAutofit/>
          </a:bodyPr>
          <a:lstStyle/>
          <a:p>
            <a:pPr lvl="1"/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pPr marL="266700" lvl="1" indent="-266700"/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Søg kun til landbrugsarealer</a:t>
            </a:r>
          </a:p>
          <a:p>
            <a:pPr marL="266700" lvl="1" indent="-266700"/>
            <a:endParaRPr lang="da-DK" sz="22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-266700"/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 kritisk i forhold til hvad du får tegnet med til marken </a:t>
            </a:r>
          </a:p>
          <a:p>
            <a:pPr marL="266700" lvl="1" indent="-266700">
              <a:buNone/>
            </a:pPr>
            <a:endParaRPr lang="da-DK" sz="22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-266700"/>
            <a:r>
              <a:rPr lang="da-DK" sz="22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Overhold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aktivitetskravene</a:t>
            </a:r>
            <a:endParaRPr lang="da-DK" sz="22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46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59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Arealordninger under landdistriktsprogrammet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Observationer 2016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275551129"/>
              </p:ext>
            </p:extLst>
          </p:nvPr>
        </p:nvGraphicFramePr>
        <p:xfrm>
          <a:off x="395536" y="1844823"/>
          <a:ext cx="8352928" cy="4755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61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483" y="332656"/>
            <a:ext cx="7845668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Arealordninger under landdistriktsprogrammet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da-DK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Plejekrav</a:t>
            </a: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Observationer 2016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15938219"/>
              </p:ext>
            </p:extLst>
          </p:nvPr>
        </p:nvGraphicFramePr>
        <p:xfrm>
          <a:off x="474483" y="1772815"/>
          <a:ext cx="8201973" cy="4991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22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33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3131840" y="2636912"/>
            <a:ext cx="39626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Ingen tegn på dyr på afgræsningsmark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34</a:t>
            </a:fld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2966927" y="2708920"/>
            <a:ext cx="29238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Ikke tilstrækkelig afgræsning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35</a:t>
            </a:fld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2339752" y="2852936"/>
            <a:ext cx="164147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Manglende slæt</a:t>
            </a:r>
          </a:p>
          <a:p>
            <a:endParaRPr lang="da-DK" dirty="0" err="1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Landdistriksprogrammet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7" y="1486673"/>
            <a:ext cx="8199437" cy="4582507"/>
          </a:xfrm>
        </p:spPr>
        <p:txBody>
          <a:bodyPr>
            <a:normAutofit/>
          </a:bodyPr>
          <a:lstStyle/>
          <a:p>
            <a:pPr lvl="1"/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kan konstateres, at der ikke bliver fulgt op på arealer mellem første besøg og efterkontrollen.</a:t>
            </a:r>
          </a:p>
          <a:p>
            <a:pPr lvl="1"/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 en høj andel af overtrædelser på LDP </a:t>
            </a:r>
          </a:p>
          <a:p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4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Så husk når du søger under </a:t>
            </a:r>
            <a:r>
              <a:rPr lang="da-DK" sz="32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Landdistrikssprogrammet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7" y="1486673"/>
            <a:ext cx="8199437" cy="4582507"/>
          </a:xfrm>
        </p:spPr>
        <p:txBody>
          <a:bodyPr>
            <a:normAutofit/>
          </a:bodyPr>
          <a:lstStyle/>
          <a:p>
            <a:pPr lvl="1"/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 indent="-450850"/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Husk at anvende tilsagnslaget i IMK og få markerne indtegnet korrekt</a:t>
            </a:r>
          </a:p>
          <a:p>
            <a:pPr marL="450850" lvl="1" indent="-450850">
              <a:buNone/>
            </a:pPr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 indent="-450850"/>
            <a:r>
              <a:rPr lang="da-DK" sz="24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Overhold tilsagnsbetingelserne</a:t>
            </a:r>
          </a:p>
          <a:p>
            <a:pPr marL="450850" lvl="1" indent="-450850">
              <a:buNone/>
            </a:pP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0850" lvl="1" indent="-450850">
              <a:buNone/>
            </a:pPr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24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Vær </a:t>
            </a:r>
            <a:r>
              <a:rPr lang="da-DK" sz="24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især opmærksom på </a:t>
            </a: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plejekravene</a:t>
            </a:r>
          </a:p>
          <a:p>
            <a:pPr marL="450850" lvl="1" indent="-450850">
              <a:buNone/>
            </a:pPr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 indent="-450850">
              <a:buNone/>
            </a:pPr>
            <a:endParaRPr lang="da-DK" sz="24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 indent="-450850">
              <a:buNone/>
            </a:pPr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da-DK" sz="24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829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3" indent="0">
              <a:buNone/>
            </a:pPr>
            <a:endParaRPr lang="da-DK" sz="2100" dirty="0"/>
          </a:p>
          <a:p>
            <a:pPr lvl="1"/>
            <a:endParaRPr lang="da-DK" sz="2400" dirty="0" smtClean="0"/>
          </a:p>
          <a:p>
            <a:pPr lvl="1"/>
            <a:endParaRPr lang="da-DK" sz="2400" dirty="0"/>
          </a:p>
          <a:p>
            <a:pPr marL="0" lvl="1" indent="0">
              <a:buNone/>
            </a:pPr>
            <a:endParaRPr lang="da-DK" sz="2400" dirty="0" smtClean="0"/>
          </a:p>
          <a:p>
            <a:pPr marL="180000" lvl="2" indent="0">
              <a:buNone/>
            </a:pPr>
            <a:r>
              <a:rPr lang="da-DK" sz="2100" dirty="0" smtClean="0"/>
              <a:t>	</a:t>
            </a:r>
            <a:endParaRPr lang="da-DK" sz="2100" dirty="0" smtClean="0">
              <a:solidFill>
                <a:schemeClr val="bg1"/>
              </a:solidFill>
            </a:endParaRPr>
          </a:p>
          <a:p>
            <a:pPr lvl="3"/>
            <a:endParaRPr lang="da-DK" sz="2100" dirty="0" smtClean="0">
              <a:solidFill>
                <a:schemeClr val="bg1"/>
              </a:solidFill>
            </a:endParaRP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295276" y="1426472"/>
            <a:ext cx="8369299" cy="406169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54292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71437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895350" indent="-180975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3" indent="0">
              <a:buFont typeface="Arial" panose="020B0604020202020204" pitchFamily="34" charset="0"/>
              <a:buNone/>
            </a:pPr>
            <a:endParaRPr lang="da-DK" sz="2100" dirty="0" smtClean="0"/>
          </a:p>
          <a:p>
            <a:pPr indent="-180000">
              <a:buFont typeface="Arial"/>
              <a:buNone/>
            </a:pPr>
            <a:endParaRPr lang="da-DK" sz="2400" dirty="0" smtClean="0"/>
          </a:p>
          <a:p>
            <a:pPr marL="0" lvl="1" indent="0">
              <a:buFont typeface="Arial"/>
              <a:buNone/>
            </a:pPr>
            <a:r>
              <a:rPr lang="da-DK" sz="2400" dirty="0" smtClean="0"/>
              <a:t>	</a:t>
            </a:r>
            <a:r>
              <a:rPr lang="da-DK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Kontrol:</a:t>
            </a:r>
          </a:p>
          <a:p>
            <a:pPr marL="0" lvl="1" indent="0">
              <a:buFont typeface="Arial"/>
              <a:buNone/>
            </a:pPr>
            <a:endParaRPr lang="da-DK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da-DK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typer af godkendte afgrøder pr. m2</a:t>
            </a:r>
          </a:p>
          <a:p>
            <a:pPr lvl="3"/>
            <a:r>
              <a:rPr lang="da-DK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m2</a:t>
            </a:r>
            <a:endParaRPr lang="da-DK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65155" y="829655"/>
            <a:ext cx="747865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dirty="0" smtClean="0"/>
              <a:t>Formålet er, at sikre overholdelse af destruktionsfristen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65155" y="171284"/>
            <a:ext cx="558005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800" dirty="0" smtClean="0"/>
              <a:t>Helikopter kontrol af efterafgrøder</a:t>
            </a: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60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276" y="219333"/>
            <a:ext cx="8199437" cy="1092279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Helikopterkontrol af efterafgrøder</a:t>
            </a:r>
            <a:endParaRPr lang="da-DK" sz="3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3" indent="0">
              <a:buNone/>
            </a:pPr>
            <a:endParaRPr lang="da-DK" sz="2100" dirty="0"/>
          </a:p>
          <a:p>
            <a:pPr lvl="1"/>
            <a:endParaRPr lang="da-DK" sz="2400" dirty="0" smtClean="0"/>
          </a:p>
          <a:p>
            <a:pPr lvl="1"/>
            <a:endParaRPr lang="da-DK" sz="2400" dirty="0"/>
          </a:p>
          <a:p>
            <a:pPr marL="0" lvl="1" indent="0">
              <a:buNone/>
            </a:pPr>
            <a:endParaRPr lang="da-DK" sz="2400" dirty="0" smtClean="0"/>
          </a:p>
          <a:p>
            <a:pPr marL="180000" lvl="2" indent="0">
              <a:buNone/>
            </a:pPr>
            <a:r>
              <a:rPr lang="da-DK" sz="2100" dirty="0" smtClean="0"/>
              <a:t>	</a:t>
            </a:r>
            <a:endParaRPr lang="da-DK" sz="2100" dirty="0" smtClean="0">
              <a:solidFill>
                <a:schemeClr val="bg1"/>
              </a:solidFill>
            </a:endParaRPr>
          </a:p>
          <a:p>
            <a:pPr lvl="3"/>
            <a:endParaRPr lang="da-DK" sz="2100" dirty="0" smtClean="0">
              <a:solidFill>
                <a:schemeClr val="bg1"/>
              </a:solidFill>
            </a:endParaRP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295276" y="1426472"/>
            <a:ext cx="8369299" cy="406169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54292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71437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895350" indent="-180975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0000">
              <a:buFont typeface="Arial"/>
              <a:buNone/>
            </a:pPr>
            <a:endParaRPr lang="da-DK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-180000">
              <a:buFont typeface="Arial"/>
              <a:buNone/>
            </a:pPr>
            <a:endParaRPr lang="da-DK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0">
              <a:buFont typeface="Arial"/>
              <a:buNone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Der blev fløjet over 186 marker</a:t>
            </a:r>
          </a:p>
          <a:p>
            <a:pPr marL="0" lvl="1" indent="0">
              <a:buFont typeface="Arial"/>
              <a:buNone/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0">
              <a:buFont typeface="Arial"/>
              <a:buNone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Flyvningen foregik over 1½ dag</a:t>
            </a:r>
          </a:p>
          <a:p>
            <a:pPr marL="0" lvl="1" indent="0">
              <a:buFont typeface="Arial"/>
              <a:buNone/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0">
              <a:buFont typeface="Arial"/>
              <a:buNone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Der blev konstateret </a:t>
            </a:r>
            <a:r>
              <a:rPr lang="da-DK" sz="2400" dirty="0" err="1" smtClean="0">
                <a:solidFill>
                  <a:schemeClr val="accent1">
                    <a:lumMod val="50000"/>
                  </a:schemeClr>
                </a:solidFill>
              </a:rPr>
              <a:t>éen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 overtrædelse	</a:t>
            </a:r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Kontrol:</a:t>
            </a:r>
          </a:p>
          <a:p>
            <a:pPr marL="0" lvl="1" indent="0">
              <a:buFont typeface="Arial"/>
              <a:buNone/>
            </a:pPr>
            <a:endParaRPr lang="da-DK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typer af godkendte afgrøder pr. m2</a:t>
            </a:r>
          </a:p>
          <a:p>
            <a:pPr lvl="3"/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m2</a:t>
            </a:r>
            <a:endParaRPr lang="da-DK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50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11972"/>
            <a:ext cx="7845668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Tilbageblik på arealkontrollen 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1793" y="1124693"/>
            <a:ext cx="8240687" cy="4885996"/>
          </a:xfrm>
        </p:spPr>
        <p:txBody>
          <a:bodyPr/>
          <a:lstStyle/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Ny IT løsning for arealkontrollen 2016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Generelt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gået over alt forventning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accent1">
                    <a:lumMod val="50000"/>
                  </a:schemeClr>
                </a:solidFill>
              </a:rPr>
              <a:t>Mulighed for at se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kortresultatet </a:t>
            </a:r>
            <a:r>
              <a:rPr lang="da-DK" sz="2200" b="0" dirty="0">
                <a:solidFill>
                  <a:schemeClr val="accent1">
                    <a:lumMod val="50000"/>
                  </a:schemeClr>
                </a:solidFill>
              </a:rPr>
              <a:t>af kontrollen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på Portalen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Mulighed for at se billeder fra kontrollen på Portalen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Brevene fra kontrollen ligger på Portalen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Data bliver i det samme system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Dog </a:t>
            </a:r>
            <a:r>
              <a:rPr lang="da-DK" sz="2200" b="0" dirty="0">
                <a:solidFill>
                  <a:schemeClr val="accent1">
                    <a:lumMod val="50000"/>
                  </a:schemeClr>
                </a:solidFill>
              </a:rPr>
              <a:t>med udfordringer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, som for eksempel: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Brevene – udarbejdet en vejledning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Kontrolresultatet på kort – er korrigeret </a:t>
            </a: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Husk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der er mulighed for at vælge at modtage kontrolbrevet på papir</a:t>
            </a: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24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40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Årshjul for Arealkontrollen 2017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6578" y="1459452"/>
            <a:ext cx="7845669" cy="4885996"/>
          </a:xfrm>
        </p:spPr>
        <p:txBody>
          <a:bodyPr/>
          <a:lstStyle/>
          <a:p>
            <a:pPr>
              <a:buNone/>
            </a:pPr>
            <a:endParaRPr lang="da-DK" dirty="0" smtClean="0"/>
          </a:p>
          <a:p>
            <a:pPr lvl="1"/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41</a:t>
            </a:fld>
            <a:endParaRPr lang="da-DK" dirty="0"/>
          </a:p>
        </p:txBody>
      </p:sp>
      <p:sp>
        <p:nvSpPr>
          <p:cNvPr id="4" name="Kløftet højrepil 3"/>
          <p:cNvSpPr/>
          <p:nvPr/>
        </p:nvSpPr>
        <p:spPr>
          <a:xfrm>
            <a:off x="279270" y="2446986"/>
            <a:ext cx="8640286" cy="484632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cxnSp>
        <p:nvCxnSpPr>
          <p:cNvPr id="8" name="Lige pilforbindelse 7"/>
          <p:cNvCxnSpPr/>
          <p:nvPr/>
        </p:nvCxnSpPr>
        <p:spPr>
          <a:xfrm>
            <a:off x="649044" y="2302936"/>
            <a:ext cx="0" cy="772732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/>
          <p:cNvSpPr txBox="1"/>
          <p:nvPr/>
        </p:nvSpPr>
        <p:spPr>
          <a:xfrm>
            <a:off x="261078" y="1903922"/>
            <a:ext cx="7566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19. maj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47267" y="3157375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Kontrolstart</a:t>
            </a:r>
          </a:p>
        </p:txBody>
      </p:sp>
      <p:cxnSp>
        <p:nvCxnSpPr>
          <p:cNvPr id="12" name="Lige pilforbindelse 11"/>
          <p:cNvCxnSpPr/>
          <p:nvPr/>
        </p:nvCxnSpPr>
        <p:spPr>
          <a:xfrm>
            <a:off x="3901662" y="2283485"/>
            <a:ext cx="0" cy="2024778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/>
          <p:cNvSpPr txBox="1"/>
          <p:nvPr/>
        </p:nvSpPr>
        <p:spPr>
          <a:xfrm>
            <a:off x="2166939" y="1934460"/>
            <a:ext cx="10772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31. august</a:t>
            </a:r>
          </a:p>
        </p:txBody>
      </p:sp>
      <p:cxnSp>
        <p:nvCxnSpPr>
          <p:cNvPr id="21" name="Lige pilforbindelse 20"/>
          <p:cNvCxnSpPr/>
          <p:nvPr/>
        </p:nvCxnSpPr>
        <p:spPr>
          <a:xfrm>
            <a:off x="2627784" y="2291849"/>
            <a:ext cx="0" cy="772732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/>
          <p:cNvCxnSpPr/>
          <p:nvPr/>
        </p:nvCxnSpPr>
        <p:spPr>
          <a:xfrm>
            <a:off x="1547664" y="2302936"/>
            <a:ext cx="0" cy="2024778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/>
          <p:cNvSpPr txBox="1"/>
          <p:nvPr/>
        </p:nvSpPr>
        <p:spPr>
          <a:xfrm>
            <a:off x="1248907" y="1925958"/>
            <a:ext cx="6668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25. juli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619416" y="4377122"/>
            <a:ext cx="228274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Frist for Krav om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Flere Afgrødekategori </a:t>
            </a:r>
          </a:p>
        </p:txBody>
      </p:sp>
      <p:cxnSp>
        <p:nvCxnSpPr>
          <p:cNvPr id="19" name="Lige pilforbindelse 18"/>
          <p:cNvCxnSpPr/>
          <p:nvPr/>
        </p:nvCxnSpPr>
        <p:spPr>
          <a:xfrm>
            <a:off x="5107722" y="2291849"/>
            <a:ext cx="0" cy="772732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/>
          <p:cNvSpPr txBox="1"/>
          <p:nvPr/>
        </p:nvSpPr>
        <p:spPr>
          <a:xfrm>
            <a:off x="3460428" y="1934461"/>
            <a:ext cx="8824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15. sept.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4502025" y="3056555"/>
            <a:ext cx="20332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/>
              <a:t>Efterafgrøder</a:t>
            </a:r>
            <a:endParaRPr lang="da-DK" dirty="0" smtClean="0"/>
          </a:p>
          <a:p>
            <a:r>
              <a:rPr lang="da-DK" dirty="0"/>
              <a:t> </a:t>
            </a:r>
            <a:r>
              <a:rPr lang="da-DK" dirty="0" smtClean="0"/>
              <a:t>- målrettede</a:t>
            </a:r>
          </a:p>
          <a:p>
            <a:r>
              <a:rPr lang="da-DK" dirty="0"/>
              <a:t> </a:t>
            </a:r>
            <a:r>
              <a:rPr lang="da-DK" dirty="0" smtClean="0"/>
              <a:t>- pligtige</a:t>
            </a:r>
          </a:p>
          <a:p>
            <a:r>
              <a:rPr lang="da-DK" dirty="0"/>
              <a:t> </a:t>
            </a:r>
            <a:r>
              <a:rPr lang="da-DK" dirty="0" smtClean="0"/>
              <a:t>- husdyr</a:t>
            </a:r>
          </a:p>
        </p:txBody>
      </p:sp>
      <p:cxnSp>
        <p:nvCxnSpPr>
          <p:cNvPr id="22" name="Lige pilforbindelse 21"/>
          <p:cNvCxnSpPr/>
          <p:nvPr/>
        </p:nvCxnSpPr>
        <p:spPr>
          <a:xfrm>
            <a:off x="6484186" y="2283485"/>
            <a:ext cx="0" cy="2024778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/>
          <p:cNvSpPr txBox="1"/>
          <p:nvPr/>
        </p:nvSpPr>
        <p:spPr>
          <a:xfrm>
            <a:off x="4535059" y="1938382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rgbClr val="003127"/>
                </a:solidFill>
              </a:rPr>
              <a:t>20. oktober</a:t>
            </a:r>
          </a:p>
        </p:txBody>
      </p:sp>
      <p:sp>
        <p:nvSpPr>
          <p:cNvPr id="24" name="Tekstfelt 23"/>
          <p:cNvSpPr txBox="1"/>
          <p:nvPr/>
        </p:nvSpPr>
        <p:spPr>
          <a:xfrm>
            <a:off x="5647679" y="4327714"/>
            <a:ext cx="210314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Efterafgrøder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- Miljøfokusområder</a:t>
            </a:r>
          </a:p>
        </p:txBody>
      </p:sp>
      <p:cxnSp>
        <p:nvCxnSpPr>
          <p:cNvPr id="26" name="Lige pilforbindelse 25"/>
          <p:cNvCxnSpPr/>
          <p:nvPr/>
        </p:nvCxnSpPr>
        <p:spPr>
          <a:xfrm>
            <a:off x="7898395" y="2322049"/>
            <a:ext cx="0" cy="772732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felt 27"/>
          <p:cNvSpPr txBox="1"/>
          <p:nvPr/>
        </p:nvSpPr>
        <p:spPr>
          <a:xfrm>
            <a:off x="7253259" y="3190491"/>
            <a:ext cx="135934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Udbetalingen</a:t>
            </a:r>
          </a:p>
          <a:p>
            <a:r>
              <a:rPr lang="da-DK" dirty="0" smtClean="0"/>
              <a:t>påbegyndes</a:t>
            </a:r>
          </a:p>
        </p:txBody>
      </p:sp>
      <p:sp>
        <p:nvSpPr>
          <p:cNvPr id="30" name="Tekstfelt 29"/>
          <p:cNvSpPr txBox="1"/>
          <p:nvPr/>
        </p:nvSpPr>
        <p:spPr>
          <a:xfrm>
            <a:off x="7231514" y="1925958"/>
            <a:ext cx="13337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1. december.</a:t>
            </a:r>
          </a:p>
        </p:txBody>
      </p:sp>
      <p:sp>
        <p:nvSpPr>
          <p:cNvPr id="31" name="Tekstfelt 30"/>
          <p:cNvSpPr txBox="1"/>
          <p:nvPr/>
        </p:nvSpPr>
        <p:spPr>
          <a:xfrm>
            <a:off x="5929074" y="1938382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. oktober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1817758" y="3151497"/>
            <a:ext cx="208390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/>
              <a:t>Plejekrav på</a:t>
            </a:r>
          </a:p>
          <a:p>
            <a:r>
              <a:rPr lang="da-DK" dirty="0" smtClean="0"/>
              <a:t>LDP (gamle)</a:t>
            </a:r>
          </a:p>
          <a:p>
            <a:r>
              <a:rPr lang="da-DK" dirty="0" smtClean="0"/>
              <a:t>+ fast græsningstryk</a:t>
            </a:r>
          </a:p>
        </p:txBody>
      </p:sp>
      <p:sp>
        <p:nvSpPr>
          <p:cNvPr id="33" name="Tekstfelt 32"/>
          <p:cNvSpPr txBox="1"/>
          <p:nvPr/>
        </p:nvSpPr>
        <p:spPr>
          <a:xfrm>
            <a:off x="3221263" y="4352440"/>
            <a:ext cx="17120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Aktivitetskrav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+ plejekrav (nye)</a:t>
            </a:r>
          </a:p>
        </p:txBody>
      </p:sp>
    </p:spTree>
    <p:extLst>
      <p:ext uri="{BB962C8B-B14F-4D97-AF65-F5344CB8AC3E}">
        <p14:creationId xmlns:p14="http://schemas.microsoft.com/office/powerpoint/2010/main" val="27050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1121619"/>
            <a:ext cx="3928056" cy="245503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47" y="3734874"/>
            <a:ext cx="4084453" cy="255278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034"/>
            <a:ext cx="5215944" cy="6782966"/>
          </a:xfrm>
          <a:prstGeom prst="rect">
            <a:avLst/>
          </a:prstGeom>
        </p:spPr>
      </p:pic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93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" y="0"/>
            <a:ext cx="10328250" cy="68480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34563"/>
            <a:ext cx="8199437" cy="1092279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Tak for opmærksomheden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3" indent="0">
              <a:buNone/>
            </a:pPr>
            <a:endParaRPr lang="da-DK" sz="2100" dirty="0"/>
          </a:p>
          <a:p>
            <a:pPr lvl="1"/>
            <a:endParaRPr lang="da-DK" sz="2400" dirty="0" smtClean="0"/>
          </a:p>
          <a:p>
            <a:pPr lvl="1"/>
            <a:endParaRPr lang="da-DK" sz="2400" dirty="0"/>
          </a:p>
          <a:p>
            <a:pPr marL="0" lvl="1" indent="0">
              <a:buNone/>
            </a:pPr>
            <a:endParaRPr lang="da-DK" sz="2400" dirty="0" smtClean="0"/>
          </a:p>
          <a:p>
            <a:pPr marL="180000" lvl="2" indent="0">
              <a:buNone/>
            </a:pPr>
            <a:r>
              <a:rPr lang="da-DK" sz="2100" dirty="0" smtClean="0"/>
              <a:t>	</a:t>
            </a:r>
            <a:endParaRPr lang="da-DK" sz="2100" dirty="0" smtClean="0">
              <a:solidFill>
                <a:schemeClr val="bg1"/>
              </a:solidFill>
            </a:endParaRPr>
          </a:p>
          <a:p>
            <a:pPr lvl="3"/>
            <a:endParaRPr lang="da-DK" sz="2100" dirty="0" smtClean="0">
              <a:solidFill>
                <a:schemeClr val="bg1"/>
              </a:solidFill>
            </a:endParaRPr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5724128" y="-531440"/>
            <a:ext cx="1512168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da-DK" sz="20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7092280" y="1007443"/>
            <a:ext cx="9361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6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da-DK" sz="9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ladsholder til sidefod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4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Tilbageblik på arealkontrollen 2016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Fejlprocenten er på </a:t>
            </a: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samme niveau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som i 2015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3225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779972"/>
            <a:ext cx="5760640" cy="392364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Antal arealkontroller</a:t>
            </a:r>
            <a:b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da-DK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2438" y="1412776"/>
            <a:ext cx="8199437" cy="4388270"/>
          </a:xfrm>
        </p:spPr>
        <p:txBody>
          <a:bodyPr>
            <a:normAutofit/>
          </a:bodyPr>
          <a:lstStyle/>
          <a:p>
            <a:endParaRPr lang="da-DK" dirty="0"/>
          </a:p>
          <a:p>
            <a:pPr lvl="1"/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7254" y="-1755000"/>
            <a:ext cx="1800000" cy="10132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92215412"/>
              </p:ext>
            </p:extLst>
          </p:nvPr>
        </p:nvGraphicFramePr>
        <p:xfrm>
          <a:off x="0" y="1990712"/>
          <a:ext cx="9144000" cy="477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z="1000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a-DK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49045" y="311972"/>
            <a:ext cx="784566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21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98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7</a:t>
            </a:fld>
            <a:endParaRPr lang="da-DK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pPr lvl="1"/>
            <a:endParaRPr lang="da-DK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465138" y="1828578"/>
            <a:ext cx="8199437" cy="4388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mtClean="0"/>
          </a:p>
          <a:p>
            <a:pPr lvl="1"/>
            <a:endParaRPr lang="da-DK" dirty="0"/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649044" y="1525179"/>
            <a:ext cx="8199437" cy="438827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54292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714375" indent="-1809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895350" indent="-180975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9357515"/>
              </p:ext>
            </p:extLst>
          </p:nvPr>
        </p:nvGraphicFramePr>
        <p:xfrm>
          <a:off x="0" y="1990711"/>
          <a:ext cx="9144000" cy="48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el 1"/>
          <p:cNvSpPr txBox="1">
            <a:spLocks/>
          </p:cNvSpPr>
          <p:nvPr/>
        </p:nvSpPr>
        <p:spPr>
          <a:xfrm>
            <a:off x="2051720" y="782080"/>
            <a:ext cx="4907338" cy="561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21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Antal arealkontroller</a:t>
            </a:r>
          </a:p>
        </p:txBody>
      </p:sp>
    </p:spTree>
    <p:extLst>
      <p:ext uri="{BB962C8B-B14F-4D97-AF65-F5344CB8AC3E}">
        <p14:creationId xmlns:p14="http://schemas.microsoft.com/office/powerpoint/2010/main" val="18099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Antallet af høringssager er </a:t>
            </a: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næsten det samme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som i 2015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- Der er udtaget lidt færre bedrifter til kontrol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- Vi har kørt lidt færre besøg i 2016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- Overordnet er der </a:t>
            </a:r>
            <a:r>
              <a:rPr lang="da-DK" sz="2200" dirty="0" smtClean="0">
                <a:solidFill>
                  <a:schemeClr val="accent1">
                    <a:lumMod val="50000"/>
                  </a:schemeClr>
                </a:solidFill>
              </a:rPr>
              <a:t>samme niveau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af høringer som i 2015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611560" y="548680"/>
            <a:ext cx="41764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b="1" dirty="0" smtClean="0">
                <a:solidFill>
                  <a:schemeClr val="accent1">
                    <a:lumMod val="50000"/>
                  </a:schemeClr>
                </a:solidFill>
              </a:rPr>
              <a:t>Opsummering</a:t>
            </a:r>
          </a:p>
        </p:txBody>
      </p:sp>
    </p:spTree>
    <p:extLst>
      <p:ext uri="{BB962C8B-B14F-4D97-AF65-F5344CB8AC3E}">
        <p14:creationId xmlns:p14="http://schemas.microsoft.com/office/powerpoint/2010/main" val="4442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>
                <a:solidFill>
                  <a:schemeClr val="accent1">
                    <a:lumMod val="50000"/>
                  </a:schemeClr>
                </a:solidFill>
              </a:rPr>
              <a:t>Hvilke typer af fejl er konstateret i 2016</a:t>
            </a:r>
            <a:br>
              <a:rPr lang="da-DK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Topscorerne: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- ”aktivitetskravet” </a:t>
            </a:r>
            <a:r>
              <a:rPr lang="da-DK" sz="2200" b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på Grundbetalingen</a:t>
            </a: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- ”krav om pleje” på </a:t>
            </a:r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Landdistriktssprogrammet</a:t>
            </a:r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GB ofte mindre overtrædelser</a:t>
            </a:r>
          </a:p>
          <a:p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200" b="0" dirty="0" smtClean="0">
                <a:solidFill>
                  <a:schemeClr val="accent1">
                    <a:lumMod val="50000"/>
                  </a:schemeClr>
                </a:solidFill>
              </a:rPr>
              <a:t>LDP både mindre og større overtrædelser</a:t>
            </a:r>
            <a:endParaRPr lang="da-DK" sz="2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NaturErhvervstyrelsen / Kontrol af landbrugsarealer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92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rhvervstyrelsen PowerPoint Skabelon 4:3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Erhvervstyrelsen PowerPoint Skabelon 4_3" id="{E5083DE4-E261-4DEE-8532-6B59D0BC05BE}" vid="{278A9797-DA80-4D3E-BE57-35955FF1F74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NaturErhvervstyrelsen PowerPoint Skabelon 4_3</Template>
  <TotalTime>0</TotalTime>
  <Words>816</Words>
  <Application>Microsoft Office PowerPoint</Application>
  <PresentationFormat>Skærmshow (4:3)</PresentationFormat>
  <Paragraphs>327</Paragraphs>
  <Slides>43</Slides>
  <Notes>43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Arial Rounded MT Bold</vt:lpstr>
      <vt:lpstr>Calibri</vt:lpstr>
      <vt:lpstr>Verdana</vt:lpstr>
      <vt:lpstr>NaturErhvervstyrelsen PowerPoint Skabelon 4:3</vt:lpstr>
      <vt:lpstr>PowerPoint-præsentation</vt:lpstr>
      <vt:lpstr>Tilbageblik på arealkontrollen 2016</vt:lpstr>
      <vt:lpstr>Tilbageblik på arealkontrollen 2016</vt:lpstr>
      <vt:lpstr>Tilbageblik på arealkontrollen 2016</vt:lpstr>
      <vt:lpstr>Tilbageblik på arealkontrollen 2016</vt:lpstr>
      <vt:lpstr>Antal arealkontroller </vt:lpstr>
      <vt:lpstr>PowerPoint-præsentation</vt:lpstr>
      <vt:lpstr>PowerPoint-præsentation</vt:lpstr>
      <vt:lpstr>Hvilke typer af fejl er konstateret i 2016 </vt:lpstr>
      <vt:lpstr>Grundbetaling Observationer 2016</vt:lpstr>
      <vt:lpstr>Grundbetaling Aktivitetskrav - Observationer 2016 </vt:lpstr>
      <vt:lpstr>PowerPoint-præsentation</vt:lpstr>
      <vt:lpstr>PowerPoint-præsentation</vt:lpstr>
      <vt:lpstr>PowerPoint-præsentation</vt:lpstr>
      <vt:lpstr>Grundbetaling Træer og skov - Observationer 2016</vt:lpstr>
      <vt:lpstr>PowerPoint-præsentation</vt:lpstr>
      <vt:lpstr>PowerPoint-præsentation</vt:lpstr>
      <vt:lpstr>PowerPoint-præsentation</vt:lpstr>
      <vt:lpstr>Grundbetaling Efterafgrøder - Observationer 2016</vt:lpstr>
      <vt:lpstr>PowerPoint-præsentation</vt:lpstr>
      <vt:lpstr>PowerPoint-præsentation</vt:lpstr>
      <vt:lpstr>PowerPoint-præsentation</vt:lpstr>
      <vt:lpstr>Græsudlæg/efterafgrøder Trappemodel</vt:lpstr>
      <vt:lpstr>Grundbetaling Rekreativ anvendelse og menneskeskabte konstruktioner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Så husk, når du søger grundbetaling</vt:lpstr>
      <vt:lpstr>Arealordninger under landdistriktsprogrammet Observationer 2016</vt:lpstr>
      <vt:lpstr>Arealordninger under landdistriktsprogrammet Plejekrav - Observationer 2016</vt:lpstr>
      <vt:lpstr>PowerPoint-præsentation</vt:lpstr>
      <vt:lpstr>PowerPoint-præsentation</vt:lpstr>
      <vt:lpstr>PowerPoint-præsentation</vt:lpstr>
      <vt:lpstr>Landdistriksprogrammet</vt:lpstr>
      <vt:lpstr>Så husk når du søger under Landdistrikssprogrammet</vt:lpstr>
      <vt:lpstr>PowerPoint-præsentation</vt:lpstr>
      <vt:lpstr>Helikopterkontrol af efterafgrøder</vt:lpstr>
      <vt:lpstr>PowerPoint-præsentation</vt:lpstr>
      <vt:lpstr>Årshjul for Arealkontrollen 2017 </vt:lpstr>
      <vt:lpstr>PowerPoint-præsentation</vt:lpstr>
      <vt:lpstr>Tak for opmærksomheden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2017-01-09T11:18:36Z</dcterms:created>
  <dcterms:modified xsi:type="dcterms:W3CDTF">2017-01-19T17:21:10Z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