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313" r:id="rId3"/>
    <p:sldId id="287" r:id="rId4"/>
    <p:sldId id="288" r:id="rId5"/>
    <p:sldId id="289" r:id="rId6"/>
    <p:sldId id="293" r:id="rId7"/>
    <p:sldId id="301" r:id="rId8"/>
    <p:sldId id="302" r:id="rId9"/>
    <p:sldId id="303" r:id="rId10"/>
    <p:sldId id="304" r:id="rId11"/>
    <p:sldId id="320" r:id="rId12"/>
    <p:sldId id="307" r:id="rId13"/>
    <p:sldId id="308" r:id="rId14"/>
    <p:sldId id="314" r:id="rId15"/>
    <p:sldId id="315" r:id="rId16"/>
    <p:sldId id="317" r:id="rId17"/>
    <p:sldId id="318" r:id="rId18"/>
    <p:sldId id="319" r:id="rId19"/>
    <p:sldId id="321" r:id="rId20"/>
    <p:sldId id="316" r:id="rId2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D877-FFCB-431F-9265-C06BB48DA3BE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34455-595A-4BAE-A659-464456E84F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91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353C-4F55-47A0-A51C-22BCD5834DB5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5DE7-16FA-4DB4-9B1A-D45F75C462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31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2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0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16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6978FC-87EC-43D5-A233-83790AF7C5F4}" type="datetime2">
              <a:rPr lang="da-DK" smtClean="0"/>
              <a:pPr>
                <a:defRPr/>
              </a:pPr>
              <a:t>5. maj 2017</a:t>
            </a:fld>
            <a:endParaRPr lang="da-DK" dirty="0"/>
          </a:p>
        </p:txBody>
      </p:sp>
      <p:sp>
        <p:nvSpPr>
          <p:cNvPr id="8" name="Pladsholder til dias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A3071-399C-41CA-B779-F21EED4EC28E}" type="slidenum">
              <a:rPr lang="da-DK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...</a:t>
            </a:r>
            <a:r>
              <a:rPr lang="da-DK" dirty="0"/>
              <a:t>|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7"/>
          </p:nvPr>
        </p:nvSpPr>
        <p:spPr>
          <a:xfrm>
            <a:off x="971550" y="2124075"/>
            <a:ext cx="7715250" cy="4184650"/>
          </a:xfrm>
        </p:spPr>
        <p:txBody>
          <a:bodyPr/>
          <a:lstStyle>
            <a:lvl2pPr marL="863600" indent="-431800">
              <a:defRPr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345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09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30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88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42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55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21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015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4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353D-FA55-42D2-8F1F-B36BA0830F78}" type="datetimeFigureOut">
              <a:rPr lang="da-DK" smtClean="0"/>
              <a:t>05-05-2017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C7D2-51D6-4777-8511-BCCAA9AEF3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97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CAcQjRw&amp;url=http://www.daic.dk/&amp;ei=lTBnVIrqGYKxPLKhgZgJ&amp;bvm=bv.79142246,d.ZWU&amp;psig=AFQjCNFfujrHKv0tD7uhuH_pGKeXMT1O-Q&amp;ust=141613515155609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a-DK" b="1" dirty="0" err="1" smtClean="0"/>
              <a:t>SOBcows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 smtClean="0"/>
              <a:t>Specialiserede </a:t>
            </a:r>
            <a:r>
              <a:rPr lang="da-DK" dirty="0"/>
              <a:t>økologiske avlsmål og avlsplaner indenfor malkekvæg”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Økologisk mælkeproduktion baseret på oprindelige danske racer</a:t>
            </a:r>
            <a:endParaRPr lang="da-D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a-DK" sz="2800" dirty="0" smtClean="0">
                <a:solidFill>
                  <a:schemeClr val="accent6"/>
                </a:solidFill>
              </a:rPr>
              <a:t>Avlermøde </a:t>
            </a:r>
          </a:p>
          <a:p>
            <a:r>
              <a:rPr lang="da-DK" sz="2800" dirty="0" smtClean="0">
                <a:solidFill>
                  <a:schemeClr val="accent6"/>
                </a:solidFill>
              </a:rPr>
              <a:t>d. 15-11 2014</a:t>
            </a:r>
          </a:p>
          <a:p>
            <a:r>
              <a:rPr lang="da-DK" sz="2800" dirty="0" smtClean="0">
                <a:solidFill>
                  <a:schemeClr val="accent6"/>
                </a:solidFill>
              </a:rPr>
              <a:t>Gl. Estrup</a:t>
            </a:r>
          </a:p>
          <a:p>
            <a:r>
              <a:rPr lang="da-DK" sz="2800" dirty="0" smtClean="0">
                <a:solidFill>
                  <a:schemeClr val="accent6"/>
                </a:solidFill>
              </a:rPr>
              <a:t>Morten Kargo</a:t>
            </a:r>
            <a:endParaRPr lang="da-DK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Bevaringsudvalget og avlsforeninger indgår i følgende dele: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da-DK" dirty="0">
                <a:latin typeface="Arial"/>
                <a:ea typeface="Calibri"/>
                <a:cs typeface="Times New Roman"/>
              </a:rPr>
              <a:t>Overførsel af kvier fra gamle husdyrracer til </a:t>
            </a:r>
            <a:r>
              <a:rPr lang="da-DK" dirty="0" smtClean="0">
                <a:latin typeface="Arial"/>
                <a:ea typeface="Calibri"/>
                <a:cs typeface="Times New Roman"/>
              </a:rPr>
              <a:t>økologiske besætninger  </a:t>
            </a:r>
          </a:p>
          <a:p>
            <a:r>
              <a:rPr lang="da-DK" dirty="0">
                <a:latin typeface="Arial"/>
                <a:ea typeface="Calibri"/>
                <a:cs typeface="Times New Roman"/>
              </a:rPr>
              <a:t>Udvikling af </a:t>
            </a:r>
            <a:r>
              <a:rPr lang="da-DK" dirty="0" smtClean="0">
                <a:latin typeface="Arial"/>
                <a:ea typeface="Calibri"/>
                <a:cs typeface="Times New Roman"/>
              </a:rPr>
              <a:t>avlsprogrammer for de overførte dyr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90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Håbet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At danne grundlaget for en rentabel nicheproduktion baseret på mælk fra oprindelige danske racer</a:t>
            </a:r>
            <a:endParaRPr lang="da-DK" dirty="0"/>
          </a:p>
        </p:txBody>
      </p:sp>
      <p:pic>
        <p:nvPicPr>
          <p:cNvPr id="1026" name="Picture 2" descr="C:\Users\mka\Desktop\besø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76" y="2924944"/>
            <a:ext cx="2527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21" y="5318628"/>
            <a:ext cx="2373063" cy="14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4068908" y="400506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36786"/>
            <a:ext cx="3168352" cy="32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/>
          <p:cNvSpPr/>
          <p:nvPr/>
        </p:nvSpPr>
        <p:spPr>
          <a:xfrm rot="5400000">
            <a:off x="6307044" y="4809724"/>
            <a:ext cx="65379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6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Praktiske forhold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Oprindeligt mål: 40-50 køer i 6-8 besætninger</a:t>
            </a:r>
          </a:p>
          <a:p>
            <a:r>
              <a:rPr lang="da-DK" dirty="0" smtClean="0"/>
              <a:t>Realistisk mål : 35-40 køer i 5-6 besætninger</a:t>
            </a:r>
          </a:p>
          <a:p>
            <a:r>
              <a:rPr lang="da-DK" dirty="0" smtClean="0"/>
              <a:t>Har Naturmælk 5-6 leverandører der vil tage den udfordring?</a:t>
            </a:r>
          </a:p>
          <a:p>
            <a:r>
              <a:rPr lang="da-DK" dirty="0" smtClean="0"/>
              <a:t>I udgangspunktet med racerne RDM-1970 og Jysk Kvæg</a:t>
            </a:r>
          </a:p>
          <a:p>
            <a:r>
              <a:rPr lang="da-DK" dirty="0" smtClean="0"/>
              <a:t>”Gamle Danske Husdyr” og ”Danske Husdyr” er kontaktet, og de er interessere i samarbejde</a:t>
            </a:r>
          </a:p>
          <a:p>
            <a:r>
              <a:rPr lang="da-DK" dirty="0" smtClean="0"/>
              <a:t>Samarbejde med genresourceudvalget</a:t>
            </a:r>
          </a:p>
          <a:p>
            <a:pPr lvl="1"/>
            <a:r>
              <a:rPr lang="da-DK" b="1" dirty="0" smtClean="0"/>
              <a:t>Har givet en ekstra bevilling til projektet !!!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17607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Praktiske forhold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Vi skal have fastsat vilkår for de involverede besætninger</a:t>
            </a:r>
          </a:p>
          <a:p>
            <a:pPr lvl="1"/>
            <a:r>
              <a:rPr lang="da-DK" dirty="0" smtClean="0"/>
              <a:t>Pris på dyrene (Muligt tilskud fra projektet?)</a:t>
            </a:r>
          </a:p>
          <a:p>
            <a:pPr lvl="1"/>
            <a:r>
              <a:rPr lang="da-DK" dirty="0" smtClean="0"/>
              <a:t>Transport af dyr</a:t>
            </a:r>
          </a:p>
          <a:p>
            <a:pPr lvl="1"/>
            <a:r>
              <a:rPr lang="da-DK" dirty="0" smtClean="0"/>
              <a:t>Ekstra veterinære begrænsninger?</a:t>
            </a:r>
          </a:p>
          <a:p>
            <a:r>
              <a:rPr lang="da-DK" dirty="0" smtClean="0"/>
              <a:t>Der skal udarbejdes en juridisk holdbar samarbejdsaftale med hver besætning (sælger og køber)</a:t>
            </a:r>
          </a:p>
          <a:p>
            <a:r>
              <a:rPr lang="da-DK" dirty="0" smtClean="0"/>
              <a:t>Naturmælk leverandører besøges i løbet af efterår/vinter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 der dyr nok?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72 RDM-1970 kvier (under 24 mdr.)</a:t>
            </a:r>
          </a:p>
          <a:p>
            <a:pPr lvl="1"/>
            <a:r>
              <a:rPr lang="da-DK" dirty="0" smtClean="0"/>
              <a:t>25 ejere</a:t>
            </a:r>
          </a:p>
          <a:p>
            <a:pPr lvl="1"/>
            <a:r>
              <a:rPr lang="da-DK" dirty="0"/>
              <a:t> </a:t>
            </a:r>
            <a:r>
              <a:rPr lang="da-DK" dirty="0" smtClean="0"/>
              <a:t> 7 født i 12, 33 født i 13 og 32 født i 14</a:t>
            </a:r>
          </a:p>
          <a:p>
            <a:r>
              <a:rPr lang="da-DK" dirty="0" smtClean="0"/>
              <a:t>215 Jyske kvier</a:t>
            </a:r>
            <a:endParaRPr lang="da-DK" dirty="0"/>
          </a:p>
          <a:p>
            <a:pPr lvl="1"/>
            <a:r>
              <a:rPr lang="da-DK" dirty="0"/>
              <a:t>Ca. 50 ejere</a:t>
            </a:r>
          </a:p>
          <a:p>
            <a:pPr lvl="1"/>
            <a:r>
              <a:rPr lang="da-DK" dirty="0"/>
              <a:t>  13 født i 12, 108 født 13 og 94 født i </a:t>
            </a:r>
            <a:r>
              <a:rPr lang="da-DK" dirty="0" smtClean="0"/>
              <a:t>14</a:t>
            </a:r>
            <a:endParaRPr lang="da-DK" dirty="0"/>
          </a:p>
          <a:p>
            <a:r>
              <a:rPr lang="da-DK" dirty="0" smtClean="0"/>
              <a:t>Vi sikrer en avlsmæssig variation blandt de potentielle dyr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089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Pris ide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Sammarks</a:t>
            </a:r>
            <a:r>
              <a:rPr lang="da-DK" dirty="0" smtClean="0"/>
              <a:t> notering for prima løbekvier af stor race: 43-4600 kr.</a:t>
            </a:r>
          </a:p>
          <a:p>
            <a:r>
              <a:rPr lang="da-DK" dirty="0" smtClean="0"/>
              <a:t>Muligvis påvirket af den aktuelle kvote situation</a:t>
            </a:r>
          </a:p>
          <a:p>
            <a:r>
              <a:rPr lang="da-DK" dirty="0" smtClean="0"/>
              <a:t>Der er endnu ikke taget stilling til et muligt tilskud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89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Transport af dyr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Projektet betaler for transport af dyr fra sælger til køber/karantæne</a:t>
            </a:r>
          </a:p>
          <a:p>
            <a:r>
              <a:rPr lang="da-DK" dirty="0" smtClean="0"/>
              <a:t>Der tages dyr ind</a:t>
            </a:r>
          </a:p>
          <a:p>
            <a:pPr lvl="1"/>
            <a:r>
              <a:rPr lang="da-DK" dirty="0" smtClean="0"/>
              <a:t>Januar 2015 (hvis det kan nås)</a:t>
            </a:r>
          </a:p>
          <a:p>
            <a:pPr lvl="1"/>
            <a:r>
              <a:rPr lang="da-DK" dirty="0" smtClean="0"/>
              <a:t>April 2015</a:t>
            </a:r>
          </a:p>
          <a:p>
            <a:pPr lvl="1"/>
            <a:r>
              <a:rPr lang="da-DK" dirty="0" smtClean="0"/>
              <a:t>Oktober 2015</a:t>
            </a:r>
            <a:endParaRPr lang="da-DK" dirty="0"/>
          </a:p>
        </p:txBody>
      </p:sp>
      <p:pic>
        <p:nvPicPr>
          <p:cNvPr id="4098" name="Picture 2" descr="https://encrypted-tbn3.gstatic.com/images?q=tbn:ANd9GcSrs_SrBGu_OoaX5W0iD0pGMjp-CX_ZIRF_G3O467PrdPnPMEs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88261"/>
            <a:ext cx="2664295" cy="21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9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Veterinære forholdsregler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tages blodprøver </a:t>
            </a:r>
            <a:r>
              <a:rPr lang="da-DK" dirty="0" err="1" smtClean="0"/>
              <a:t>mhbp</a:t>
            </a:r>
            <a:r>
              <a:rPr lang="da-DK" dirty="0" smtClean="0"/>
              <a:t>. undersøgelse for </a:t>
            </a:r>
          </a:p>
          <a:p>
            <a:pPr lvl="1"/>
            <a:r>
              <a:rPr lang="da-DK" dirty="0" smtClean="0"/>
              <a:t>Salmonella</a:t>
            </a:r>
          </a:p>
          <a:p>
            <a:pPr lvl="1"/>
            <a:r>
              <a:rPr lang="da-DK" dirty="0" smtClean="0"/>
              <a:t>BVD</a:t>
            </a:r>
          </a:p>
          <a:p>
            <a:pPr lvl="1"/>
            <a:r>
              <a:rPr lang="da-DK" dirty="0" err="1" smtClean="0"/>
              <a:t>Mycoplasma</a:t>
            </a:r>
            <a:endParaRPr lang="da-DK" dirty="0" smtClean="0"/>
          </a:p>
          <a:p>
            <a:r>
              <a:rPr lang="da-DK" dirty="0" smtClean="0"/>
              <a:t>Afhorning af dyr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059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Tilmelding af dyr til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Ole Mols</a:t>
            </a:r>
          </a:p>
          <a:p>
            <a:pPr lvl="1"/>
            <a:r>
              <a:rPr lang="da-DK" dirty="0" smtClean="0"/>
              <a:t>2371  5248</a:t>
            </a:r>
          </a:p>
          <a:p>
            <a:pPr lvl="1"/>
            <a:r>
              <a:rPr lang="da-DK" dirty="0" smtClean="0"/>
              <a:t>om@kgh.dk</a:t>
            </a:r>
          </a:p>
          <a:p>
            <a:r>
              <a:rPr lang="da-DK" dirty="0" smtClean="0"/>
              <a:t>Morten Kargo</a:t>
            </a:r>
          </a:p>
          <a:p>
            <a:pPr lvl="1"/>
            <a:r>
              <a:rPr lang="da-DK" dirty="0"/>
              <a:t> </a:t>
            </a:r>
            <a:r>
              <a:rPr lang="da-DK" dirty="0" smtClean="0"/>
              <a:t>8715 7987 eller 8740 5347</a:t>
            </a:r>
          </a:p>
          <a:p>
            <a:pPr lvl="1"/>
            <a:r>
              <a:rPr lang="da-DK" dirty="0" smtClean="0"/>
              <a:t>Morten.kargo@agrsci.dk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04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 smtClean="0"/>
              <a:t>2018</a:t>
            </a:r>
            <a:endParaRPr lang="da-DK" dirty="0"/>
          </a:p>
        </p:txBody>
      </p:sp>
      <p:pic>
        <p:nvPicPr>
          <p:cNvPr id="2050" name="Picture 2" descr="https://encrypted-tbn0.gstatic.com/images?q=tbn:ANd9GcQmmcU99ltPj38ptsA3QOvo32dGlyuA7wTqyHId8-QPah2eIfB62cZu_F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376264" cy="54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RFOasCUOZyW-9-WEZ3-auUg4V5ZJ8oBrg70Oz-lHK2Vqi7O2l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78" y="2780928"/>
            <a:ext cx="1522886" cy="11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869160"/>
            <a:ext cx="14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Fra Jysk Kvæg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8698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Stadig interesseret i sagen!</a:t>
            </a:r>
            <a:endParaRPr lang="da-DK" dirty="0"/>
          </a:p>
        </p:txBody>
      </p:sp>
      <p:pic>
        <p:nvPicPr>
          <p:cNvPr id="4" name="Picture 2" descr="H:\MK\raceblad\lillemorte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235808"/>
            <a:ext cx="3600401" cy="55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Mælkekvalitetsundersøgelser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Der udarbejdes her i 2014 en plan for hvilke mælkekomponenter der skal undersøges for</a:t>
            </a:r>
          </a:p>
          <a:p>
            <a:pPr lvl="1"/>
            <a:r>
              <a:rPr lang="da-DK" dirty="0" smtClean="0"/>
              <a:t>Traditionelle undersøgelser</a:t>
            </a:r>
          </a:p>
          <a:p>
            <a:pPr lvl="1"/>
            <a:r>
              <a:rPr lang="da-DK" dirty="0" smtClean="0"/>
              <a:t>Avancerede undersøgelser</a:t>
            </a:r>
          </a:p>
          <a:p>
            <a:r>
              <a:rPr lang="da-DK" dirty="0" smtClean="0"/>
              <a:t>Mælken undersøges på alle malkende dyr af oprindelig race i Naturmælks besætninger</a:t>
            </a:r>
          </a:p>
          <a:p>
            <a:r>
              <a:rPr lang="da-DK" dirty="0" smtClean="0"/>
              <a:t>Mælken på en sammenligningsgruppe undersøges i de Naturmælk besætninger, som har dyr af oprindelig race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25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Overordnet formål </a:t>
            </a:r>
            <a:endParaRPr lang="da-DK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At øge omfanget og rentabiliteten af den økologiske mælkeproduktion</a:t>
            </a:r>
          </a:p>
          <a:p>
            <a:pPr lvl="1"/>
            <a:r>
              <a:rPr lang="da-DK" dirty="0" smtClean="0"/>
              <a:t>Ved at tilpasse avlsmaterialet og produktionsdyrene til de økologiske produktionsformer</a:t>
            </a:r>
          </a:p>
          <a:p>
            <a:pPr lvl="1"/>
            <a:r>
              <a:rPr lang="da-DK" dirty="0" smtClean="0"/>
              <a:t>Ved at anvise bæredygtige metoder til en bæredygtig nicheproduktion på basis af dyr med specielle genetiske karakteristika.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1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Baggrund </a:t>
            </a:r>
            <a:endParaRPr lang="da-DK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Hidtil er specifikke økologiske forbedringer af de økologiske produktionsmetoder sket via </a:t>
            </a:r>
            <a:r>
              <a:rPr lang="da-DK" dirty="0" smtClean="0"/>
              <a:t>management</a:t>
            </a:r>
          </a:p>
          <a:p>
            <a:r>
              <a:rPr lang="da-DK" dirty="0" err="1" smtClean="0"/>
              <a:t>Genomisk</a:t>
            </a:r>
            <a:r>
              <a:rPr lang="da-DK" dirty="0" smtClean="0"/>
              <a:t> selektion muliggør avl indenfor mindre linjer</a:t>
            </a:r>
          </a:p>
          <a:p>
            <a:pPr lvl="1"/>
            <a:r>
              <a:rPr lang="da-DK" dirty="0" smtClean="0"/>
              <a:t>Dyr med</a:t>
            </a:r>
          </a:p>
          <a:p>
            <a:pPr lvl="2"/>
            <a:r>
              <a:rPr lang="da-DK" dirty="0" smtClean="0"/>
              <a:t>Højere avlsmæssigt niveau for sundhedsegenskaber</a:t>
            </a:r>
          </a:p>
          <a:p>
            <a:pPr lvl="2"/>
            <a:r>
              <a:rPr lang="da-DK" dirty="0" smtClean="0"/>
              <a:t>Højere avlsmæssigt niveau for egenskaber med relation til velfærd</a:t>
            </a:r>
          </a:p>
          <a:p>
            <a:r>
              <a:rPr lang="da-DK" dirty="0" smtClean="0"/>
              <a:t>Vi har større kendskab til mælks karakteristika end nogensinde før</a:t>
            </a:r>
          </a:p>
          <a:p>
            <a:r>
              <a:rPr lang="da-DK" dirty="0" smtClean="0"/>
              <a:t>Økologien ønsker at bidrage til en bæredygtig forvaltning af de husdyrgenetiske ressourcer</a:t>
            </a:r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878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Projektets partnere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Projektleder Morten Kargo, MBG-AU, VFL, Kvæg</a:t>
            </a:r>
          </a:p>
          <a:p>
            <a:r>
              <a:rPr lang="da-DK" dirty="0" smtClean="0"/>
              <a:t>Bart Buitenhuis, MBG-AU</a:t>
            </a:r>
          </a:p>
          <a:p>
            <a:r>
              <a:rPr lang="da-DK" dirty="0" smtClean="0"/>
              <a:t>Line Hjortø, VFL, Kvæg</a:t>
            </a:r>
          </a:p>
          <a:p>
            <a:r>
              <a:rPr lang="da-DK" dirty="0" smtClean="0"/>
              <a:t>Anders Cristian Sørensen, MBG-AU</a:t>
            </a:r>
          </a:p>
          <a:p>
            <a:r>
              <a:rPr lang="da-DK" dirty="0" smtClean="0"/>
              <a:t>Lotte Bach Larsen, FOOD-AU</a:t>
            </a:r>
          </a:p>
          <a:p>
            <a:r>
              <a:rPr lang="da-DK" dirty="0" smtClean="0"/>
              <a:t>Nina Aagaard Poulsen, FOOD-AU</a:t>
            </a:r>
          </a:p>
          <a:p>
            <a:r>
              <a:rPr lang="da-DK" dirty="0" smtClean="0"/>
              <a:t>Mette Krogh Larsen, FOOD-AU</a:t>
            </a:r>
          </a:p>
          <a:p>
            <a:r>
              <a:rPr lang="da-DK" dirty="0" smtClean="0"/>
              <a:t>Arne Munk, VFL, Økologi</a:t>
            </a:r>
          </a:p>
          <a:p>
            <a:r>
              <a:rPr lang="da-DK" dirty="0" smtClean="0"/>
              <a:t>Jørn Rind Thomasen, </a:t>
            </a:r>
            <a:r>
              <a:rPr lang="da-DK" dirty="0" err="1" smtClean="0"/>
              <a:t>VikingGenetics</a:t>
            </a:r>
            <a:endParaRPr lang="da-DK" dirty="0" smtClean="0"/>
          </a:p>
          <a:p>
            <a:r>
              <a:rPr lang="da-DK" dirty="0" smtClean="0"/>
              <a:t>Peer Berg, </a:t>
            </a:r>
            <a:r>
              <a:rPr lang="da-DK" dirty="0" err="1" smtClean="0"/>
              <a:t>NordGen</a:t>
            </a:r>
            <a:endParaRPr lang="da-DK" dirty="0" smtClean="0"/>
          </a:p>
          <a:p>
            <a:r>
              <a:rPr lang="da-DK" dirty="0" smtClean="0"/>
              <a:t>Leif Friis Jørgensen, Naturmælk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318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SOBcows</a:t>
            </a:r>
            <a:r>
              <a:rPr lang="da-DK" dirty="0" smtClean="0"/>
              <a:t> – tre arbejdspakker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7"/>
          </p:nvPr>
        </p:nvSpPr>
        <p:spPr>
          <a:xfrm>
            <a:off x="755576" y="2124075"/>
            <a:ext cx="7715250" cy="4184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 smtClean="0"/>
              <a:t>Udarbejdelse </a:t>
            </a:r>
            <a:r>
              <a:rPr lang="da-DK" sz="2400" dirty="0"/>
              <a:t>af avlsmål og </a:t>
            </a:r>
            <a:r>
              <a:rPr lang="da-DK" sz="2400" dirty="0" err="1"/>
              <a:t>genomiske</a:t>
            </a:r>
            <a:r>
              <a:rPr lang="da-DK" sz="2400" dirty="0"/>
              <a:t> avlsplaner for økologiske linjer af malkeracerne Holstein, Nordisk Rød og Jersey.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 smtClean="0"/>
              <a:t>Udvikle </a:t>
            </a:r>
            <a:r>
              <a:rPr lang="da-DK" sz="2400" dirty="0"/>
              <a:t>økologiske linjer med en sundhedsfremmende fedtsyreprofil og demonstrere praktiske koncepter til produktion af specialprodukter baseret på genetiske forskelle på egenskaber, som f.eks. en sundhedsfremmende fedtsyresammensætning.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 smtClean="0"/>
              <a:t>Beskrivelse </a:t>
            </a:r>
            <a:r>
              <a:rPr lang="da-DK" sz="2400" dirty="0"/>
              <a:t>af mulighederne for økologisk nicheproduktion baseret på oprindelige danske racer og udarbejdelse af planer for dette.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5270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da-DK" dirty="0" smtClean="0"/>
              <a:t>Historien!</a:t>
            </a:r>
          </a:p>
          <a:p>
            <a:r>
              <a:rPr lang="da-DK" dirty="0" smtClean="0"/>
              <a:t>Specielle mælke karakteristika i oprindelige racer</a:t>
            </a:r>
          </a:p>
          <a:p>
            <a:pPr lvl="1"/>
            <a:r>
              <a:rPr lang="da-DK" dirty="0" smtClean="0"/>
              <a:t>Disse er undersøgt tidligere, men ikke hvor de er fodret på samme måde som køer af konventionel race.</a:t>
            </a:r>
          </a:p>
          <a:p>
            <a:r>
              <a:rPr lang="da-DK" dirty="0" smtClean="0"/>
              <a:t>Økologien har som mål at værne om diversiteten</a:t>
            </a:r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 </a:t>
            </a:r>
            <a:r>
              <a:rPr lang="da-DK" dirty="0"/>
              <a:t>Økologisk mælkeproduktion baseret på oprindelige danske </a:t>
            </a:r>
            <a:r>
              <a:rPr lang="da-DK" dirty="0" smtClean="0"/>
              <a:t>racer</a:t>
            </a:r>
            <a:br>
              <a:rPr lang="da-DK" dirty="0" smtClean="0"/>
            </a:br>
            <a:r>
              <a:rPr lang="da-DK" dirty="0" smtClean="0"/>
              <a:t>Hvorfor?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780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a-DK" dirty="0">
                <a:latin typeface="Arial"/>
                <a:ea typeface="Calibri"/>
                <a:cs typeface="Times New Roman"/>
              </a:rPr>
              <a:t>Overførsel af kvier fra gamle husdyrracer til </a:t>
            </a:r>
            <a:r>
              <a:rPr lang="da-DK" dirty="0" smtClean="0">
                <a:latin typeface="Arial"/>
                <a:ea typeface="Calibri"/>
                <a:cs typeface="Times New Roman"/>
              </a:rPr>
              <a:t>økologiske besætninger </a:t>
            </a:r>
          </a:p>
          <a:p>
            <a:r>
              <a:rPr lang="da-DK" dirty="0">
                <a:latin typeface="Arial"/>
                <a:ea typeface="Calibri"/>
                <a:cs typeface="Times New Roman"/>
              </a:rPr>
              <a:t>Udvikling af avlsprogrammer for </a:t>
            </a:r>
            <a:r>
              <a:rPr lang="da-DK" dirty="0" smtClean="0">
                <a:latin typeface="Arial"/>
                <a:ea typeface="Calibri"/>
                <a:cs typeface="Times New Roman"/>
              </a:rPr>
              <a:t>de overførte dyr</a:t>
            </a:r>
            <a:endParaRPr lang="da-DK" sz="4000" dirty="0">
              <a:ea typeface="Calibri"/>
              <a:cs typeface="Times New Roman"/>
            </a:endParaRPr>
          </a:p>
          <a:p>
            <a:r>
              <a:rPr lang="da-DK" dirty="0">
                <a:latin typeface="Arial"/>
                <a:ea typeface="Calibri"/>
                <a:cs typeface="Times New Roman"/>
              </a:rPr>
              <a:t>Indsamling af mælkeprøver og karakteristika af mælken</a:t>
            </a:r>
            <a:endParaRPr lang="da-DK" sz="4000" dirty="0">
              <a:ea typeface="Calibri"/>
              <a:cs typeface="Times New Roman"/>
            </a:endParaRPr>
          </a:p>
          <a:p>
            <a:r>
              <a:rPr lang="da-DK" dirty="0">
                <a:latin typeface="Arial"/>
                <a:ea typeface="Calibri"/>
                <a:cs typeface="Times New Roman"/>
              </a:rPr>
              <a:t>Udvikling af forretningsmodeller for økologiske mælkeprodukter fra gamle </a:t>
            </a:r>
            <a:r>
              <a:rPr lang="da-DK" dirty="0" smtClean="0">
                <a:latin typeface="Arial"/>
                <a:ea typeface="Calibri"/>
                <a:cs typeface="Times New Roman"/>
              </a:rPr>
              <a:t>husdyrracer</a:t>
            </a:r>
            <a:endParaRPr lang="da-DK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Aktiviteter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308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84858"/>
              </p:ext>
            </p:extLst>
          </p:nvPr>
        </p:nvGraphicFramePr>
        <p:xfrm>
          <a:off x="611560" y="2060848"/>
          <a:ext cx="7776864" cy="3673248"/>
        </p:xfrm>
        <a:graphic>
          <a:graphicData uri="http://schemas.openxmlformats.org/drawingml/2006/table">
            <a:tbl>
              <a:tblPr firstRow="1" firstCol="1" bandRow="1"/>
              <a:tblGrid>
                <a:gridCol w="3441740"/>
                <a:gridCol w="574544"/>
                <a:gridCol w="548500"/>
                <a:gridCol w="548500"/>
                <a:gridCol w="548500"/>
                <a:gridCol w="540608"/>
                <a:gridCol w="531138"/>
                <a:gridCol w="521667"/>
                <a:gridCol w="521667"/>
              </a:tblGrid>
              <a:tr h="33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Aktiviteter – AP 3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1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2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4 kvt.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Overførsel af kvier fra gamle husdyrracer til </a:t>
                      </a:r>
                      <a:r>
                        <a:rPr lang="da-DK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Naturmælk besætninger 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Udvikling af avlsprogrammer for </a:t>
                      </a:r>
                      <a:r>
                        <a:rPr lang="da-DK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 overførte dyr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Indsamling af mælkeprøver og karakteristika af mælken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Udvikling af forretningsmodeller for økologiske mælkeprodukter fra gamle husdyrracer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 smtClean="0"/>
              <a:t>Aktiviteter 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00872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F3F3F"/>
      </a:dk1>
      <a:lt1>
        <a:sysClr val="window" lastClr="FFFFFF"/>
      </a:lt1>
      <a:dk2>
        <a:srgbClr val="076471"/>
      </a:dk2>
      <a:lt2>
        <a:srgbClr val="C8C8C8"/>
      </a:lt2>
      <a:accent1>
        <a:srgbClr val="09562C"/>
      </a:accent1>
      <a:accent2>
        <a:srgbClr val="D0C22B"/>
      </a:accent2>
      <a:accent3>
        <a:srgbClr val="77216F"/>
      </a:accent3>
      <a:accent4>
        <a:srgbClr val="E95D0F"/>
      </a:accent4>
      <a:accent5>
        <a:srgbClr val="9DDCF9"/>
      </a:accent5>
      <a:accent6>
        <a:srgbClr val="000000"/>
      </a:accent6>
      <a:hlink>
        <a:srgbClr val="9DDCFA"/>
      </a:hlink>
      <a:folHlink>
        <a:srgbClr val="7721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25396</TotalTime>
  <Words>750</Words>
  <Application>Microsoft Office PowerPoint</Application>
  <PresentationFormat>Skærmshow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SOBcows Specialiserede økologiske avlsmål og avlsplaner indenfor malkekvæg”   Økologisk mælkeproduktion baseret på oprindelige danske racer</vt:lpstr>
      <vt:lpstr>Stadig interesseret i sagen!</vt:lpstr>
      <vt:lpstr>Overordnet formål </vt:lpstr>
      <vt:lpstr>Baggrund </vt:lpstr>
      <vt:lpstr>Projektets partnere</vt:lpstr>
      <vt:lpstr>SOBcows – tre arbejdspakker</vt:lpstr>
      <vt:lpstr> Økologisk mælkeproduktion baseret på oprindelige danske racer Hvorfor?</vt:lpstr>
      <vt:lpstr>Aktiviteter</vt:lpstr>
      <vt:lpstr>PowerPoint-præsentation</vt:lpstr>
      <vt:lpstr>Bevaringsudvalget og avlsforeninger indgår i følgende dele:</vt:lpstr>
      <vt:lpstr>Håbet </vt:lpstr>
      <vt:lpstr>Praktiske forhold </vt:lpstr>
      <vt:lpstr>Praktiske forhold</vt:lpstr>
      <vt:lpstr>Er der dyr nok?</vt:lpstr>
      <vt:lpstr>Pris ide</vt:lpstr>
      <vt:lpstr>Transport af dyr</vt:lpstr>
      <vt:lpstr>Veterinære forholdsregler</vt:lpstr>
      <vt:lpstr>Tilmelding af dyr til</vt:lpstr>
      <vt:lpstr>2018</vt:lpstr>
      <vt:lpstr>Mælkekvalitetsundersøgelser</vt:lpstr>
    </vt:vector>
  </TitlesOfParts>
  <Company>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Anvendelse af Kombi-Kryds og andre systematiske krydsningsprogrammer</dc:title>
  <dc:creator>mka</dc:creator>
  <cp:lastModifiedBy>Malene Karup Olesen (LFST)</cp:lastModifiedBy>
  <cp:revision>69</cp:revision>
  <cp:lastPrinted>2014-11-15T10:43:47Z</cp:lastPrinted>
  <dcterms:created xsi:type="dcterms:W3CDTF">2014-09-08T19:07:01Z</dcterms:created>
  <dcterms:modified xsi:type="dcterms:W3CDTF">2017-05-05T08:49:41Z</dcterms:modified>
</cp:coreProperties>
</file>