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504" r:id="rId2"/>
    <p:sldId id="505" r:id="rId3"/>
    <p:sldId id="506" r:id="rId4"/>
    <p:sldId id="507" r:id="rId5"/>
    <p:sldId id="515" r:id="rId6"/>
    <p:sldId id="509" r:id="rId7"/>
    <p:sldId id="510" r:id="rId8"/>
    <p:sldId id="511" r:id="rId9"/>
    <p:sldId id="516" r:id="rId10"/>
    <p:sldId id="521" r:id="rId11"/>
    <p:sldId id="518" r:id="rId12"/>
  </p:sldIdLst>
  <p:sldSz cx="12188825" cy="6858000"/>
  <p:notesSz cx="6808788" cy="994092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ppe Holm Kristensen (LFST)" initials="JHK(" lastIdx="5" clrIdx="0">
    <p:extLst>
      <p:ext uri="{19B8F6BF-5375-455C-9EA6-DF929625EA0E}">
        <p15:presenceInfo xmlns:p15="http://schemas.microsoft.com/office/powerpoint/2012/main" userId="S-1-5-21-2100284113-1573851820-878952375-201052" providerId="AD"/>
      </p:ext>
    </p:extLst>
  </p:cmAuthor>
  <p:cmAuthor id="2" name="Per Faurholt Ahle (LFST)" initials="PEFA" lastIdx="1" clrIdx="1">
    <p:extLst>
      <p:ext uri="{19B8F6BF-5375-455C-9EA6-DF929625EA0E}">
        <p15:presenceInfo xmlns:p15="http://schemas.microsoft.com/office/powerpoint/2012/main" userId="Per Faurholt Ahle (LFST)" providerId="None"/>
      </p:ext>
    </p:extLst>
  </p:cmAuthor>
  <p:cmAuthor id="3" name="Christian Bell" initials="CB" lastIdx="15" clrIdx="2">
    <p:extLst>
      <p:ext uri="{19B8F6BF-5375-455C-9EA6-DF929625EA0E}">
        <p15:presenceInfo xmlns:p15="http://schemas.microsoft.com/office/powerpoint/2012/main" userId="S-1-5-21-2100284113-1573851820-878952375-197475" providerId="AD"/>
      </p:ext>
    </p:extLst>
  </p:cmAuthor>
  <p:cmAuthor id="4" name="Heidi Majgaard Bechmann Pedersen (LBST)" initials="HMBP(" lastIdx="4" clrIdx="3">
    <p:extLst>
      <p:ext uri="{19B8F6BF-5375-455C-9EA6-DF929625EA0E}">
        <p15:presenceInfo xmlns:p15="http://schemas.microsoft.com/office/powerpoint/2012/main" userId="S-1-5-21-2100284113-1573851820-878952375-431493" providerId="AD"/>
      </p:ext>
    </p:extLst>
  </p:cmAuthor>
  <p:cmAuthor id="5" name="Sandi Maria Lohse Als (LFST)" initials="SMLA(" lastIdx="1" clrIdx="4">
    <p:extLst>
      <p:ext uri="{19B8F6BF-5375-455C-9EA6-DF929625EA0E}">
        <p15:presenceInfo xmlns:p15="http://schemas.microsoft.com/office/powerpoint/2012/main" userId="S-1-5-21-2100284113-1573851820-878952375-2013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EAB2"/>
    <a:srgbClr val="003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llemlayout 4 - Markerin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84E427A-3D55-4303-BF80-6455036E1DE7}" styleName="Tema til typografi 1 - Markerin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C083E6E3-FA7D-4D7B-A595-EF9225AFEA82}" styleName="Lyst layout 1 - Markering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llemlayout 4 - Marker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yst layout 2 - Marker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505E3EF-67EA-436B-97B2-0124C06EBD24}" styleName="Mellemlayout 4 - Markerin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12C8C85-51F0-491E-9774-3900AFEF0FD7}" styleName="Lyst layout 2 - Markering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yst layout 3 - Markering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Tema til typografi 1 - Markerin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4B1156A-380E-4F78-BDF5-A606A8083BF9}" styleName="Mellemlayout 4 - Markerin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Mellemlayout 4 - Marker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0162" autoAdjust="0"/>
  </p:normalViewPr>
  <p:slideViewPr>
    <p:cSldViewPr showGuides="1">
      <p:cViewPr varScale="1">
        <p:scale>
          <a:sx n="53" d="100"/>
          <a:sy n="53" d="100"/>
        </p:scale>
        <p:origin x="1795" y="58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-1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235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475" cy="498773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6739" y="0"/>
            <a:ext cx="2950475" cy="498773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FFD76268-5CE8-436F-8727-6E4791263BAF}" type="datetimeFigureOut">
              <a:rPr lang="da-DK" smtClean="0"/>
              <a:t>23-01-2023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0880" y="4784070"/>
            <a:ext cx="5447030" cy="3914239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1" y="9442156"/>
            <a:ext cx="2950475" cy="49877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6739" y="9442156"/>
            <a:ext cx="2950475" cy="49877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F6A3B4F2-37C6-456F-99B1-74C79381C6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4702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89030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423863" y="650875"/>
            <a:ext cx="5961062" cy="335438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>
          <a:xfrm>
            <a:off x="306604" y="4250612"/>
            <a:ext cx="6081299" cy="5191542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30443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708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423863" y="650875"/>
            <a:ext cx="5961062" cy="335438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>
          <a:xfrm>
            <a:off x="306604" y="4250612"/>
            <a:ext cx="6081299" cy="5191542"/>
          </a:xfrm>
        </p:spPr>
        <p:txBody>
          <a:bodyPr/>
          <a:lstStyle/>
          <a:p>
            <a:endParaRPr lang="da-DK" sz="110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40683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423863" y="579438"/>
            <a:ext cx="5961062" cy="3354387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>
          <a:xfrm>
            <a:off x="234564" y="4106642"/>
            <a:ext cx="6267619" cy="5614831"/>
          </a:xfrm>
        </p:spPr>
        <p:txBody>
          <a:bodyPr/>
          <a:lstStyle/>
          <a:p>
            <a:endParaRPr lang="da-DK" sz="110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11344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423863" y="284163"/>
            <a:ext cx="5961062" cy="3354387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>
          <a:xfrm>
            <a:off x="90480" y="3781453"/>
            <a:ext cx="6627827" cy="6012006"/>
          </a:xfrm>
        </p:spPr>
        <p:txBody>
          <a:bodyPr/>
          <a:lstStyle/>
          <a:p>
            <a:endParaRPr lang="da-DK" sz="100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1774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100" u="sng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99102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525463" y="363538"/>
            <a:ext cx="5961062" cy="3354387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>
          <a:xfrm>
            <a:off x="306605" y="3890687"/>
            <a:ext cx="6081299" cy="5830786"/>
          </a:xfrm>
        </p:spPr>
        <p:txBody>
          <a:bodyPr/>
          <a:lstStyle/>
          <a:p>
            <a:endParaRPr lang="da-DK" sz="110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0506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423863" y="868363"/>
            <a:ext cx="5961062" cy="3354387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>
          <a:xfrm>
            <a:off x="694944" y="4466567"/>
            <a:ext cx="5447030" cy="5182921"/>
          </a:xfrm>
        </p:spPr>
        <p:txBody>
          <a:bodyPr/>
          <a:lstStyle/>
          <a:p>
            <a:endParaRPr lang="da-DK" baseline="0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6955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423863" y="723900"/>
            <a:ext cx="5961062" cy="335438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>
          <a:xfrm>
            <a:off x="234563" y="4250612"/>
            <a:ext cx="6267619" cy="5470862"/>
          </a:xfrm>
        </p:spPr>
        <p:txBody>
          <a:bodyPr/>
          <a:lstStyle/>
          <a:p>
            <a:pPr defTabSz="914314">
              <a:defRPr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6047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>
          <a:xfrm>
            <a:off x="680880" y="4784070"/>
            <a:ext cx="5447030" cy="4937403"/>
          </a:xfrm>
        </p:spPr>
        <p:txBody>
          <a:bodyPr/>
          <a:lstStyle/>
          <a:p>
            <a:endParaRPr lang="da-DK" b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9177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emf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5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emf"/><Relationship Id="rId4" Type="http://schemas.openxmlformats.org/officeDocument/2006/relationships/image" Target="../media/image11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343575DE-79F3-4862-92D3-3535B61E3960}" type="datetime2">
              <a:rPr lang="da-DK" smtClean="0"/>
              <a:t>23. januar 2023</a:t>
            </a:fld>
            <a:endParaRPr lang="da-DK" dirty="0"/>
          </a:p>
        </p:txBody>
      </p:sp>
      <p:sp>
        <p:nvSpPr>
          <p:cNvPr id="9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For at se 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Vis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2. 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Vælg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Gitterlinjer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og/eller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Tip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: Alt + F9 for hurtig visning af hjælpelinjer</a:t>
            </a:r>
          </a:p>
        </p:txBody>
      </p:sp>
      <p:sp>
        <p:nvSpPr>
          <p:cNvPr id="21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Tips:</a:t>
            </a:r>
          </a:p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fremhæve et naturligt hierarki i overskriften eller differentiere evt.</a:t>
            </a:r>
            <a:r>
              <a:rPr lang="da-DK" sz="9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skrift i tekstniveau (overskrift og underoverskrift) bruges de indrammede</a:t>
            </a:r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temafarver</a:t>
            </a:r>
          </a:p>
        </p:txBody>
      </p:sp>
      <p:sp>
        <p:nvSpPr>
          <p:cNvPr id="2" name="Tekstfelt 1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Maks tre linjer i stor typografi</a:t>
            </a:r>
          </a:p>
        </p:txBody>
      </p:sp>
      <p:pic>
        <p:nvPicPr>
          <p:cNvPr id="26" name="Billede 2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/ Ministeriet for Fødevarer, Landbrug og Fiskeri - Landbrugsstyrelsen / Bioordninger del 2</a:t>
            </a:r>
            <a:endParaRPr lang="da-DK" dirty="0"/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04F1B78-7DDA-4948-89C5-A6930CD616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715405" y="6004143"/>
            <a:ext cx="1567602" cy="984609"/>
          </a:xfrm>
          <a:prstGeom prst="rect">
            <a:avLst/>
          </a:prstGeom>
        </p:spPr>
      </p:pic>
      <p:sp>
        <p:nvSpPr>
          <p:cNvPr id="27" name="Rectangle 6"/>
          <p:cNvSpPr/>
          <p:nvPr userDrawn="1"/>
        </p:nvSpPr>
        <p:spPr>
          <a:xfrm>
            <a:off x="-1399201" y="6006008"/>
            <a:ext cx="1233601" cy="95138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91E4EEC-566D-43EC-894E-966F8EEFDF6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520973" y="0"/>
            <a:ext cx="1376892" cy="10334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24A8B85-B929-4717-8A9C-BFF59E30B6D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008" y="340691"/>
            <a:ext cx="2924750" cy="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40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2 pkt. grøn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9288" y="332656"/>
            <a:ext cx="10888662" cy="862732"/>
          </a:xfrm>
        </p:spPr>
        <p:txBody>
          <a:bodyPr/>
          <a:lstStyle>
            <a:lvl1pPr>
              <a:lnSpc>
                <a:spcPct val="88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49288" y="1628776"/>
            <a:ext cx="10888662" cy="3600425"/>
          </a:xfrm>
        </p:spPr>
        <p:txBody>
          <a:bodyPr/>
          <a:lstStyle>
            <a:lvl1pPr>
              <a:lnSpc>
                <a:spcPct val="88000"/>
              </a:lnSpc>
              <a:buFontTx/>
              <a:buNone/>
              <a:defRPr sz="32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/ Ministeriet for Fødevarer, Landbrug og Fiskeri - Landbrugsstyrelsen / Bioordninger del 2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19A72D2-3708-499A-A36C-CE8D51AC4FD6}" type="datetime2">
              <a:rPr lang="da-DK" smtClean="0"/>
              <a:t>23. januar 2023</a:t>
            </a:fld>
            <a:endParaRPr lang="da-DK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A3CD9AAA-6439-4AA1-979A-DB0D41E77B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46754" y="6379011"/>
            <a:ext cx="226932" cy="20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74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1600" y="311972"/>
            <a:ext cx="6981229" cy="468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600" y="1195389"/>
            <a:ext cx="6980895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8023223" y="0"/>
            <a:ext cx="4165601" cy="6858000"/>
          </a:xfrm>
        </p:spPr>
        <p:txBody>
          <a:bodyPr tIns="612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/ Ministeriet for Fødevarer, Landbrug og Fiskeri - Landbrugsstyrelsen / Bioordninger del 2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21" name="Gruppe 20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2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3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5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grpSp>
        <p:nvGrpSpPr>
          <p:cNvPr id="27" name="Gruppe 26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28" name="Billede 27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29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Billede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5936D7C-518F-4F92-A323-46D67490776D}" type="datetime2">
              <a:rPr lang="da-DK" smtClean="0"/>
              <a:t>23. januar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56158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1600" y="311972"/>
            <a:ext cx="5351204" cy="812772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600" y="1195389"/>
            <a:ext cx="5350867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6362467" y="0"/>
            <a:ext cx="5826358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/ Ministeriet for Fødevarer, Landbrug og Fiskeri - Landbrugsstyrelsen / Bioordninger del 2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19" name="Gruppe 18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0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1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3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grpSp>
        <p:nvGrpSpPr>
          <p:cNvPr id="25" name="Gruppe 24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26" name="Billede 25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2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184406D-4081-4041-9A78-63C68C6FA402}" type="datetime2">
              <a:rPr lang="da-DK" smtClean="0"/>
              <a:t>23. januar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12465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farvet tekst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noFill/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3" name="Pladsholder til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4054943" y="0"/>
            <a:ext cx="4078938" cy="6858000"/>
          </a:xfrm>
          <a:solidFill>
            <a:schemeClr val="accent1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bg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4" name="Pladsholder til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27888" y="0"/>
            <a:ext cx="4078938" cy="6858000"/>
          </a:xfrm>
          <a:solidFill>
            <a:schemeClr val="accent2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5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6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7" name="Pladsholder til tekst 5"/>
          <p:cNvSpPr>
            <a:spLocks noGrp="1"/>
          </p:cNvSpPr>
          <p:nvPr>
            <p:ph type="body" sz="quarter" idx="17"/>
          </p:nvPr>
        </p:nvSpPr>
        <p:spPr>
          <a:xfrm>
            <a:off x="40549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8" name="Pladsholder til tekst 6"/>
          <p:cNvSpPr>
            <a:spLocks noGrp="1"/>
          </p:cNvSpPr>
          <p:nvPr>
            <p:ph type="body" sz="quarter" idx="18"/>
          </p:nvPr>
        </p:nvSpPr>
        <p:spPr>
          <a:xfrm>
            <a:off x="8127888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/ Ministeriet for Fødevarer, Landbrug og Fiskeri - Landbrugsstyrelsen / Bioordninger del 2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E6F8069-4642-4C38-86DC-4854AF384337}" type="datetime2">
              <a:rPr lang="da-DK" smtClean="0"/>
              <a:t>23. januar 2023</a:t>
            </a:fld>
            <a:endParaRPr lang="da-D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903EE10-8FE2-41FD-8DD3-1CE168F27D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23267" y="0"/>
            <a:ext cx="1382061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76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med bille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noFill/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1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4055128" y="0"/>
            <a:ext cx="8133697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/ Ministeriet for Fødevarer, Landbrug og Fiskeri - Landbrugsstyrelsen / Bioordninger del 2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20" name="Gruppe 19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1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2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4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6C5D496-649B-4B9A-841D-A20AD97E27C8}" type="datetime2">
              <a:rPr lang="da-DK" smtClean="0"/>
              <a:t>23. januar 2023</a:t>
            </a:fld>
            <a:endParaRPr lang="da-D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0CD8719-DAE2-4D84-96EC-966E9CB437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12647"/>
          <a:stretch/>
        </p:blipFill>
        <p:spPr>
          <a:xfrm>
            <a:off x="-1962102" y="0"/>
            <a:ext cx="495674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122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med billed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solidFill>
            <a:schemeClr val="accent1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bg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1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  <a:lvl6pPr>
              <a:defRPr>
                <a:solidFill>
                  <a:schemeClr val="accent5"/>
                </a:solidFill>
              </a:defRPr>
            </a:lvl6pPr>
            <a:lvl7pPr>
              <a:defRPr>
                <a:solidFill>
                  <a:schemeClr val="accent5"/>
                </a:solidFill>
              </a:defRPr>
            </a:lvl7pPr>
            <a:lvl8pPr>
              <a:defRPr>
                <a:solidFill>
                  <a:schemeClr val="accent5"/>
                </a:solidFill>
              </a:defRPr>
            </a:lvl8pPr>
            <a:lvl9pPr>
              <a:defRPr>
                <a:solidFill>
                  <a:schemeClr val="accent5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4055128" y="0"/>
            <a:ext cx="8133697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/ Ministeriet for Fødevarer, Landbrug og Fiskeri - Landbrugsstyrelsen / Bioordninger del 2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19" name="Gruppe 18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0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1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3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pic>
        <p:nvPicPr>
          <p:cNvPr id="16" name="Billede 1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2"/>
          <a:stretch/>
        </p:blipFill>
        <p:spPr>
          <a:xfrm>
            <a:off x="-1826468" y="0"/>
            <a:ext cx="1682387" cy="1033433"/>
          </a:xfrm>
          <a:prstGeom prst="rect">
            <a:avLst/>
          </a:prstGeom>
        </p:spPr>
      </p:pic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6FA4C1F-C08C-4343-BB34-E49DD9BB735B}" type="datetime2">
              <a:rPr lang="da-DK" smtClean="0"/>
              <a:t>23. januar 2023</a:t>
            </a:fld>
            <a:endParaRPr lang="da-D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E4BAC4E-1327-4393-9F1C-2F3C7BFF66B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826468" y="0"/>
            <a:ext cx="458677" cy="1030831"/>
          </a:xfrm>
          <a:prstGeom prst="rect">
            <a:avLst/>
          </a:prstGeom>
        </p:spPr>
      </p:pic>
      <p:sp>
        <p:nvSpPr>
          <p:cNvPr id="17" name="Pladsholder logo">
            <a:extLst>
              <a:ext uri="{FF2B5EF4-FFF2-40B4-BE49-F238E27FC236}">
                <a16:creationId xmlns:a16="http://schemas.microsoft.com/office/drawing/2014/main" xmlns="" id="{1D226F10-EEE2-46ED-ABE6-245B9CEAEC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6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7423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4054944" y="0"/>
            <a:ext cx="813388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651600" y="311151"/>
            <a:ext cx="3141468" cy="5770562"/>
          </a:xfrm>
        </p:spPr>
        <p:txBody>
          <a:bodyPr/>
          <a:lstStyle>
            <a:lvl1pPr>
              <a:lnSpc>
                <a:spcPct val="92000"/>
              </a:lnSpc>
              <a:defRPr sz="1800" baseline="0">
                <a:solidFill>
                  <a:schemeClr val="tx1"/>
                </a:solidFill>
              </a:defRPr>
            </a:lvl1pPr>
            <a:lvl2pPr marL="0" indent="0">
              <a:lnSpc>
                <a:spcPct val="92000"/>
              </a:lnSpc>
              <a:buFont typeface="Arial" panose="020B0604020202020204" pitchFamily="34" charset="0"/>
              <a:buChar char="​"/>
              <a:defRPr sz="1800">
                <a:solidFill>
                  <a:schemeClr val="accent1"/>
                </a:solidFill>
              </a:defRPr>
            </a:lvl2pPr>
            <a:lvl3pPr marL="216000" indent="-216000">
              <a:buFont typeface="Arial" panose="020B0604020202020204" pitchFamily="34" charset="0"/>
              <a:buChar char="•"/>
              <a:defRPr/>
            </a:lvl3pPr>
            <a:lvl4pPr marL="432000">
              <a:defRPr/>
            </a:lvl4pPr>
            <a:lvl5pPr marL="648000">
              <a:defRPr/>
            </a:lvl5pPr>
            <a:lvl6pPr marL="648000">
              <a:defRPr/>
            </a:lvl6pPr>
            <a:lvl7pPr marL="648000">
              <a:defRPr/>
            </a:lvl7pPr>
            <a:lvl8pPr marL="648000">
              <a:defRPr/>
            </a:lvl8pPr>
            <a:lvl9pPr marL="648000">
              <a:defRPr/>
            </a:lvl9pPr>
          </a:lstStyle>
          <a:p>
            <a:pPr lvl="0"/>
            <a:r>
              <a:rPr lang="da-DK" dirty="0"/>
              <a:t>Klik for at tilføje tekst - Grøn tekst får du ved at bruge TAB-knappen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4230" y="1195389"/>
            <a:ext cx="683372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/>
            </a:lvl1pPr>
            <a:lvl2pPr>
              <a:lnSpc>
                <a:spcPct val="92000"/>
              </a:lnSpc>
              <a:defRPr sz="1800"/>
            </a:lvl2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/ Ministeriet for Fødevarer, Landbrug og Fiskeri - Landbrugsstyrelsen / Bioordninger del 2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7" name="Billede 16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8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sort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Tekst grøn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9EA573C-DB41-432C-B7FB-2B5149C7E975}" type="datetime2">
              <a:rPr lang="da-DK" smtClean="0"/>
              <a:t>23. januar 2023</a:t>
            </a:fld>
            <a:endParaRPr lang="da-D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52E7EFB-3D15-42E3-B98F-B53E047A4E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21749" y="5825228"/>
            <a:ext cx="1377668" cy="103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551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651600" y="311151"/>
            <a:ext cx="3136418" cy="5770562"/>
          </a:xfrm>
        </p:spPr>
        <p:txBody>
          <a:bodyPr/>
          <a:lstStyle>
            <a:lvl1pPr>
              <a:lnSpc>
                <a:spcPct val="92000"/>
              </a:lnSpc>
              <a:defRPr sz="1800">
                <a:solidFill>
                  <a:schemeClr val="tx1"/>
                </a:solidFill>
              </a:defRPr>
            </a:lvl1pPr>
            <a:lvl2pPr marL="0" indent="0">
              <a:lnSpc>
                <a:spcPct val="92000"/>
              </a:lnSpc>
              <a:buFont typeface="Arial" panose="020B0604020202020204" pitchFamily="34" charset="0"/>
              <a:buChar char="​"/>
              <a:defRPr sz="1800">
                <a:solidFill>
                  <a:schemeClr val="accent1"/>
                </a:solidFill>
              </a:defRPr>
            </a:lvl2pPr>
            <a:lvl3pPr marL="288000" indent="-216000">
              <a:buFont typeface="Arial" panose="020B0604020202020204" pitchFamily="34" charset="0"/>
              <a:buChar char="•"/>
              <a:defRPr/>
            </a:lvl3pPr>
            <a:lvl4pPr marL="432000">
              <a:defRPr/>
            </a:lvl4pPr>
            <a:lvl5pPr marL="648000">
              <a:defRPr/>
            </a:lvl5pPr>
            <a:lvl6pPr marL="648000">
              <a:defRPr/>
            </a:lvl6pPr>
            <a:lvl7pPr marL="648000">
              <a:defRPr/>
            </a:lvl7pPr>
            <a:lvl8pPr marL="648000">
              <a:defRPr/>
            </a:lvl8pPr>
            <a:lvl9pPr marL="648000">
              <a:defRPr/>
            </a:lvl9pPr>
          </a:lstStyle>
          <a:p>
            <a:pPr lvl="0"/>
            <a:r>
              <a:rPr lang="da-DK" dirty="0"/>
              <a:t>Klik for at tilføje tekst - Grøn tekst får du ved at bruge TAB-knappen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  <a:p>
            <a:pPr lvl="4"/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5200" y="1195389"/>
            <a:ext cx="683280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/>
            </a:lvl1pPr>
            <a:lvl2pPr>
              <a:lnSpc>
                <a:spcPct val="92000"/>
              </a:lnSpc>
              <a:defRPr sz="1800"/>
            </a:lvl2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/ Ministeriet for Fødevarer, Landbrug og Fiskeri - Landbrugsstyrelsen / Bioordninger del 2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14" name="Gruppe 13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5" name="Billede 14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6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sort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Tekst grøn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1C2CC27-6ACA-4E00-AF66-69FB99D3D9A6}" type="datetime2">
              <a:rPr lang="da-DK" smtClean="0"/>
              <a:t>23. januar 2023</a:t>
            </a:fld>
            <a:endParaRPr lang="da-D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A199D9C-0F5F-48B6-9DF0-C24925AB1E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24229" y="5824566"/>
            <a:ext cx="1380147" cy="1033434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2E4FE88A-4BBC-4FC8-A1E4-B20B5E0675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46754" y="6379011"/>
            <a:ext cx="226932" cy="20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41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651600" y="311151"/>
            <a:ext cx="3141468" cy="5770562"/>
          </a:xfrm>
        </p:spPr>
        <p:txBody>
          <a:bodyPr/>
          <a:lstStyle>
            <a:lvl1pPr>
              <a:lnSpc>
                <a:spcPct val="92000"/>
              </a:lnSpc>
              <a:defRPr sz="1800">
                <a:solidFill>
                  <a:schemeClr val="bg1"/>
                </a:solidFill>
              </a:defRPr>
            </a:lvl1pPr>
            <a:lvl2pPr marL="216000" indent="-216000">
              <a:lnSpc>
                <a:spcPct val="92000"/>
              </a:lnSpc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216000" indent="-216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432000">
              <a:defRPr>
                <a:solidFill>
                  <a:schemeClr val="bg1"/>
                </a:solidFill>
              </a:defRPr>
            </a:lvl4pPr>
            <a:lvl5pPr marL="648000">
              <a:defRPr>
                <a:solidFill>
                  <a:schemeClr val="bg1"/>
                </a:solidFill>
              </a:defRPr>
            </a:lvl5pPr>
            <a:lvl6pPr marL="648000">
              <a:defRPr>
                <a:solidFill>
                  <a:schemeClr val="bg1"/>
                </a:solidFill>
              </a:defRPr>
            </a:lvl6pPr>
            <a:lvl7pPr marL="648000">
              <a:defRPr>
                <a:solidFill>
                  <a:schemeClr val="bg1"/>
                </a:solidFill>
              </a:defRPr>
            </a:lvl7pPr>
            <a:lvl8pPr marL="648000">
              <a:defRPr>
                <a:solidFill>
                  <a:schemeClr val="bg1"/>
                </a:solidFill>
              </a:defRPr>
            </a:lvl8pPr>
            <a:lvl9pPr marL="64800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5200" y="1195389"/>
            <a:ext cx="683280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92000"/>
              </a:lnSpc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/ Ministeriet for Fødevarer, Landbrug og Fiskeri - Landbrugsstyrelsen / Bioordninger del 2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13" name="Gruppe 12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9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hvid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indryk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0E150B2-4551-44A8-8C31-EA542602F53D}" type="datetime2">
              <a:rPr lang="da-DK" smtClean="0"/>
              <a:t>23. januar 2023</a:t>
            </a:fld>
            <a:endParaRPr lang="da-D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17E118B-191F-4DCA-A076-C47876DB59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21750" y="5824030"/>
            <a:ext cx="1377668" cy="103396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xmlns="" id="{207D924F-8A1F-4AE0-B2F8-7775DD4A1E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46754" y="6379011"/>
            <a:ext cx="226932" cy="20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934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649289" y="311151"/>
            <a:ext cx="4293296" cy="5770562"/>
          </a:xfrm>
        </p:spPr>
        <p:txBody>
          <a:bodyPr/>
          <a:lstStyle>
            <a:lvl1pPr>
              <a:lnSpc>
                <a:spcPct val="88000"/>
              </a:lnSpc>
              <a:defRPr sz="3200">
                <a:solidFill>
                  <a:schemeClr val="accent1"/>
                </a:solidFill>
              </a:defRPr>
            </a:lvl1pPr>
            <a:lvl2pPr marL="0" indent="0">
              <a:lnSpc>
                <a:spcPct val="94000"/>
              </a:lnSpc>
              <a:buFont typeface="Arial" panose="020B0604020202020204" pitchFamily="34" charset="0"/>
              <a:buChar char="​"/>
              <a:defRPr sz="1500"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5806678" y="311151"/>
            <a:ext cx="5731271" cy="5770563"/>
          </a:xfrm>
          <a:noFill/>
        </p:spPr>
        <p:txBody>
          <a:bodyPr lIns="0" tIns="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/ Ministeriet for Fødevarer, Landbrug og Fiskeri - Landbrugsstyrelsen / Bioordninger del 2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6ADCC2B-27D6-43FD-99C1-297235476EB0}" type="datetime2">
              <a:rPr lang="da-DK" smtClean="0"/>
              <a:t>23. januar 2023</a:t>
            </a:fld>
            <a:endParaRPr lang="da-D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C920EAB-35B4-4696-A32D-92CCC346C6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21749" y="0"/>
            <a:ext cx="1377668" cy="103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98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0932BB2F-7E0F-4A8A-A03B-89ACDEF65CB9}" type="datetime2">
              <a:rPr lang="da-DK" smtClean="0"/>
              <a:t>23. januar 2023</a:t>
            </a:fld>
            <a:endParaRPr lang="en-GB" dirty="0"/>
          </a:p>
        </p:txBody>
      </p:sp>
      <p:sp>
        <p:nvSpPr>
          <p:cNvPr id="21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Tips:</a:t>
            </a:r>
          </a:p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fremhæve et naturligt hierarki i overskriften eller differentiere evt.</a:t>
            </a:r>
            <a:r>
              <a:rPr lang="da-DK" sz="9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skrift i tekstniveau (overskrift og underoverskrift) bruges de indrammede</a:t>
            </a:r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temafarver</a:t>
            </a:r>
          </a:p>
        </p:txBody>
      </p:sp>
      <p:sp>
        <p:nvSpPr>
          <p:cNvPr id="17" name="Pladsholder til sidefod 22" hidden="1">
            <a:extLst>
              <a:ext uri="{FF2B5EF4-FFF2-40B4-BE49-F238E27FC236}">
                <a16:creationId xmlns:a16="http://schemas.microsoft.com/office/drawing/2014/main" xmlns="" id="{4412145B-B87B-4019-AD1F-E9982BDB1DE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/ Ministeriet for Fødevarer, Landbrug og Fiskeri - Landbrugsstyrelsen / Bioordninger del 2</a:t>
            </a:r>
            <a:endParaRPr lang="da-DK" dirty="0"/>
          </a:p>
        </p:txBody>
      </p:sp>
      <p:sp>
        <p:nvSpPr>
          <p:cNvPr id="19" name="Pladsholder til slidenummer 23" hidden="1">
            <a:extLst>
              <a:ext uri="{FF2B5EF4-FFF2-40B4-BE49-F238E27FC236}">
                <a16:creationId xmlns:a16="http://schemas.microsoft.com/office/drawing/2014/main" xmlns="" id="{8C7A26F4-8240-4595-AF0B-DAD6F98445D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3" name="Billede 25">
            <a:extLst>
              <a:ext uri="{FF2B5EF4-FFF2-40B4-BE49-F238E27FC236}">
                <a16:creationId xmlns:a16="http://schemas.microsoft.com/office/drawing/2014/main" xmlns="" id="{6D2919DD-CFBE-4659-99A0-FD62EF2D05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D30E1A7-55FB-46DC-A37D-FAD5939C56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715405" y="6004143"/>
            <a:ext cx="1567602" cy="984609"/>
          </a:xfrm>
          <a:prstGeom prst="rect">
            <a:avLst/>
          </a:prstGeom>
        </p:spPr>
      </p:pic>
      <p:sp>
        <p:nvSpPr>
          <p:cNvPr id="23" name="Rectangle 6">
            <a:extLst>
              <a:ext uri="{FF2B5EF4-FFF2-40B4-BE49-F238E27FC236}">
                <a16:creationId xmlns:a16="http://schemas.microsoft.com/office/drawing/2014/main" xmlns="" id="{1C16679B-55B2-45F5-A2AD-200ED1CEE6B2}"/>
              </a:ext>
            </a:extLst>
          </p:cNvPr>
          <p:cNvSpPr/>
          <p:nvPr userDrawn="1"/>
        </p:nvSpPr>
        <p:spPr>
          <a:xfrm>
            <a:off x="-1399201" y="6006008"/>
            <a:ext cx="1233601" cy="95138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1D9842A4-A96F-4AAA-8FB6-774C0C82ACA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4572" y="340691"/>
            <a:ext cx="2753621" cy="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02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/ Ministeriet for Fødevarer, Landbrug og Fiskeri - Landbrugsstyrelsen / Bioordninger del 2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6" name="Pladsholder til dato 3" hidden="1">
            <a:extLst>
              <a:ext uri="{FF2B5EF4-FFF2-40B4-BE49-F238E27FC236}">
                <a16:creationId xmlns:a16="http://schemas.microsoft.com/office/drawing/2014/main" xmlns="" id="{7387C4E4-348E-4A05-AB2B-AE486614247D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959DF81F-94B8-492C-96D8-48F44631F475}" type="datetime2">
              <a:rPr lang="da-DK" smtClean="0"/>
              <a:t>23. januar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40384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/ Ministeriet for Fødevarer, Landbrug og Fiskeri - Landbrugsstyrelsen / Bioordninger del 2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5" name="Pladsholder til dato 3" hidden="1">
            <a:extLst>
              <a:ext uri="{FF2B5EF4-FFF2-40B4-BE49-F238E27FC236}">
                <a16:creationId xmlns:a16="http://schemas.microsoft.com/office/drawing/2014/main" xmlns="" id="{0C165B80-131C-47FA-A4CF-3EB1919AA868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8A71395-1CA9-4819-9493-6DEF4DB95881}" type="datetime2">
              <a:rPr lang="da-DK" smtClean="0"/>
              <a:t>23. januar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8619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til mørk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0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mørkt billede, via fanen Indsæt, Billeder</a:t>
            </a: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30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31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3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D67BFF9E-B129-4125-9BD7-4C61960F6D14}" type="datetime2">
              <a:rPr lang="da-DK" smtClean="0"/>
              <a:t>23. januar 2023</a:t>
            </a:fld>
            <a:endParaRPr lang="da-DK" dirty="0"/>
          </a:p>
        </p:txBody>
      </p:sp>
      <p:sp>
        <p:nvSpPr>
          <p:cNvPr id="3" name="Pladsholder logo"/>
          <p:cNvSpPr>
            <a:spLocks noGrp="1"/>
          </p:cNvSpPr>
          <p:nvPr>
            <p:ph type="body" sz="quarter" idx="18" hasCustomPrompt="1"/>
          </p:nvPr>
        </p:nvSpPr>
        <p:spPr>
          <a:xfrm>
            <a:off x="8994571" y="340691"/>
            <a:ext cx="2753621" cy="657529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pic>
        <p:nvPicPr>
          <p:cNvPr id="29" name="Billede 2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42994" cy="1037416"/>
          </a:xfrm>
          <a:prstGeom prst="rect">
            <a:avLst/>
          </a:prstGeom>
        </p:spPr>
      </p:pic>
      <p:sp>
        <p:nvSpPr>
          <p:cNvPr id="38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Tips:</a:t>
            </a:r>
          </a:p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fremhæve et naturligt hierarki i overskriften eller differentiere evt.</a:t>
            </a:r>
            <a:r>
              <a:rPr lang="da-DK" sz="9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skrift i tekstniveau (overskrift og underoverskrift) bruges de indrammede</a:t>
            </a:r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temafarver</a:t>
            </a:r>
          </a:p>
        </p:txBody>
      </p:sp>
      <p:grpSp>
        <p:nvGrpSpPr>
          <p:cNvPr id="41" name="Gruppe 40"/>
          <p:cNvGrpSpPr/>
          <p:nvPr userDrawn="1"/>
        </p:nvGrpSpPr>
        <p:grpSpPr>
          <a:xfrm>
            <a:off x="12188825" y="1941319"/>
            <a:ext cx="2032000" cy="3185487"/>
            <a:chOff x="9150825" y="2171823"/>
            <a:chExt cx="2032000" cy="3185487"/>
          </a:xfrm>
        </p:grpSpPr>
        <p:sp>
          <p:nvSpPr>
            <p:cNvPr id="42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18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3" name="Billede 7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50" name="Billede 7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sp>
        <p:nvSpPr>
          <p:cNvPr id="52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For at se 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Vis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2. 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Vælg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Gitterlinjer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og/eller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Tip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: Alt + F9 for hurtig visning af hjælpelinjer</a:t>
            </a:r>
          </a:p>
        </p:txBody>
      </p:sp>
      <p:sp>
        <p:nvSpPr>
          <p:cNvPr id="26" name="Tekstfelt 25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Maks tre linjer i stor typografi</a:t>
            </a:r>
          </a:p>
        </p:txBody>
      </p:sp>
      <p:sp>
        <p:nvSpPr>
          <p:cNvPr id="25" name="Pladsholder til sidefod 22" hidden="1">
            <a:extLst>
              <a:ext uri="{FF2B5EF4-FFF2-40B4-BE49-F238E27FC236}">
                <a16:creationId xmlns:a16="http://schemas.microsoft.com/office/drawing/2014/main" xmlns="" id="{87241225-E08A-4E82-BB6B-5BEF03C126C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/ Ministeriet for Fødevarer, Landbrug og Fiskeri - Landbrugsstyrelsen / Bioordninger del 2</a:t>
            </a:r>
            <a:endParaRPr lang="da-DK" dirty="0"/>
          </a:p>
        </p:txBody>
      </p:sp>
      <p:sp>
        <p:nvSpPr>
          <p:cNvPr id="27" name="Pladsholder til slidenummer 23" hidden="1">
            <a:extLst>
              <a:ext uri="{FF2B5EF4-FFF2-40B4-BE49-F238E27FC236}">
                <a16:creationId xmlns:a16="http://schemas.microsoft.com/office/drawing/2014/main" xmlns="" id="{8FFF6392-DAD1-4FC3-8BDC-AC2FA8DF629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3" name="Billede 25">
            <a:extLst>
              <a:ext uri="{FF2B5EF4-FFF2-40B4-BE49-F238E27FC236}">
                <a16:creationId xmlns:a16="http://schemas.microsoft.com/office/drawing/2014/main" xmlns="" id="{9DBB6DF3-243E-437C-AEC3-268C98AF1BF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F486F434-0ED5-46D6-B947-68E70F33C28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1715405" y="6004143"/>
            <a:ext cx="1567602" cy="984609"/>
          </a:xfrm>
          <a:prstGeom prst="rect">
            <a:avLst/>
          </a:prstGeom>
        </p:spPr>
      </p:pic>
      <p:sp>
        <p:nvSpPr>
          <p:cNvPr id="33" name="Rectangle 6">
            <a:extLst>
              <a:ext uri="{FF2B5EF4-FFF2-40B4-BE49-F238E27FC236}">
                <a16:creationId xmlns:a16="http://schemas.microsoft.com/office/drawing/2014/main" xmlns="" id="{61E2ADAC-0DCD-405A-A175-FB07874A4754}"/>
              </a:ext>
            </a:extLst>
          </p:cNvPr>
          <p:cNvSpPr/>
          <p:nvPr userDrawn="1"/>
        </p:nvSpPr>
        <p:spPr>
          <a:xfrm>
            <a:off x="-1399200" y="6006008"/>
            <a:ext cx="463846" cy="95138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3684587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til lys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0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lyst billede, via fanen Indsæt, Billeder</a:t>
            </a: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120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pic>
        <p:nvPicPr>
          <p:cNvPr id="25" name="Billed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9999" y="1475"/>
            <a:ext cx="1849343" cy="1040990"/>
          </a:xfrm>
          <a:prstGeom prst="rect">
            <a:avLst/>
          </a:prstGeom>
        </p:spPr>
      </p:pic>
      <p:sp>
        <p:nvSpPr>
          <p:cNvPr id="27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34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41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DDCE5191-2FE5-4BC3-A72F-5BB12F9E8728}" type="datetime2">
              <a:rPr lang="da-DK" smtClean="0"/>
              <a:t>23. januar 2023</a:t>
            </a:fld>
            <a:endParaRPr lang="en-GB" dirty="0"/>
          </a:p>
        </p:txBody>
      </p:sp>
      <p:sp>
        <p:nvSpPr>
          <p:cNvPr id="43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Tips:</a:t>
            </a:r>
          </a:p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fremhæve et naturligt hierarki i overskriften eller differentiere evt.</a:t>
            </a:r>
            <a:r>
              <a:rPr lang="da-DK" sz="9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skrift i tekstniveau (overskrift og underoverskrift) bruges de indrammede</a:t>
            </a:r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temafarver</a:t>
            </a:r>
          </a:p>
        </p:txBody>
      </p:sp>
      <p:grpSp>
        <p:nvGrpSpPr>
          <p:cNvPr id="46" name="Gruppe 45"/>
          <p:cNvGrpSpPr/>
          <p:nvPr userDrawn="1"/>
        </p:nvGrpSpPr>
        <p:grpSpPr>
          <a:xfrm>
            <a:off x="12188825" y="1941319"/>
            <a:ext cx="2032000" cy="3185487"/>
            <a:chOff x="9150825" y="2171823"/>
            <a:chExt cx="2032000" cy="3185487"/>
          </a:xfrm>
        </p:grpSpPr>
        <p:sp>
          <p:nvSpPr>
            <p:cNvPr id="47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18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8" name="Billede 7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50" name="Billede 7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sp>
        <p:nvSpPr>
          <p:cNvPr id="52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For at se 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Vis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2. 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Vælg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Gitterlinjer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og/eller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Tip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: Alt + F9 for hurtig visning af hjælpelinjer</a:t>
            </a:r>
          </a:p>
        </p:txBody>
      </p:sp>
      <p:sp>
        <p:nvSpPr>
          <p:cNvPr id="28" name="Tekstfelt 27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Maks tre linjer i stor typografi</a:t>
            </a:r>
          </a:p>
        </p:txBody>
      </p:sp>
      <p:sp>
        <p:nvSpPr>
          <p:cNvPr id="22" name="Pladsholder til sidefod 22" hidden="1">
            <a:extLst>
              <a:ext uri="{FF2B5EF4-FFF2-40B4-BE49-F238E27FC236}">
                <a16:creationId xmlns:a16="http://schemas.microsoft.com/office/drawing/2014/main" xmlns="" id="{5C90748B-C1B9-41C4-B6CD-1C65312808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/ Ministeriet for Fødevarer, Landbrug og Fiskeri - Landbrugsstyrelsen / Bioordninger del 2</a:t>
            </a:r>
            <a:endParaRPr lang="da-DK" dirty="0"/>
          </a:p>
        </p:txBody>
      </p:sp>
      <p:sp>
        <p:nvSpPr>
          <p:cNvPr id="29" name="Pladsholder til slidenummer 23" hidden="1">
            <a:extLst>
              <a:ext uri="{FF2B5EF4-FFF2-40B4-BE49-F238E27FC236}">
                <a16:creationId xmlns:a16="http://schemas.microsoft.com/office/drawing/2014/main" xmlns="" id="{174B9E5F-3945-4107-ABB7-B70DC68FDAC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3" name="Billede 25">
            <a:extLst>
              <a:ext uri="{FF2B5EF4-FFF2-40B4-BE49-F238E27FC236}">
                <a16:creationId xmlns:a16="http://schemas.microsoft.com/office/drawing/2014/main" xmlns="" id="{8786FD83-532B-4112-A35D-201A1C1D9BE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AF440095-BFB6-4C26-B62B-04BDBF8FBAE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715405" y="6004143"/>
            <a:ext cx="1567602" cy="984609"/>
          </a:xfrm>
          <a:prstGeom prst="rect">
            <a:avLst/>
          </a:prstGeom>
        </p:spPr>
      </p:pic>
      <p:sp>
        <p:nvSpPr>
          <p:cNvPr id="32" name="Rectangle 6">
            <a:extLst>
              <a:ext uri="{FF2B5EF4-FFF2-40B4-BE49-F238E27FC236}">
                <a16:creationId xmlns:a16="http://schemas.microsoft.com/office/drawing/2014/main" xmlns="" id="{8D4D981F-53E4-4738-9F1F-A9B8A1A0FCCF}"/>
              </a:ext>
            </a:extLst>
          </p:cNvPr>
          <p:cNvSpPr/>
          <p:nvPr userDrawn="1"/>
        </p:nvSpPr>
        <p:spPr>
          <a:xfrm>
            <a:off x="-1399200" y="6006008"/>
            <a:ext cx="463846" cy="95138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/>
          </a:p>
        </p:txBody>
      </p:sp>
      <p:sp>
        <p:nvSpPr>
          <p:cNvPr id="30" name="Pladsholder logo">
            <a:extLst>
              <a:ext uri="{FF2B5EF4-FFF2-40B4-BE49-F238E27FC236}">
                <a16:creationId xmlns:a16="http://schemas.microsoft.com/office/drawing/2014/main" xmlns="" id="{68CEB5D6-118D-4869-9A00-DCAD90D9D4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94571" y="340691"/>
            <a:ext cx="2753621" cy="657529"/>
          </a:xfrm>
          <a:blipFill>
            <a:blip r:embed="rId7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7900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6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lyst billede, via fanen Indsæt, Billeder eller indsæt farvet baggrund.</a:t>
            </a:r>
          </a:p>
        </p:txBody>
      </p:sp>
      <p:sp>
        <p:nvSpPr>
          <p:cNvPr id="11" name="Pladsholder til tekst 1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9579600" y="5026816"/>
            <a:ext cx="2250000" cy="576000"/>
          </a:xfrm>
        </p:spPr>
        <p:txBody>
          <a:bodyPr/>
          <a:lstStyle>
            <a:lvl1pPr>
              <a:defRPr lang="da-DK" sz="17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/ Ministeriet for Fødevarer, Landbrug og Fiskeri - Landbrugsstyrelsen / Bioordninger del 2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24" name="Gruppe 23"/>
          <p:cNvGrpSpPr/>
          <p:nvPr userDrawn="1"/>
        </p:nvGrpSpPr>
        <p:grpSpPr>
          <a:xfrm>
            <a:off x="12197923" y="1941320"/>
            <a:ext cx="2708628" cy="3046988"/>
            <a:chOff x="9150825" y="2171823"/>
            <a:chExt cx="2032000" cy="3046988"/>
          </a:xfrm>
        </p:grpSpPr>
        <p:sp>
          <p:nvSpPr>
            <p:cNvPr id="25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04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8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1"/>
            <a:ext cx="1840743" cy="1036149"/>
          </a:xfrm>
          <a:prstGeom prst="rect">
            <a:avLst/>
          </a:prstGeom>
        </p:spPr>
      </p:pic>
      <p:sp>
        <p:nvSpPr>
          <p:cNvPr id="21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357E455-5FDE-4C59-A79E-505375A67734}" type="datetime2">
              <a:rPr lang="da-DK" smtClean="0"/>
              <a:t>23. januar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94035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9579600" y="5026816"/>
            <a:ext cx="2250000" cy="576000"/>
          </a:xfrm>
        </p:spPr>
        <p:txBody>
          <a:bodyPr/>
          <a:lstStyle>
            <a:lvl1pPr>
              <a:defRPr lang="da-DK" sz="17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 smtClean="0"/>
              <a:t>/ Ministeriet for Fødevarer, Landbrug og Fiskeri - Landbrugsstyrelsen / Bioordninger del 2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Pladsholder til dato 3" hidden="1">
            <a:extLst>
              <a:ext uri="{FF2B5EF4-FFF2-40B4-BE49-F238E27FC236}">
                <a16:creationId xmlns:a16="http://schemas.microsoft.com/office/drawing/2014/main" xmlns="" id="{7BD3A335-3D2D-4F58-A3D4-31F9BCFC08AD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37DDE549-0CAC-491D-9C0C-034DFFBA4378}" type="datetime2">
              <a:rPr lang="da-DK" smtClean="0"/>
              <a:t>23. januar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66515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/ Ministeriet for Fødevarer, Landbrug og Fiskeri - Landbrugsstyrelsen / Bioordninger del 2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5" name="Gruppe 14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6" name="Billede 15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uppe 17"/>
          <p:cNvGrpSpPr/>
          <p:nvPr userDrawn="1"/>
        </p:nvGrpSpPr>
        <p:grpSpPr>
          <a:xfrm>
            <a:off x="-2476901" y="3682285"/>
            <a:ext cx="2476901" cy="3200761"/>
            <a:chOff x="-2476901" y="3682285"/>
            <a:chExt cx="2476901" cy="3200761"/>
          </a:xfrm>
        </p:grpSpPr>
        <p:sp>
          <p:nvSpPr>
            <p:cNvPr id="21" name="Text Box 48"/>
            <p:cNvSpPr txBox="1">
              <a:spLocks noChangeArrowheads="1"/>
            </p:cNvSpPr>
            <p:nvPr userDrawn="1"/>
          </p:nvSpPr>
          <p:spPr bwMode="auto">
            <a:xfrm>
              <a:off x="-2476901" y="3682285"/>
              <a:ext cx="2476901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44000" bIns="0" anchor="b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60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indsætte Sidehoved og 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da-DK" alt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Indsæt</a:t>
              </a:r>
              <a:r>
                <a:rPr lang="da-DK" alt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 topmenuen 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da-DK" alt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Sidehoved og 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Sæt hak i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Slidenummer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Indsæt ønsket indhold i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Anvend på alle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Tips: </a:t>
              </a:r>
              <a:r>
                <a:rPr lang="da-DK" sz="900" b="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Gør det som det sidste før du gemmer filen, så det slår igennem på alle sider </a:t>
              </a:r>
            </a:p>
          </p:txBody>
        </p:sp>
        <p:grpSp>
          <p:nvGrpSpPr>
            <p:cNvPr id="22" name="Gruppe 21"/>
            <p:cNvGrpSpPr/>
            <p:nvPr userDrawn="1"/>
          </p:nvGrpSpPr>
          <p:grpSpPr>
            <a:xfrm>
              <a:off x="-2461135" y="5229519"/>
              <a:ext cx="2312988" cy="1653527"/>
              <a:chOff x="-2461135" y="5229519"/>
              <a:chExt cx="2312988" cy="1653527"/>
            </a:xfrm>
          </p:grpSpPr>
          <p:pic>
            <p:nvPicPr>
              <p:cNvPr id="23" name="Billede 22"/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-2461135" y="5229519"/>
                <a:ext cx="2312988" cy="1653527"/>
              </a:xfrm>
              <a:prstGeom prst="rect">
                <a:avLst/>
              </a:prstGeom>
            </p:spPr>
          </p:pic>
          <p:sp>
            <p:nvSpPr>
              <p:cNvPr id="24" name="Rektangel 23"/>
              <p:cNvSpPr/>
              <p:nvPr userDrawn="1"/>
            </p:nvSpPr>
            <p:spPr>
              <a:xfrm>
                <a:off x="-2340768" y="6165304"/>
                <a:ext cx="1656184" cy="288032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endParaRPr lang="da-DK" dirty="0" err="1"/>
              </a:p>
            </p:txBody>
          </p:sp>
        </p:grpSp>
      </p:grpSp>
      <p:sp>
        <p:nvSpPr>
          <p:cNvPr id="19" name="Pladsholder til dato 3" hidden="1">
            <a:extLst>
              <a:ext uri="{FF2B5EF4-FFF2-40B4-BE49-F238E27FC236}">
                <a16:creationId xmlns:a16="http://schemas.microsoft.com/office/drawing/2014/main" xmlns="" id="{47EB93D0-5B04-4883-8ECC-F28E92986E7B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C0FAB737-D3B2-499D-9F8B-9BB9D8BF44AB}" type="datetime2">
              <a:rPr lang="da-DK" smtClean="0"/>
              <a:t>23. januar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23299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517" y="1196754"/>
            <a:ext cx="10886431" cy="4886325"/>
          </a:xfrm>
        </p:spPr>
        <p:txBody>
          <a:bodyPr numCol="2" spcCol="18000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/ Ministeriet for Fødevarer, Landbrug og Fiskeri - Landbrugsstyrelsen / Bioordninger del 2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3" name="Billede 12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Pladsholder til dato 3" hidden="1">
            <a:extLst>
              <a:ext uri="{FF2B5EF4-FFF2-40B4-BE49-F238E27FC236}">
                <a16:creationId xmlns:a16="http://schemas.microsoft.com/office/drawing/2014/main" xmlns="" id="{8B779716-A7B8-4D0E-844A-A9AF884E078F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7C73F9-8AAE-4530-B458-69E9CFE15C8A}" type="datetime2">
              <a:rPr lang="da-DK" smtClean="0"/>
              <a:t>23. januar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54603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4" name="Pladsholder til indhold 2"/>
          <p:cNvSpPr>
            <a:spLocks noGrp="1"/>
          </p:cNvSpPr>
          <p:nvPr>
            <p:ph sz="quarter" idx="13"/>
          </p:nvPr>
        </p:nvSpPr>
        <p:spPr>
          <a:xfrm>
            <a:off x="651517" y="1196424"/>
            <a:ext cx="5346521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6" name="Pladsholder til indhold 3"/>
          <p:cNvSpPr>
            <a:spLocks noGrp="1"/>
          </p:cNvSpPr>
          <p:nvPr>
            <p:ph sz="quarter" idx="14"/>
          </p:nvPr>
        </p:nvSpPr>
        <p:spPr>
          <a:xfrm>
            <a:off x="6190398" y="1196424"/>
            <a:ext cx="5347551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/ Ministeriet for Fødevarer, Landbrug og Fiskeri - Landbrugsstyrelsen / Bioordninger del 2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1" name="Gruppe 10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2" name="Billede 11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3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Pladsholder til dato 3" hidden="1">
            <a:extLst>
              <a:ext uri="{FF2B5EF4-FFF2-40B4-BE49-F238E27FC236}">
                <a16:creationId xmlns:a16="http://schemas.microsoft.com/office/drawing/2014/main" xmlns="" id="{FCA21539-1E7A-4C5F-A501-50D56C88D7FF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772098B8-CB6B-41C0-B2B8-0C1CE39BE05E}" type="datetime2">
              <a:rPr lang="da-DK" smtClean="0"/>
              <a:t>23. januar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48065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51517" y="311972"/>
            <a:ext cx="10886431" cy="4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51516" y="1196753"/>
            <a:ext cx="10886433" cy="48859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148399" y="6398800"/>
            <a:ext cx="56520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da-DK" smtClean="0"/>
              <a:t>/ Ministeriet for Fødevarer, Landbrug og Fiskeri - Landbrugsstyrelsen / Bioordninger del 2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17200" y="6398800"/>
            <a:ext cx="2988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Pladsholder til dato 11" hidden="1"/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a-DK" sz="100" kern="1200" smtClean="0">
                <a:noFill/>
                <a:latin typeface="+mn-lt"/>
                <a:ea typeface="+mn-ea"/>
                <a:cs typeface="+mn-cs"/>
              </a:defRPr>
            </a:lvl1pPr>
          </a:lstStyle>
          <a:p>
            <a:fld id="{D4DD158D-001D-47DD-9B03-962EEC2D0946}" type="datetime2">
              <a:rPr lang="da-DK" smtClean="0"/>
              <a:t>23. januar 2023</a:t>
            </a:fld>
            <a:endParaRPr lang="da-DK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BEDF92ED-1F03-4F53-BD5A-1017F255EBE3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xmlns="" r:embed="rId24"/>
              </a:ext>
            </a:extLst>
          </a:blip>
          <a:stretch>
            <a:fillRect/>
          </a:stretch>
        </p:blipFill>
        <p:spPr>
          <a:xfrm>
            <a:off x="646754" y="6379011"/>
            <a:ext cx="226932" cy="20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0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59" r:id="rId3"/>
    <p:sldLayoutId id="2147483660" r:id="rId4"/>
    <p:sldLayoutId id="2147483661" r:id="rId5"/>
    <p:sldLayoutId id="2147483662" r:id="rId6"/>
    <p:sldLayoutId id="2147483650" r:id="rId7"/>
    <p:sldLayoutId id="2147483673" r:id="rId8"/>
    <p:sldLayoutId id="214748365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54" r:id="rId20"/>
    <p:sldLayoutId id="2147483655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3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1000"/>
        </a:lnSpc>
        <a:spcBef>
          <a:spcPts val="0"/>
        </a:spcBef>
        <a:buFont typeface="Arial" panose="020B0604020202020204" pitchFamily="34" charset="0"/>
        <a:buChar char="​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91000"/>
        </a:lnSpc>
        <a:spcBef>
          <a:spcPts val="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-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-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7pPr>
      <a:lvl8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753" userDrawn="1">
          <p15:clr>
            <a:srgbClr val="F26B43"/>
          </p15:clr>
        </p15:guide>
        <p15:guide id="4" orient="horz" pos="3831" userDrawn="1">
          <p15:clr>
            <a:srgbClr val="F26B43"/>
          </p15:clr>
        </p15:guide>
        <p15:guide id="5" orient="horz" pos="195" userDrawn="1">
          <p15:clr>
            <a:srgbClr val="F26B43"/>
          </p15:clr>
        </p15:guide>
        <p15:guide id="6" orient="horz" pos="491" userDrawn="1">
          <p15:clr>
            <a:srgbClr val="F26B43"/>
          </p15:clr>
        </p15:guide>
        <p15:guide id="7" pos="409" userDrawn="1">
          <p15:clr>
            <a:srgbClr val="F26B43"/>
          </p15:clr>
        </p15:guide>
        <p15:guide id="8" pos="72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dato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1EC7316-5D0B-4691-9482-5E6330A5EE4E}" type="datetime2">
              <a:rPr lang="da-DK" smtClean="0"/>
              <a:t>23. januar 2023</a:t>
            </a:fld>
            <a:endParaRPr lang="da-DK" dirty="0"/>
          </a:p>
        </p:txBody>
      </p:sp>
      <p:sp>
        <p:nvSpPr>
          <p:cNvPr id="10" name="Rektangel 9"/>
          <p:cNvSpPr/>
          <p:nvPr/>
        </p:nvSpPr>
        <p:spPr>
          <a:xfrm>
            <a:off x="0" y="6600261"/>
            <a:ext cx="12188825" cy="257739"/>
          </a:xfrm>
          <a:prstGeom prst="rect">
            <a:avLst/>
          </a:prstGeom>
          <a:solidFill>
            <a:srgbClr val="5B4A0D"/>
          </a:solidFill>
          <a:ln w="9525">
            <a:solidFill>
              <a:srgbClr val="5B4A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 smtClean="0"/>
          </a:p>
        </p:txBody>
      </p:sp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0" y="1340768"/>
            <a:ext cx="12188825" cy="20968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a-DK" sz="5400" dirty="0" smtClean="0"/>
              <a:t>Bio-ordningen </a:t>
            </a:r>
          </a:p>
          <a:p>
            <a:pPr algn="ctr">
              <a:buNone/>
            </a:pPr>
            <a:r>
              <a:rPr lang="da-DK" sz="5400" dirty="0" smtClean="0"/>
              <a:t>Biodiversitet og bæredygtighed</a:t>
            </a:r>
            <a:endParaRPr lang="da-DK" sz="5400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</a:t>
            </a:fld>
            <a:endParaRPr lang="da-DK" dirty="0"/>
          </a:p>
        </p:txBody>
      </p:sp>
      <p:pic>
        <p:nvPicPr>
          <p:cNvPr id="17" name="Pladsholder til billed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13" y="4244358"/>
            <a:ext cx="3505852" cy="2303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Billed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4" b="35323"/>
          <a:stretch/>
        </p:blipFill>
        <p:spPr>
          <a:xfrm rot="10800000">
            <a:off x="3933565" y="4329481"/>
            <a:ext cx="4051271" cy="2244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Billede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" t="27892"/>
          <a:stretch/>
        </p:blipFill>
        <p:spPr>
          <a:xfrm rot="10800000">
            <a:off x="7966620" y="4351665"/>
            <a:ext cx="3999709" cy="2211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9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1600" y="311972"/>
            <a:ext cx="8007289" cy="812772"/>
          </a:xfrm>
        </p:spPr>
        <p:txBody>
          <a:bodyPr/>
          <a:lstStyle/>
          <a:p>
            <a:r>
              <a:rPr lang="da-DK" sz="2400" dirty="0" smtClean="0"/>
              <a:t>Opsummering af elementer og arealer</a:t>
            </a:r>
            <a:endParaRPr lang="da-DK" sz="2400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601" y="1195389"/>
            <a:ext cx="6954979" cy="5041923"/>
          </a:xfrm>
        </p:spPr>
        <p:txBody>
          <a:bodyPr/>
          <a:lstStyle/>
          <a:p>
            <a:endParaRPr lang="da-DK" b="0" dirty="0"/>
          </a:p>
          <a:p>
            <a:endParaRPr lang="da-DK" b="0" dirty="0"/>
          </a:p>
          <a:p>
            <a:endParaRPr lang="da-DK" b="0" dirty="0"/>
          </a:p>
          <a:p>
            <a:r>
              <a:rPr lang="da-DK" dirty="0" smtClean="0"/>
              <a:t> </a:t>
            </a:r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10" name="Pladsholder til billede 9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986" y="191802"/>
            <a:ext cx="2549954" cy="2303877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Pladsholder til sidefod 4"/>
          <p:cNvSpPr>
            <a:spLocks noGrp="1"/>
          </p:cNvSpPr>
          <p:nvPr>
            <p:ph type="ftr" sz="quarter" idx="10"/>
          </p:nvPr>
        </p:nvSpPr>
        <p:spPr>
          <a:xfrm>
            <a:off x="1148398" y="6398800"/>
            <a:ext cx="5882117" cy="201461"/>
          </a:xfrm>
        </p:spPr>
        <p:txBody>
          <a:bodyPr/>
          <a:lstStyle/>
          <a:p>
            <a:r>
              <a:rPr lang="da-DK" dirty="0" smtClean="0"/>
              <a:t>/ Ministeriet for Fødevarer, Landbrug og Fiskeri - Landbrugsstyrelsen / Landbrugsseminar 2023 Biodiversitet og bæredygtighed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10</a:t>
            </a:fld>
            <a:endParaRPr lang="da-DK" dirty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56079F4-CB44-40DB-9100-5BC50FCDB10C}" type="datetime2">
              <a:rPr lang="da-DK" smtClean="0"/>
              <a:t>23. januar 2023</a:t>
            </a:fld>
            <a:endParaRPr lang="da-DK" dirty="0"/>
          </a:p>
        </p:txBody>
      </p:sp>
      <p:pic>
        <p:nvPicPr>
          <p:cNvPr id="11" name="Pladsholder til billed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172" y="2196162"/>
            <a:ext cx="2884537" cy="2412268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ladsholder til billed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423953" y="4308913"/>
            <a:ext cx="2630601" cy="2163402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476774"/>
              </p:ext>
            </p:extLst>
          </p:nvPr>
        </p:nvGraphicFramePr>
        <p:xfrm>
          <a:off x="405780" y="1484784"/>
          <a:ext cx="7706259" cy="3386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9562"/>
                <a:gridCol w="1216731"/>
                <a:gridCol w="1673006"/>
                <a:gridCol w="1596960"/>
              </a:tblGrid>
              <a:tr h="370840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Må udlægges på følgende arealer:</a:t>
                      </a:r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Ikke-produktivt element</a:t>
                      </a:r>
                      <a:endParaRPr lang="da-DK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Omdrift</a:t>
                      </a:r>
                      <a:endParaRPr lang="da-DK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Permanente afgrøder</a:t>
                      </a:r>
                      <a:endParaRPr lang="da-DK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Permanent græs</a:t>
                      </a:r>
                      <a:endParaRPr lang="da-DK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446227">
                <a:tc>
                  <a:txBody>
                    <a:bodyPr/>
                    <a:lstStyle/>
                    <a:p>
                      <a:r>
                        <a:rPr lang="da-DK" dirty="0" smtClean="0"/>
                        <a:t>Småbiotoper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X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X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X</a:t>
                      </a:r>
                      <a:endParaRPr lang="da-DK" dirty="0"/>
                    </a:p>
                  </a:txBody>
                  <a:tcPr/>
                </a:tc>
              </a:tr>
              <a:tr h="446227">
                <a:tc>
                  <a:txBody>
                    <a:bodyPr/>
                    <a:lstStyle/>
                    <a:p>
                      <a:r>
                        <a:rPr lang="da-DK" dirty="0" smtClean="0"/>
                        <a:t>Slåningsbrak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X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Blomsterbrak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X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(X*)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(X*)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Bestøverbrak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X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(X*)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(X*)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Markbræmmer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X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Markbræmmer med blomster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X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(X*)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(X*)</a:t>
                      </a:r>
                      <a:endParaRPr lang="da-DK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kstfelt 7"/>
          <p:cNvSpPr txBox="1"/>
          <p:nvPr/>
        </p:nvSpPr>
        <p:spPr>
          <a:xfrm>
            <a:off x="909835" y="5373216"/>
            <a:ext cx="61206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dirty="0" smtClean="0"/>
              <a:t>*  Ved jordbehandling OG </a:t>
            </a:r>
            <a:r>
              <a:rPr lang="da-DK" dirty="0" err="1" smtClean="0"/>
              <a:t>udsåning</a:t>
            </a:r>
            <a:r>
              <a:rPr lang="da-DK" dirty="0" smtClean="0"/>
              <a:t> af en blomsterblanding     </a:t>
            </a:r>
          </a:p>
          <a:p>
            <a:r>
              <a:rPr lang="da-DK" dirty="0" smtClean="0"/>
              <a:t>   brydes plantedækket og arealet </a:t>
            </a:r>
            <a:r>
              <a:rPr lang="da-DK" dirty="0" err="1" smtClean="0"/>
              <a:t>omklassificeres</a:t>
            </a:r>
            <a:r>
              <a:rPr lang="da-DK" dirty="0" smtClean="0"/>
              <a:t> til omdrift.</a:t>
            </a:r>
          </a:p>
        </p:txBody>
      </p:sp>
    </p:spTree>
    <p:extLst>
      <p:ext uri="{BB962C8B-B14F-4D97-AF65-F5344CB8AC3E}">
        <p14:creationId xmlns:p14="http://schemas.microsoft.com/office/powerpoint/2010/main" val="138199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11</a:t>
            </a:fld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621804" y="1274733"/>
            <a:ext cx="10886431" cy="468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b="1" kern="1200">
                <a:solidFill>
                  <a:srgbClr val="003127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a-DK" sz="4000" dirty="0">
              <a:solidFill>
                <a:schemeClr val="bg1"/>
              </a:solidFill>
            </a:endParaRPr>
          </a:p>
        </p:txBody>
      </p:sp>
      <p:sp>
        <p:nvSpPr>
          <p:cNvPr id="9" name="Pladsholder til indhold 2"/>
          <p:cNvSpPr txBox="1">
            <a:spLocks/>
          </p:cNvSpPr>
          <p:nvPr/>
        </p:nvSpPr>
        <p:spPr>
          <a:xfrm>
            <a:off x="632019" y="3781345"/>
            <a:ext cx="3422676" cy="259700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1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91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>
              <a:solidFill>
                <a:schemeClr val="accent2"/>
              </a:solidFill>
            </a:endParaRPr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5" name="Rektangel 14"/>
          <p:cNvSpPr/>
          <p:nvPr/>
        </p:nvSpPr>
        <p:spPr>
          <a:xfrm>
            <a:off x="-24244" y="0"/>
            <a:ext cx="7846847" cy="685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r>
              <a:rPr lang="da-DK" sz="2800" b="1" dirty="0" smtClean="0">
                <a:solidFill>
                  <a:schemeClr val="accent2"/>
                </a:solidFill>
              </a:rPr>
              <a:t>Tag-med-hjem </a:t>
            </a:r>
            <a:r>
              <a:rPr lang="da-DK" sz="2800" b="1" dirty="0">
                <a:solidFill>
                  <a:schemeClr val="accent2"/>
                </a:solidFill>
              </a:rPr>
              <a:t>pointer</a:t>
            </a:r>
            <a:r>
              <a:rPr lang="da-DK" sz="2800" b="1" dirty="0" smtClean="0">
                <a:solidFill>
                  <a:schemeClr val="accent2"/>
                </a:solidFill>
              </a:rPr>
              <a:t>:</a:t>
            </a:r>
          </a:p>
          <a:p>
            <a:endParaRPr lang="da-DK" sz="2800" b="1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a-DK" sz="2200" dirty="0">
                <a:solidFill>
                  <a:schemeClr val="accent2"/>
                </a:solidFill>
              </a:rPr>
              <a:t>Der gives tilskud til småbiotoper, brak eller markbræmmer der rækker ud over </a:t>
            </a:r>
            <a:r>
              <a:rPr lang="da-DK" sz="2200" dirty="0" smtClean="0">
                <a:solidFill>
                  <a:schemeClr val="accent2"/>
                </a:solidFill>
              </a:rPr>
              <a:t>GLM8-kravet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da-DK" sz="2200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a-DK" sz="2200" dirty="0">
                <a:solidFill>
                  <a:schemeClr val="accent2"/>
                </a:solidFill>
              </a:rPr>
              <a:t>Ordningen kan søges af alle og på alle </a:t>
            </a:r>
            <a:r>
              <a:rPr lang="da-DK" sz="2200" dirty="0" smtClean="0">
                <a:solidFill>
                  <a:schemeClr val="accent2"/>
                </a:solidFill>
              </a:rPr>
              <a:t>landbrugsarealer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da-DK" sz="2200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a-DK" sz="2200" dirty="0">
                <a:solidFill>
                  <a:schemeClr val="accent2"/>
                </a:solidFill>
              </a:rPr>
              <a:t>Dog kan ikke alle elementer udlægges på alle arealtyper. </a:t>
            </a:r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B6C8814-7073-487F-9C00-45F32B6C4D56}" type="datetime2">
              <a:rPr lang="da-DK" smtClean="0"/>
              <a:t>23. januar 2023</a:t>
            </a:fld>
            <a:endParaRPr lang="da-DK" dirty="0"/>
          </a:p>
        </p:txBody>
      </p:sp>
      <p:pic>
        <p:nvPicPr>
          <p:cNvPr id="17" name="Pladsholder til billed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82" t="15945" r="28370"/>
          <a:stretch/>
        </p:blipFill>
        <p:spPr>
          <a:xfrm>
            <a:off x="7822604" y="-29850"/>
            <a:ext cx="4320480" cy="688785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3997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1600" y="311972"/>
            <a:ext cx="8007289" cy="812772"/>
          </a:xfrm>
        </p:spPr>
        <p:txBody>
          <a:bodyPr/>
          <a:lstStyle/>
          <a:p>
            <a:r>
              <a:rPr lang="da-DK" sz="2400" dirty="0" smtClean="0"/>
              <a:t>Bio-ordningen </a:t>
            </a:r>
            <a:r>
              <a:rPr lang="da-DK" sz="2400" dirty="0"/>
              <a:t>biodiversitet</a:t>
            </a:r>
            <a:r>
              <a:rPr lang="da-DK" sz="2400" dirty="0" smtClean="0"/>
              <a:t> &amp; bæredygtighed</a:t>
            </a:r>
            <a:endParaRPr lang="da-DK" sz="2400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601" y="1195389"/>
            <a:ext cx="6954979" cy="5041923"/>
          </a:xfrm>
        </p:spPr>
        <p:txBody>
          <a:bodyPr/>
          <a:lstStyle/>
          <a:p>
            <a:r>
              <a:rPr lang="da-DK" dirty="0" smtClean="0"/>
              <a:t>Ordningens formål:  </a:t>
            </a:r>
          </a:p>
          <a:p>
            <a:r>
              <a:rPr lang="da-DK" b="0" dirty="0" smtClean="0"/>
              <a:t>At forbedre biodiversiteten på bedriften ved at give tilskud for de ikke-produktive elementer og arealer ud over GLM8-kravet. Målsætning på 50.000 ha</a:t>
            </a:r>
          </a:p>
          <a:p>
            <a:endParaRPr lang="da-DK" b="0" dirty="0"/>
          </a:p>
          <a:p>
            <a:r>
              <a:rPr lang="da-DK" dirty="0"/>
              <a:t>Tilskud: </a:t>
            </a:r>
            <a:r>
              <a:rPr lang="da-DK" b="0" dirty="0"/>
              <a:t>2.740 kr. pr. ha ikke-produktive elementer eller arealer ud over grundbetalingen på 1.900 kr. pr ha</a:t>
            </a:r>
            <a:r>
              <a:rPr lang="da-DK" b="0" dirty="0" smtClean="0"/>
              <a:t>. </a:t>
            </a:r>
          </a:p>
          <a:p>
            <a:endParaRPr lang="da-DK" b="0" dirty="0"/>
          </a:p>
          <a:p>
            <a:r>
              <a:rPr lang="da-DK" dirty="0" smtClean="0"/>
              <a:t>Hvem kan søge: </a:t>
            </a:r>
            <a:r>
              <a:rPr lang="da-DK" b="0" dirty="0" smtClean="0"/>
              <a:t>alle landbruger der har tilskudsberettigede arealer til rådighed</a:t>
            </a:r>
            <a:br>
              <a:rPr lang="da-DK" b="0" dirty="0" smtClean="0"/>
            </a:br>
            <a:endParaRPr lang="da-DK" b="0" dirty="0"/>
          </a:p>
          <a:p>
            <a:r>
              <a:rPr lang="da-DK" dirty="0" smtClean="0"/>
              <a:t>Du kan udlægge følgende elementer og arealer: </a:t>
            </a:r>
          </a:p>
          <a:p>
            <a:r>
              <a:rPr lang="da-DK" b="0" dirty="0" smtClean="0"/>
              <a:t>Brak</a:t>
            </a:r>
            <a:r>
              <a:rPr lang="da-DK" b="0" dirty="0"/>
              <a:t>, </a:t>
            </a:r>
            <a:r>
              <a:rPr lang="da-DK" b="0" dirty="0" smtClean="0"/>
              <a:t>blomsterbrak, bestøverbrak, markbræmmer </a:t>
            </a:r>
            <a:r>
              <a:rPr lang="da-DK" b="0" dirty="0"/>
              <a:t>og </a:t>
            </a:r>
            <a:r>
              <a:rPr lang="da-DK" b="0" dirty="0" smtClean="0"/>
              <a:t>småbiotoper.</a:t>
            </a:r>
          </a:p>
          <a:p>
            <a:endParaRPr lang="da-DK" b="0" dirty="0"/>
          </a:p>
          <a:p>
            <a:r>
              <a:rPr lang="da-DK" dirty="0" smtClean="0"/>
              <a:t>Forpligtelsesperioden: </a:t>
            </a:r>
          </a:p>
          <a:p>
            <a:r>
              <a:rPr lang="da-DK" b="0" dirty="0" smtClean="0"/>
              <a:t>Elementerne og arealerne skal være udlagt hele året fra 1. januar til 31. december</a:t>
            </a:r>
          </a:p>
          <a:p>
            <a:endParaRPr lang="da-DK" b="0" dirty="0"/>
          </a:p>
          <a:p>
            <a:endParaRPr lang="da-DK" b="0" dirty="0"/>
          </a:p>
          <a:p>
            <a:endParaRPr lang="da-DK" b="0" dirty="0"/>
          </a:p>
          <a:p>
            <a:r>
              <a:rPr lang="da-DK" dirty="0" smtClean="0"/>
              <a:t> </a:t>
            </a:r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10" name="Pladsholder til billede 9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986" y="191802"/>
            <a:ext cx="2549954" cy="2303877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Pladsholder til sidefod 4"/>
          <p:cNvSpPr>
            <a:spLocks noGrp="1"/>
          </p:cNvSpPr>
          <p:nvPr>
            <p:ph type="ftr" sz="quarter" idx="10"/>
          </p:nvPr>
        </p:nvSpPr>
        <p:spPr>
          <a:xfrm>
            <a:off x="1148398" y="6398800"/>
            <a:ext cx="5882117" cy="201461"/>
          </a:xfrm>
        </p:spPr>
        <p:txBody>
          <a:bodyPr/>
          <a:lstStyle/>
          <a:p>
            <a:r>
              <a:rPr lang="da-DK" dirty="0" smtClean="0"/>
              <a:t>/ Ministeriet for Fødevarer, Landbrug og Fiskeri - Landbrugsstyrelsen / Landbrugsseminar 2023 Biodiversitet og bæredygtighed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56079F4-CB44-40DB-9100-5BC50FCDB10C}" type="datetime2">
              <a:rPr lang="da-DK" smtClean="0"/>
              <a:t>23. januar 2023</a:t>
            </a:fld>
            <a:endParaRPr lang="da-DK" dirty="0"/>
          </a:p>
        </p:txBody>
      </p:sp>
      <p:pic>
        <p:nvPicPr>
          <p:cNvPr id="11" name="Pladsholder til billed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172" y="2196162"/>
            <a:ext cx="2884537" cy="2412268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ladsholder til billed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423953" y="4308913"/>
            <a:ext cx="2630601" cy="2163402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885108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indhold 8"/>
          <p:cNvSpPr>
            <a:spLocks noGrp="1"/>
          </p:cNvSpPr>
          <p:nvPr>
            <p:ph sz="quarter" idx="14"/>
          </p:nvPr>
        </p:nvSpPr>
        <p:spPr>
          <a:xfrm>
            <a:off x="693812" y="1195389"/>
            <a:ext cx="8568952" cy="547397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a-DK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b="0" dirty="0" smtClean="0"/>
              <a:t>Du </a:t>
            </a:r>
            <a:r>
              <a:rPr lang="da-DK" sz="2000" b="0" dirty="0"/>
              <a:t>skal opfylde </a:t>
            </a:r>
            <a:r>
              <a:rPr lang="da-DK" sz="2000" dirty="0" smtClean="0"/>
              <a:t>GLM8-kravet </a:t>
            </a:r>
            <a:r>
              <a:rPr lang="da-DK" sz="2000" b="0" dirty="0" smtClean="0"/>
              <a:t>om mindst fire procent ikke-produktive elementer og arealer på din bedrifts omdriftsarealer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b="0" dirty="0" smtClean="0"/>
              <a:t>Du kan kun søge på arealer, som du modtager grundbetaling for sidste år og som du samtidig søger til i år. </a:t>
            </a:r>
          </a:p>
          <a:p>
            <a:pPr marL="717750" lvl="2" indent="-285750">
              <a:buFont typeface="Wingdings" panose="05000000000000000000" pitchFamily="2" charset="2"/>
              <a:buChar char="Ø"/>
            </a:pPr>
            <a:r>
              <a:rPr lang="da-DK" sz="1600" b="0" dirty="0"/>
              <a:t>Du fastholder grundbetalingen, selvom arealet ikke lever op til krav om landbrugsaktiviteter.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b="0" dirty="0" smtClean="0"/>
              <a:t>Arealet må </a:t>
            </a:r>
            <a:r>
              <a:rPr lang="da-DK" sz="2000" b="0" dirty="0"/>
              <a:t>ikke </a:t>
            </a:r>
            <a:r>
              <a:rPr lang="da-DK" sz="2000" b="0" dirty="0" smtClean="0"/>
              <a:t>i forvejen være </a:t>
            </a:r>
            <a:r>
              <a:rPr lang="da-DK" sz="2000" b="0" dirty="0"/>
              <a:t>omfattet af naturudpegning som: </a:t>
            </a:r>
            <a:endParaRPr lang="da-DK" sz="2000" b="0" dirty="0" smtClean="0"/>
          </a:p>
          <a:p>
            <a:pPr marL="641350" lvl="1" indent="-285750">
              <a:buFont typeface="Wingdings" panose="05000000000000000000" pitchFamily="2" charset="2"/>
              <a:buChar char="Ø"/>
            </a:pPr>
            <a:r>
              <a:rPr lang="da-DK" sz="1600" b="0" dirty="0" smtClean="0"/>
              <a:t>§</a:t>
            </a:r>
            <a:r>
              <a:rPr lang="da-DK" sz="1600" b="0" dirty="0"/>
              <a:t>3-areal i </a:t>
            </a:r>
            <a:r>
              <a:rPr lang="da-DK" sz="1600" b="0" dirty="0" smtClean="0"/>
              <a:t>Naturbeskyttelsesloven</a:t>
            </a:r>
          </a:p>
          <a:p>
            <a:pPr marL="641350" lvl="1" indent="-285750">
              <a:buFont typeface="Wingdings" panose="05000000000000000000" pitchFamily="2" charset="2"/>
              <a:buChar char="Ø"/>
            </a:pPr>
            <a:r>
              <a:rPr lang="da-DK" sz="1600" b="0" dirty="0" smtClean="0"/>
              <a:t>Særlige </a:t>
            </a:r>
            <a:r>
              <a:rPr lang="da-DK" sz="1600" b="0" dirty="0"/>
              <a:t>udpegede områder indenfor </a:t>
            </a:r>
            <a:r>
              <a:rPr lang="da-DK" sz="1600" b="0" dirty="0" smtClean="0"/>
              <a:t>Natura2000. </a:t>
            </a:r>
          </a:p>
          <a:p>
            <a:pPr marL="641350" lvl="1" indent="-285750">
              <a:buFont typeface="Wingdings" panose="05000000000000000000" pitchFamily="2" charset="2"/>
              <a:buChar char="Ø"/>
            </a:pPr>
            <a:r>
              <a:rPr lang="da-DK" sz="1600" b="0" dirty="0" smtClean="0"/>
              <a:t>Du må ikke </a:t>
            </a:r>
            <a:r>
              <a:rPr lang="da-DK" sz="1600" b="0" dirty="0"/>
              <a:t>udlægge småbiotoper på </a:t>
            </a:r>
            <a:r>
              <a:rPr lang="da-DK" sz="1600" b="0" dirty="0" smtClean="0"/>
              <a:t>arealer, </a:t>
            </a:r>
            <a:r>
              <a:rPr lang="da-DK" sz="1600" b="0" dirty="0"/>
              <a:t>der har et HNV-indeks på 5 eller derover. </a:t>
            </a:r>
            <a:endParaRPr lang="da-DK" sz="16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b="0" dirty="0" smtClean="0"/>
              <a:t>Elementer </a:t>
            </a:r>
            <a:r>
              <a:rPr lang="da-DK" sz="2000" b="0" dirty="0"/>
              <a:t>skal være på mindst 100 </a:t>
            </a:r>
            <a:r>
              <a:rPr lang="da-DK" sz="2000" b="0" dirty="0" smtClean="0"/>
              <a:t>m² og du skal melde mindst 0,3 ha ind i ordningen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>
          <a:xfrm>
            <a:off x="1148398" y="6398800"/>
            <a:ext cx="5738101" cy="201461"/>
          </a:xfrm>
        </p:spPr>
        <p:txBody>
          <a:bodyPr/>
          <a:lstStyle/>
          <a:p>
            <a:r>
              <a:rPr lang="da-DK" dirty="0" smtClean="0"/>
              <a:t>/ Ministeriet for Fødevarer, Landbrug og Fiskeri - Landbrugsstyrelsen / Landbrugsseminar 2023 Biodiversitet og bæredygtighed</a:t>
            </a:r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3</a:t>
            </a:fld>
            <a:endParaRPr lang="da-DK" dirty="0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6360697-04B9-45FB-9A2C-7BFB76760C58}" type="datetime2">
              <a:rPr lang="da-DK" smtClean="0"/>
              <a:t>23. januar 2023</a:t>
            </a:fld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333772" y="836712"/>
            <a:ext cx="12096750" cy="468312"/>
          </a:xfrm>
        </p:spPr>
        <p:txBody>
          <a:bodyPr/>
          <a:lstStyle/>
          <a:p>
            <a:r>
              <a:rPr lang="da-DK" sz="2400" dirty="0"/>
              <a:t>Krav du skal opfylde, når du søger: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4772" y="4392885"/>
            <a:ext cx="2628900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553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dato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B901760-F29F-48EF-B00D-09B3412125C7}" type="datetime2">
              <a:rPr lang="da-DK" smtClean="0"/>
              <a:t>23. januar 2023</a:t>
            </a:fld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693813" y="823997"/>
            <a:ext cx="12168842" cy="468312"/>
          </a:xfrm>
        </p:spPr>
        <p:txBody>
          <a:bodyPr/>
          <a:lstStyle/>
          <a:p>
            <a:r>
              <a:rPr lang="da-DK" sz="2800" dirty="0">
                <a:solidFill>
                  <a:schemeClr val="accent3"/>
                </a:solidFill>
              </a:rPr>
              <a:t>Hvilke muligheder og begrænsninger er der i ordningen?</a:t>
            </a:r>
          </a:p>
        </p:txBody>
      </p:sp>
      <p:sp>
        <p:nvSpPr>
          <p:cNvPr id="9" name="Pladsholder til indhold 8"/>
          <p:cNvSpPr>
            <a:spLocks noGrp="1"/>
          </p:cNvSpPr>
          <p:nvPr>
            <p:ph sz="quarter" idx="14"/>
          </p:nvPr>
        </p:nvSpPr>
        <p:spPr>
          <a:xfrm>
            <a:off x="765820" y="1195389"/>
            <a:ext cx="9145016" cy="4886325"/>
          </a:xfrm>
        </p:spPr>
        <p:txBody>
          <a:bodyPr/>
          <a:lstStyle/>
          <a:p>
            <a:endParaRPr lang="da-D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b="0" dirty="0"/>
              <a:t>Ordningen kan kombineres med grundbetaling og ø-støtte</a:t>
            </a:r>
            <a:r>
              <a:rPr lang="da-DK" sz="2000" b="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0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b="0" dirty="0" smtClean="0"/>
              <a:t>Du </a:t>
            </a:r>
            <a:r>
              <a:rPr lang="da-DK" sz="2000" b="0" dirty="0"/>
              <a:t>kan søge til ordningen </a:t>
            </a:r>
            <a:r>
              <a:rPr lang="da-DK" sz="2000" b="0" dirty="0" smtClean="0"/>
              <a:t>flere år i træk med de samme elementer og arealer.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b="0" dirty="0" smtClean="0"/>
              <a:t>Du kan melde </a:t>
            </a:r>
            <a:r>
              <a:rPr lang="da-DK" sz="2000" b="0" dirty="0"/>
              <a:t>op til 50 pct. af bedriftens areal ind i </a:t>
            </a:r>
            <a:r>
              <a:rPr lang="da-DK" sz="2000" b="0" dirty="0" smtClean="0"/>
              <a:t>ordningen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0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b="0" dirty="0" smtClean="0"/>
              <a:t>Der </a:t>
            </a:r>
            <a:r>
              <a:rPr lang="da-DK" sz="2000" b="0" dirty="0"/>
              <a:t>må ikke ske </a:t>
            </a:r>
            <a:r>
              <a:rPr lang="da-DK" sz="2000" b="0" dirty="0" smtClean="0"/>
              <a:t>produktion: dvs. ingen </a:t>
            </a:r>
            <a:r>
              <a:rPr lang="da-DK" sz="2000" b="0" dirty="0"/>
              <a:t>dyrkning, afgræsning, slæt, gødskning (ingen norm) eller </a:t>
            </a:r>
            <a:r>
              <a:rPr lang="da-DK" sz="2000" b="0" dirty="0" smtClean="0"/>
              <a:t>sprøjtning. </a:t>
            </a:r>
          </a:p>
          <a:p>
            <a:pPr marL="641350" lvl="1" indent="-285750">
              <a:buFont typeface="Wingdings" panose="05000000000000000000" pitchFamily="2" charset="2"/>
              <a:buChar char="Ø"/>
            </a:pPr>
            <a:r>
              <a:rPr lang="da-DK" sz="1600" b="0" dirty="0" smtClean="0"/>
              <a:t>Blomsterbrak og bestøverbrak: Jordbehandling tillades ved </a:t>
            </a:r>
            <a:r>
              <a:rPr lang="da-DK" sz="1600" b="0" dirty="0" err="1" smtClean="0"/>
              <a:t>udsåning</a:t>
            </a:r>
            <a:r>
              <a:rPr lang="da-DK" sz="1600" b="0" dirty="0" smtClean="0"/>
              <a:t> af blomsterblanding.</a:t>
            </a:r>
          </a:p>
          <a:p>
            <a:pPr marL="641350" lvl="1" indent="-285750">
              <a:buFont typeface="Wingdings" panose="05000000000000000000" pitchFamily="2" charset="2"/>
              <a:buChar char="Ø"/>
              <a:tabLst>
                <a:tab pos="1884363" algn="l"/>
              </a:tabLst>
            </a:pPr>
            <a:r>
              <a:rPr lang="da-DK" sz="1600" b="0" dirty="0" smtClean="0"/>
              <a:t>Småbiotoper: Jordbehandling tillades ved tilplantning af ikke-produktive træer og buske. 		Afgræsning tillades, hvis småbiotopen består af mindst 75 pct. træer og buske.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b="0" dirty="0" smtClean="0"/>
              <a:t>Der er mulighed for lempelser i forhold til opfyldelse af GLM8: </a:t>
            </a:r>
          </a:p>
          <a:p>
            <a:pPr marL="641350" lvl="1" indent="-285750">
              <a:buFont typeface="Wingdings" panose="05000000000000000000" pitchFamily="2" charset="2"/>
              <a:buChar char="Ø"/>
            </a:pPr>
            <a:r>
              <a:rPr lang="da-DK" sz="1600" b="0" dirty="0" smtClean="0"/>
              <a:t>Mulighed for at flytte de anmeldte elementer og arealer til GLM8 opfyldelsen </a:t>
            </a:r>
          </a:p>
          <a:p>
            <a:pPr marL="641350" lvl="1" indent="-285750">
              <a:buFont typeface="Wingdings" panose="05000000000000000000" pitchFamily="2" charset="2"/>
              <a:buChar char="Ø"/>
            </a:pPr>
            <a:r>
              <a:rPr lang="da-DK" sz="1600" b="0" dirty="0" smtClean="0"/>
              <a:t>Mulighed for at opnå 1 pct. rabat under GLM8 og ekstra tilskud under denne ordning. </a:t>
            </a:r>
          </a:p>
          <a:p>
            <a:pPr marL="558900" lvl="1" indent="-342900"/>
            <a:endParaRPr lang="da-DK" sz="16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000" b="0" dirty="0"/>
          </a:p>
          <a:p>
            <a:endParaRPr lang="da-DK" sz="2000" b="0" dirty="0"/>
          </a:p>
          <a:p>
            <a:endParaRPr lang="da-DK" sz="2000" b="0" dirty="0"/>
          </a:p>
          <a:p>
            <a:r>
              <a:rPr lang="da-DK" sz="2000" b="0" dirty="0"/>
              <a:t> 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>
          <a:xfrm>
            <a:off x="1148398" y="6398800"/>
            <a:ext cx="5738101" cy="201461"/>
          </a:xfrm>
        </p:spPr>
        <p:txBody>
          <a:bodyPr/>
          <a:lstStyle/>
          <a:p>
            <a:r>
              <a:rPr lang="da-DK" dirty="0" smtClean="0"/>
              <a:t>/ Ministeriet for Fødevarer, Landbrug og Fiskeri - Landbrugsstyrelsen / Landbrugsseminar 2023 Biodiversitet og bæredygtighed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4</a:t>
            </a:fld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8160" y="4437112"/>
            <a:ext cx="2628900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05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kstfelt 24"/>
          <p:cNvSpPr txBox="1"/>
          <p:nvPr/>
        </p:nvSpPr>
        <p:spPr>
          <a:xfrm>
            <a:off x="2205980" y="2758762"/>
            <a:ext cx="2016225" cy="3323987"/>
          </a:xfrm>
          <a:prstGeom prst="rect">
            <a:avLst/>
          </a:prstGeom>
          <a:solidFill>
            <a:srgbClr val="CFEAB2"/>
          </a:solidFill>
          <a:ln>
            <a:solidFill>
              <a:schemeClr val="accent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 err="1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GLM8 - 4 pct. kravet om ikke-produktive elementer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51516" y="692696"/>
            <a:ext cx="10886433" cy="539005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a-DK" b="0" dirty="0"/>
          </a:p>
          <a:p>
            <a:pPr>
              <a:buNone/>
            </a:pPr>
            <a:r>
              <a:rPr lang="da-DK" b="0" dirty="0" smtClean="0"/>
              <a:t>Hvis du under denne ordning udlægger ekstra 3 </a:t>
            </a:r>
            <a:r>
              <a:rPr lang="da-DK" b="0" dirty="0"/>
              <a:t>pct. elementer på </a:t>
            </a:r>
            <a:r>
              <a:rPr lang="da-DK" b="0" dirty="0" smtClean="0"/>
              <a:t>din bedrifts omdriftsarealer end hvad du har udlagt under GLM8, nedsættes GLM8 kravet fra 4 pct. til 3 pct. og du får ekstra tilskud til 1 pct. ekstra under denne ordning.</a:t>
            </a:r>
            <a:endParaRPr lang="da-DK" b="0" dirty="0"/>
          </a:p>
          <a:p>
            <a:pPr>
              <a:buNone/>
            </a:pPr>
            <a:endParaRPr lang="da-DK" b="0" dirty="0"/>
          </a:p>
          <a:p>
            <a:pPr>
              <a:buNone/>
            </a:pPr>
            <a:endParaRPr lang="da-DK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5</a:t>
            </a:fld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4CCCFCC-0BEF-4F60-AFE6-3D7D19427963}" type="datetime2">
              <a:rPr lang="da-DK" smtClean="0"/>
              <a:t>23. januar 2023</a:t>
            </a:fld>
            <a:endParaRPr lang="da-DK" dirty="0"/>
          </a:p>
        </p:txBody>
      </p:sp>
      <p:sp>
        <p:nvSpPr>
          <p:cNvPr id="6" name="Rektangel 5"/>
          <p:cNvSpPr/>
          <p:nvPr/>
        </p:nvSpPr>
        <p:spPr>
          <a:xfrm>
            <a:off x="5806380" y="2758762"/>
            <a:ext cx="1872208" cy="340654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63000">
                <a:schemeClr val="accent6">
                  <a:lumMod val="0"/>
                  <a:lumOff val="100000"/>
                </a:schemeClr>
              </a:gs>
              <a:gs pos="100000">
                <a:srgbClr val="92D050"/>
              </a:gs>
            </a:gsLst>
            <a:path path="circle">
              <a:fillToRect l="50000" t="-80000" r="50000" b="180000"/>
            </a:path>
            <a:tileRect/>
          </a:gra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 smtClean="0"/>
          </a:p>
        </p:txBody>
      </p:sp>
      <p:cxnSp>
        <p:nvCxnSpPr>
          <p:cNvPr id="8" name="Lige forbindelse 7"/>
          <p:cNvCxnSpPr/>
          <p:nvPr/>
        </p:nvCxnSpPr>
        <p:spPr>
          <a:xfrm flipV="1">
            <a:off x="5837168" y="4524674"/>
            <a:ext cx="1872208" cy="13132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kstfelt 8"/>
          <p:cNvSpPr txBox="1"/>
          <p:nvPr/>
        </p:nvSpPr>
        <p:spPr>
          <a:xfrm>
            <a:off x="6197208" y="5835328"/>
            <a:ext cx="115212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dirty="0" smtClean="0"/>
              <a:t>GLM8 </a:t>
            </a:r>
          </a:p>
        </p:txBody>
      </p:sp>
      <p:sp>
        <p:nvSpPr>
          <p:cNvPr id="10" name="Tekstfelt 9"/>
          <p:cNvSpPr txBox="1"/>
          <p:nvPr/>
        </p:nvSpPr>
        <p:spPr>
          <a:xfrm>
            <a:off x="5891174" y="3715929"/>
            <a:ext cx="176419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dirty="0" smtClean="0"/>
              <a:t>Biodiversitet og bæredygtighed </a:t>
            </a:r>
          </a:p>
        </p:txBody>
      </p:sp>
      <p:sp>
        <p:nvSpPr>
          <p:cNvPr id="12" name="Tekstfelt 11"/>
          <p:cNvSpPr txBox="1"/>
          <p:nvPr/>
        </p:nvSpPr>
        <p:spPr>
          <a:xfrm>
            <a:off x="2349996" y="2852936"/>
            <a:ext cx="1728191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dirty="0" smtClean="0"/>
              <a:t>Andel ikke produktive elementer udlagt på bedriftens omdriftsarealer</a:t>
            </a:r>
          </a:p>
        </p:txBody>
      </p:sp>
      <p:sp>
        <p:nvSpPr>
          <p:cNvPr id="13" name="Tekstfelt 12"/>
          <p:cNvSpPr txBox="1"/>
          <p:nvPr/>
        </p:nvSpPr>
        <p:spPr>
          <a:xfrm>
            <a:off x="2499368" y="4703583"/>
            <a:ext cx="129614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800" b="1" dirty="0" smtClean="0"/>
              <a:t>5 pct. </a:t>
            </a:r>
          </a:p>
        </p:txBody>
      </p:sp>
      <p:sp>
        <p:nvSpPr>
          <p:cNvPr id="15" name="Tekstfelt 14"/>
          <p:cNvSpPr txBox="1"/>
          <p:nvPr/>
        </p:nvSpPr>
        <p:spPr>
          <a:xfrm>
            <a:off x="6139514" y="5287254"/>
            <a:ext cx="129614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800" b="1" dirty="0"/>
              <a:t>4</a:t>
            </a:r>
            <a:r>
              <a:rPr lang="da-DK" sz="2800" b="1" dirty="0" smtClean="0"/>
              <a:t> pct. </a:t>
            </a:r>
          </a:p>
        </p:txBody>
      </p:sp>
      <p:sp>
        <p:nvSpPr>
          <p:cNvPr id="16" name="Tekstfelt 15"/>
          <p:cNvSpPr txBox="1"/>
          <p:nvPr/>
        </p:nvSpPr>
        <p:spPr>
          <a:xfrm>
            <a:off x="6382444" y="3285042"/>
            <a:ext cx="129614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800" b="1" dirty="0" smtClean="0"/>
              <a:t>1 pct. </a:t>
            </a:r>
          </a:p>
        </p:txBody>
      </p:sp>
      <p:sp>
        <p:nvSpPr>
          <p:cNvPr id="17" name="Højrepil 16"/>
          <p:cNvSpPr/>
          <p:nvPr/>
        </p:nvSpPr>
        <p:spPr>
          <a:xfrm>
            <a:off x="4726260" y="4221088"/>
            <a:ext cx="936104" cy="625371"/>
          </a:xfrm>
          <a:prstGeom prst="rightArrow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 smtClean="0"/>
          </a:p>
        </p:txBody>
      </p:sp>
      <p:sp>
        <p:nvSpPr>
          <p:cNvPr id="18" name="Tekstfelt 17"/>
          <p:cNvSpPr txBox="1"/>
          <p:nvPr/>
        </p:nvSpPr>
        <p:spPr>
          <a:xfrm>
            <a:off x="2500683" y="4674005"/>
            <a:ext cx="129614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800" b="1" dirty="0" smtClean="0"/>
              <a:t>8 pct. </a:t>
            </a:r>
          </a:p>
        </p:txBody>
      </p:sp>
      <p:sp>
        <p:nvSpPr>
          <p:cNvPr id="19" name="Tekstfelt 18"/>
          <p:cNvSpPr txBox="1"/>
          <p:nvPr/>
        </p:nvSpPr>
        <p:spPr>
          <a:xfrm>
            <a:off x="6139514" y="5333412"/>
            <a:ext cx="129614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800" b="1" dirty="0" smtClean="0"/>
              <a:t>3 pct. </a:t>
            </a:r>
          </a:p>
        </p:txBody>
      </p:sp>
      <p:sp>
        <p:nvSpPr>
          <p:cNvPr id="20" name="Tekstfelt 19"/>
          <p:cNvSpPr txBox="1"/>
          <p:nvPr/>
        </p:nvSpPr>
        <p:spPr>
          <a:xfrm>
            <a:off x="6342526" y="3285042"/>
            <a:ext cx="129614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800" b="1" smtClean="0"/>
              <a:t>5 </a:t>
            </a:r>
            <a:r>
              <a:rPr lang="da-DK" sz="2800" b="1" dirty="0" smtClean="0"/>
              <a:t>pct. </a:t>
            </a:r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2763" y="4420755"/>
            <a:ext cx="2628900" cy="2276475"/>
          </a:xfrm>
          <a:prstGeom prst="rect">
            <a:avLst/>
          </a:prstGeom>
        </p:spPr>
      </p:pic>
      <p:sp>
        <p:nvSpPr>
          <p:cNvPr id="14" name="Rektangel 13"/>
          <p:cNvSpPr/>
          <p:nvPr/>
        </p:nvSpPr>
        <p:spPr>
          <a:xfrm>
            <a:off x="1116000" y="6476141"/>
            <a:ext cx="6092825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sz="800" dirty="0">
                <a:solidFill>
                  <a:schemeClr val="accent2"/>
                </a:solidFill>
              </a:rPr>
              <a:t>/ Ministeriet for Fødevarer, Landbrug og Fiskeri - Landbrugsstyrelsen / Landbrugsseminar 2023 Biodiversitet og bæredygtighed</a:t>
            </a:r>
          </a:p>
        </p:txBody>
      </p:sp>
    </p:spTree>
    <p:extLst>
      <p:ext uri="{BB962C8B-B14F-4D97-AF65-F5344CB8AC3E}">
        <p14:creationId xmlns:p14="http://schemas.microsoft.com/office/powerpoint/2010/main" val="37371089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41E-6 1.85185E-6 L -0.00247 0.0965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6" grpId="0" animBg="1"/>
      <p:bldP spid="13" grpId="0"/>
      <p:bldP spid="13" grpId="1"/>
      <p:bldP spid="15" grpId="0"/>
      <p:bldP spid="15" grpId="1"/>
      <p:bldP spid="16" grpId="0"/>
      <p:bldP spid="16" grpId="1"/>
      <p:bldP spid="17" grpId="0" animBg="1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7995" y="345751"/>
            <a:ext cx="10886431" cy="468000"/>
          </a:xfrm>
        </p:spPr>
        <p:txBody>
          <a:bodyPr/>
          <a:lstStyle/>
          <a:p>
            <a:r>
              <a:rPr lang="da-DK" sz="2800" dirty="0" smtClean="0">
                <a:solidFill>
                  <a:schemeClr val="tx2">
                    <a:lumMod val="50000"/>
                  </a:schemeClr>
                </a:solidFill>
              </a:rPr>
              <a:t>Hvad gælder for brakarealerne?</a:t>
            </a:r>
            <a:endParaRPr lang="da-DK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37995" y="1048371"/>
            <a:ext cx="8011037" cy="5279875"/>
          </a:xfrm>
          <a:solidFill>
            <a:schemeClr val="tx2"/>
          </a:solidFill>
        </p:spPr>
        <p:txBody>
          <a:bodyPr/>
          <a:lstStyle/>
          <a:p>
            <a:pPr>
              <a:buNone/>
            </a:pPr>
            <a:r>
              <a:rPr lang="da-DK" sz="1800" b="0" dirty="0" smtClean="0"/>
              <a:t>Må ikke anvendes til produktion hele året og skal enten årligt slås eller </a:t>
            </a:r>
            <a:r>
              <a:rPr lang="da-DK" sz="1800" b="0" dirty="0" err="1" smtClean="0"/>
              <a:t>isås</a:t>
            </a:r>
            <a:r>
              <a:rPr lang="da-DK" sz="1800" b="0" dirty="0" smtClean="0"/>
              <a:t> en blomsterblanding afhængig af type.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800" b="0" dirty="0" smtClean="0"/>
          </a:p>
          <a:p>
            <a:pPr>
              <a:buNone/>
            </a:pPr>
            <a:r>
              <a:rPr lang="da-DK" sz="1800" b="0" dirty="0" smtClean="0"/>
              <a:t>Anmeldes som mark med afgrødekode for brak alt afhængig af, hvilken type af brak der er tale om: </a:t>
            </a:r>
            <a:endParaRPr lang="da-DK" sz="1800" b="0" dirty="0"/>
          </a:p>
          <a:p>
            <a:pPr>
              <a:buNone/>
            </a:pPr>
            <a:endParaRPr lang="da-DK" sz="1800" b="0" dirty="0"/>
          </a:p>
          <a:p>
            <a:pPr>
              <a:buNone/>
            </a:pPr>
            <a:r>
              <a:rPr lang="da-DK" sz="1800" dirty="0" smtClean="0"/>
              <a:t>Slåningsbrak: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b="0" dirty="0" smtClean="0"/>
              <a:t>Udlægges </a:t>
            </a:r>
            <a:r>
              <a:rPr lang="da-DK" sz="1800" b="0" dirty="0"/>
              <a:t>på omdriftsarealer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b="0" dirty="0" smtClean="0"/>
              <a:t>Skal slås en gang senest den 25. oktober.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b="0" dirty="0" smtClean="0"/>
              <a:t>Det afslåede materiale må ikke fjernes fra marken, men kan </a:t>
            </a:r>
            <a:r>
              <a:rPr lang="da-DK" sz="1800" b="0" dirty="0" err="1" smtClean="0"/>
              <a:t>opstakkes</a:t>
            </a:r>
            <a:r>
              <a:rPr lang="da-DK" sz="1800" b="0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b="0" dirty="0"/>
              <a:t>Må ikke slås i perioden 1.maj til og med 31. juli pga. ynglende fugle.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800" b="0" dirty="0" smtClean="0"/>
          </a:p>
          <a:p>
            <a:pPr>
              <a:buNone/>
            </a:pPr>
            <a:r>
              <a:rPr lang="da-DK" sz="1800" dirty="0" smtClean="0"/>
              <a:t>Blomsterbrak og bestøverbrak: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b="0" dirty="0" smtClean="0"/>
              <a:t>Kan </a:t>
            </a:r>
            <a:r>
              <a:rPr lang="da-DK" sz="1800" b="0" dirty="0"/>
              <a:t>udlægges på alle arealtyper. Indgår som et </a:t>
            </a:r>
            <a:r>
              <a:rPr lang="da-DK" sz="1800" b="0" dirty="0" smtClean="0"/>
              <a:t>omdriftsareal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b="0" dirty="0" smtClean="0"/>
              <a:t>Udsås med en blomsterblanding om foråret.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b="0" dirty="0" smtClean="0"/>
              <a:t>Jordbehandling er tilladt med henblik på at sikre fremspiring af frøene.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b="0" dirty="0" smtClean="0"/>
              <a:t>Må ikke slås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b="0" dirty="0" smtClean="0"/>
              <a:t>Tjek vores vejledning og hjemmeside for anvendelse af plantearter, der kan udsås </a:t>
            </a:r>
          </a:p>
          <a:p>
            <a:pPr>
              <a:buNone/>
            </a:pPr>
            <a:endParaRPr lang="da-DK" sz="1600" b="0" dirty="0" smtClean="0"/>
          </a:p>
          <a:p>
            <a:pPr>
              <a:buNone/>
            </a:pPr>
            <a:endParaRPr lang="da-DK" sz="1600" b="0" dirty="0"/>
          </a:p>
          <a:p>
            <a:pPr>
              <a:buNone/>
            </a:pPr>
            <a:endParaRPr lang="da-DK" sz="1600" b="0" dirty="0"/>
          </a:p>
          <a:p>
            <a:pPr>
              <a:buNone/>
            </a:pPr>
            <a:endParaRPr lang="da-DK" sz="1800" b="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600" b="0" dirty="0" smtClean="0"/>
          </a:p>
          <a:p>
            <a:pPr marL="285750" indent="-285750"/>
            <a:endParaRPr lang="da-DK" b="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a-DK" sz="1700" b="0" dirty="0"/>
          </a:p>
          <a:p>
            <a:endParaRPr lang="da-DK" sz="1700" b="0" dirty="0"/>
          </a:p>
          <a:p>
            <a:endParaRPr lang="da-DK" sz="1700" b="0" dirty="0"/>
          </a:p>
          <a:p>
            <a:endParaRPr lang="da-DK" sz="1700" b="0" dirty="0"/>
          </a:p>
          <a:p>
            <a:endParaRPr lang="da-DK" sz="1700" b="0" dirty="0" smtClean="0"/>
          </a:p>
          <a:p>
            <a:pPr>
              <a:buNone/>
            </a:pPr>
            <a:endParaRPr lang="da-DK" sz="1700" b="0" dirty="0" smtClean="0"/>
          </a:p>
          <a:p>
            <a:endParaRPr lang="da-DK" sz="1700" b="0" dirty="0" smtClean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6</a:t>
            </a:fld>
            <a:endParaRPr lang="da-DK" dirty="0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855E9BF-601D-4CE4-AA01-DB46F2918911}" type="datetime2">
              <a:rPr lang="da-DK" smtClean="0"/>
              <a:t>23. januar 2023</a:t>
            </a:fld>
            <a:endParaRPr lang="da-DK" dirty="0"/>
          </a:p>
        </p:txBody>
      </p:sp>
      <p:sp>
        <p:nvSpPr>
          <p:cNvPr id="9" name="Pladsholder til sidefod 3"/>
          <p:cNvSpPr txBox="1">
            <a:spLocks/>
          </p:cNvSpPr>
          <p:nvPr/>
        </p:nvSpPr>
        <p:spPr>
          <a:xfrm>
            <a:off x="1148399" y="6539907"/>
            <a:ext cx="56520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1400" dirty="0">
              <a:solidFill>
                <a:schemeClr val="tx1"/>
              </a:solidFill>
            </a:endParaRPr>
          </a:p>
          <a:p>
            <a:endParaRPr lang="da-DK" sz="1400" dirty="0">
              <a:solidFill>
                <a:schemeClr val="tx1"/>
              </a:solidFill>
            </a:endParaRP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54" b="11469"/>
          <a:stretch/>
        </p:blipFill>
        <p:spPr>
          <a:xfrm>
            <a:off x="8349032" y="4912445"/>
            <a:ext cx="3384664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Billed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1" b="27732"/>
          <a:stretch/>
        </p:blipFill>
        <p:spPr>
          <a:xfrm rot="10800000">
            <a:off x="8398668" y="813751"/>
            <a:ext cx="3355716" cy="1889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Billed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7"/>
          <a:stretch/>
        </p:blipFill>
        <p:spPr>
          <a:xfrm>
            <a:off x="8376348" y="2694366"/>
            <a:ext cx="3378036" cy="2172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1148398" y="6398800"/>
            <a:ext cx="5810110" cy="201461"/>
          </a:xfrm>
        </p:spPr>
        <p:txBody>
          <a:bodyPr/>
          <a:lstStyle/>
          <a:p>
            <a:r>
              <a:rPr lang="da-DK" dirty="0" smtClean="0"/>
              <a:t>/ </a:t>
            </a:r>
            <a:r>
              <a:rPr lang="da-DK" dirty="0"/>
              <a:t>/ Ministeriet for Fødevarer, Landbrug og Fiskeri - Landbrugsstyrelsen / Landbrugsseminar 2023 Biodiversitet og bæredygtighed</a:t>
            </a:r>
          </a:p>
        </p:txBody>
      </p:sp>
    </p:spTree>
    <p:extLst>
      <p:ext uri="{BB962C8B-B14F-4D97-AF65-F5344CB8AC3E}">
        <p14:creationId xmlns:p14="http://schemas.microsoft.com/office/powerpoint/2010/main" val="164431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4565" y="800760"/>
            <a:ext cx="10886431" cy="468000"/>
          </a:xfrm>
        </p:spPr>
        <p:txBody>
          <a:bodyPr/>
          <a:lstStyle/>
          <a:p>
            <a:r>
              <a:rPr lang="da-DK" sz="2800" dirty="0" smtClean="0">
                <a:solidFill>
                  <a:schemeClr val="tx2">
                    <a:lumMod val="50000"/>
                  </a:schemeClr>
                </a:solidFill>
              </a:rPr>
              <a:t>Hvad gælder for markbræmmer?</a:t>
            </a:r>
            <a:endParaRPr lang="da-DK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33484" y="1647299"/>
            <a:ext cx="6984776" cy="4360452"/>
          </a:xfrm>
          <a:solidFill>
            <a:schemeClr val="tx2"/>
          </a:solidFill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0" dirty="0"/>
              <a:t>Kan udlægges på </a:t>
            </a:r>
            <a:r>
              <a:rPr lang="da-DK" b="0" dirty="0" smtClean="0"/>
              <a:t>omdriftsarealer og hvor som helst på marken.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0" dirty="0" smtClean="0"/>
              <a:t>Skal årligt slås eller </a:t>
            </a:r>
            <a:r>
              <a:rPr lang="da-DK" b="0" dirty="0" err="1" smtClean="0"/>
              <a:t>isås</a:t>
            </a:r>
            <a:r>
              <a:rPr lang="da-DK" b="0" dirty="0" smtClean="0"/>
              <a:t> af blomsterblanding.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0" dirty="0" smtClean="0"/>
              <a:t>Der må ikke ske afgræsning.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0" dirty="0" smtClean="0"/>
              <a:t>Mellem 1-20 </a:t>
            </a:r>
            <a:r>
              <a:rPr lang="da-DK" b="0" dirty="0"/>
              <a:t>meter </a:t>
            </a:r>
            <a:r>
              <a:rPr lang="da-DK" b="0" dirty="0" smtClean="0"/>
              <a:t>bred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0" dirty="0" smtClean="0"/>
              <a:t>Må højst udgøre 50 </a:t>
            </a:r>
            <a:r>
              <a:rPr lang="da-DK" b="0" dirty="0"/>
              <a:t>pct. </a:t>
            </a:r>
            <a:r>
              <a:rPr lang="da-DK" b="0" dirty="0" smtClean="0"/>
              <a:t>af marken, den er beliggende på.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0" dirty="0" smtClean="0"/>
              <a:t>Anmeldes som mark med afgrødekode for markbræmmer.</a:t>
            </a:r>
            <a:endParaRPr lang="da-DK" sz="1600" b="0" dirty="0" smtClean="0"/>
          </a:p>
          <a:p>
            <a:pPr marL="285750" indent="-285750"/>
            <a:endParaRPr lang="da-DK" b="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a-DK" sz="1700" b="0" dirty="0"/>
          </a:p>
          <a:p>
            <a:endParaRPr lang="da-DK" sz="1700" b="0" dirty="0"/>
          </a:p>
          <a:p>
            <a:endParaRPr lang="da-DK" sz="1700" b="0" dirty="0"/>
          </a:p>
          <a:p>
            <a:endParaRPr lang="da-DK" sz="1700" b="0" dirty="0"/>
          </a:p>
          <a:p>
            <a:endParaRPr lang="da-DK" sz="1700" b="0" dirty="0" smtClean="0"/>
          </a:p>
          <a:p>
            <a:pPr>
              <a:buNone/>
            </a:pPr>
            <a:endParaRPr lang="da-DK" sz="1700" b="0" dirty="0" smtClean="0"/>
          </a:p>
          <a:p>
            <a:endParaRPr lang="da-DK" sz="1700" b="0" dirty="0" smtClean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7</a:t>
            </a:fld>
            <a:endParaRPr lang="da-DK" dirty="0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2B7F7235-56B7-4780-9E1D-7146E7A9479B}" type="datetime2">
              <a:rPr lang="da-DK" smtClean="0"/>
              <a:t>23. januar 2023</a:t>
            </a:fld>
            <a:endParaRPr lang="da-DK" dirty="0"/>
          </a:p>
        </p:txBody>
      </p:sp>
      <p:sp>
        <p:nvSpPr>
          <p:cNvPr id="9" name="Pladsholder til sidefod 3"/>
          <p:cNvSpPr txBox="1">
            <a:spLocks/>
          </p:cNvSpPr>
          <p:nvPr/>
        </p:nvSpPr>
        <p:spPr>
          <a:xfrm>
            <a:off x="1148399" y="6539907"/>
            <a:ext cx="56520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1400" dirty="0">
              <a:solidFill>
                <a:schemeClr val="tx1"/>
              </a:solidFill>
            </a:endParaRPr>
          </a:p>
          <a:p>
            <a:endParaRPr lang="da-DK" sz="1400" dirty="0">
              <a:solidFill>
                <a:schemeClr val="tx1"/>
              </a:solidFill>
            </a:endParaRP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4" b="35323"/>
          <a:stretch/>
        </p:blipFill>
        <p:spPr>
          <a:xfrm rot="10800000">
            <a:off x="7318260" y="1091655"/>
            <a:ext cx="3384664" cy="1875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420" y="3190418"/>
            <a:ext cx="2388608" cy="3185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Lige pilforbindelse 11"/>
          <p:cNvCxnSpPr/>
          <p:nvPr/>
        </p:nvCxnSpPr>
        <p:spPr>
          <a:xfrm>
            <a:off x="7822604" y="2029215"/>
            <a:ext cx="2160240" cy="0"/>
          </a:xfrm>
          <a:prstGeom prst="straightConnector1">
            <a:avLst/>
          </a:prstGeom>
          <a:ln w="53975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felt 12"/>
          <p:cNvSpPr txBox="1"/>
          <p:nvPr/>
        </p:nvSpPr>
        <p:spPr>
          <a:xfrm>
            <a:off x="8305496" y="2238021"/>
            <a:ext cx="112273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b="1" dirty="0" smtClean="0">
                <a:solidFill>
                  <a:schemeClr val="bg1"/>
                </a:solidFill>
              </a:rPr>
              <a:t>20 meter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1148398" y="6376282"/>
            <a:ext cx="5810109" cy="223979"/>
          </a:xfrm>
        </p:spPr>
        <p:txBody>
          <a:bodyPr/>
          <a:lstStyle/>
          <a:p>
            <a:r>
              <a:rPr lang="da-DK" dirty="0"/>
              <a:t>/ Ministeriet for Fødevarer, Landbrug og Fiskeri - Landbrugsstyrelsen / Landbrugsseminar 2023 Biodiversitet og bæredygtighed</a:t>
            </a:r>
          </a:p>
        </p:txBody>
      </p:sp>
    </p:spTree>
    <p:extLst>
      <p:ext uri="{BB962C8B-B14F-4D97-AF65-F5344CB8AC3E}">
        <p14:creationId xmlns:p14="http://schemas.microsoft.com/office/powerpoint/2010/main" val="89288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4565" y="800760"/>
            <a:ext cx="10886431" cy="468000"/>
          </a:xfrm>
        </p:spPr>
        <p:txBody>
          <a:bodyPr/>
          <a:lstStyle/>
          <a:p>
            <a:r>
              <a:rPr lang="da-DK" sz="2800" dirty="0" smtClean="0">
                <a:solidFill>
                  <a:schemeClr val="tx2">
                    <a:lumMod val="50000"/>
                  </a:schemeClr>
                </a:solidFill>
              </a:rPr>
              <a:t>Hvad gælder for småbiotoper?</a:t>
            </a:r>
            <a:endParaRPr lang="da-DK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33771" y="1484784"/>
            <a:ext cx="7243122" cy="4914016"/>
          </a:xfrm>
          <a:solidFill>
            <a:schemeClr val="tx2"/>
          </a:solidFill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0" dirty="0" smtClean="0"/>
              <a:t>Omfatter </a:t>
            </a:r>
            <a:r>
              <a:rPr lang="da-DK" b="0" u="sng" dirty="0"/>
              <a:t>nye</a:t>
            </a:r>
            <a:r>
              <a:rPr lang="da-DK" b="0" dirty="0"/>
              <a:t> </a:t>
            </a:r>
            <a:r>
              <a:rPr lang="da-DK" b="0" dirty="0" smtClean="0"/>
              <a:t>udlagte områder på marken, der holdes uden produktionen.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0" dirty="0" smtClean="0"/>
              <a:t>Kan udlægges på alle arealtyper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0" dirty="0" smtClean="0"/>
              <a:t>Må ikke </a:t>
            </a:r>
            <a:r>
              <a:rPr lang="da-DK" b="0" dirty="0"/>
              <a:t>bruges til </a:t>
            </a:r>
            <a:r>
              <a:rPr lang="da-DK" b="0" dirty="0" smtClean="0"/>
              <a:t>landbrugsaktiviteter</a:t>
            </a:r>
          </a:p>
          <a:p>
            <a:pPr marL="501750" lvl="1" indent="-285750">
              <a:buFont typeface="Wingdings" panose="05000000000000000000" pitchFamily="2" charset="2"/>
              <a:buChar char="Ø"/>
            </a:pPr>
            <a:r>
              <a:rPr lang="da-DK" sz="1800" b="0" dirty="0"/>
              <a:t>Kan </a:t>
            </a:r>
            <a:r>
              <a:rPr lang="da-DK" sz="1800" b="0" dirty="0" smtClean="0"/>
              <a:t>bestå </a:t>
            </a:r>
            <a:r>
              <a:rPr lang="da-DK" sz="1800" b="0" dirty="0"/>
              <a:t>af </a:t>
            </a:r>
            <a:r>
              <a:rPr lang="da-DK" sz="1800" b="0" dirty="0" err="1"/>
              <a:t>uslået</a:t>
            </a:r>
            <a:r>
              <a:rPr lang="da-DK" sz="1800" b="0" dirty="0"/>
              <a:t> græs, tilplantede træer og buske uden produktion, våde områder eller holdes </a:t>
            </a:r>
            <a:r>
              <a:rPr lang="da-DK" sz="1800" b="0" dirty="0" smtClean="0"/>
              <a:t>urørt.</a:t>
            </a:r>
            <a:endParaRPr lang="da-DK" sz="1800" b="0" dirty="0"/>
          </a:p>
          <a:p>
            <a:pPr marL="268288" indent="-268288">
              <a:buFont typeface="Arial" panose="020B0604020202020204" pitchFamily="34" charset="0"/>
              <a:buChar char="•"/>
            </a:pPr>
            <a:endParaRPr lang="da-DK" b="0" dirty="0" smtClean="0"/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da-DK" b="0" dirty="0" smtClean="0"/>
              <a:t>Må ikke afgræsses</a:t>
            </a:r>
          </a:p>
          <a:p>
            <a:pPr marL="501750" lvl="1" indent="-285750">
              <a:buFont typeface="Wingdings" panose="05000000000000000000" pitchFamily="2" charset="2"/>
              <a:buChar char="Ø"/>
            </a:pPr>
            <a:r>
              <a:rPr lang="da-DK" sz="1800" b="0" dirty="0"/>
              <a:t>Behøver ikke blive hegnet fra et græsningsareal, hvis småbiotopen består af mindst 75 pct. træer og buske.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endParaRPr lang="da-DK" b="0" dirty="0"/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da-DK" b="0" dirty="0" smtClean="0"/>
              <a:t>Må </a:t>
            </a:r>
            <a:r>
              <a:rPr lang="da-DK" b="0" dirty="0"/>
              <a:t>udgøre </a:t>
            </a:r>
            <a:r>
              <a:rPr lang="da-DK" b="0" dirty="0" smtClean="0"/>
              <a:t>en hel mark, må dog højst være 1 ha stor. </a:t>
            </a:r>
          </a:p>
          <a:p>
            <a:pPr marL="501750" lvl="1" indent="-285750">
              <a:buFont typeface="Wingdings" panose="05000000000000000000" pitchFamily="2" charset="2"/>
              <a:buChar char="Ø"/>
            </a:pPr>
            <a:r>
              <a:rPr lang="da-DK" sz="1800" b="0" dirty="0"/>
              <a:t>Du kan udlægge flere småbiotoper på samme areal hvis der er mindst 5 </a:t>
            </a:r>
            <a:r>
              <a:rPr lang="da-DK" sz="1800" b="0" dirty="0" smtClean="0"/>
              <a:t>meters tilskudsberettiget areal </a:t>
            </a:r>
            <a:r>
              <a:rPr lang="da-DK" sz="1800" b="0" dirty="0"/>
              <a:t>mellem dem.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endParaRPr lang="da-DK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0" dirty="0"/>
              <a:t>Skal registreres i et kortlag for småbiotoper.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600" b="0" dirty="0" smtClean="0"/>
          </a:p>
          <a:p>
            <a:pPr marL="285750" indent="-285750"/>
            <a:endParaRPr lang="da-DK" b="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a-DK" sz="1700" b="0" dirty="0"/>
          </a:p>
          <a:p>
            <a:endParaRPr lang="da-DK" sz="1700" b="0" dirty="0"/>
          </a:p>
          <a:p>
            <a:endParaRPr lang="da-DK" sz="1700" b="0" dirty="0"/>
          </a:p>
          <a:p>
            <a:endParaRPr lang="da-DK" sz="1700" b="0" dirty="0"/>
          </a:p>
          <a:p>
            <a:endParaRPr lang="da-DK" sz="1700" b="0" dirty="0" smtClean="0"/>
          </a:p>
          <a:p>
            <a:pPr>
              <a:buNone/>
            </a:pPr>
            <a:endParaRPr lang="da-DK" sz="1700" b="0" dirty="0" smtClean="0"/>
          </a:p>
          <a:p>
            <a:endParaRPr lang="da-DK" sz="1700" b="0" dirty="0" smtClean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8</a:t>
            </a:fld>
            <a:endParaRPr lang="da-DK" dirty="0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03A96CA7-4F2D-4385-A30E-63DEF3AAD184}" type="datetime2">
              <a:rPr lang="da-DK" smtClean="0"/>
              <a:t>23. januar 2023</a:t>
            </a:fld>
            <a:endParaRPr lang="da-DK" dirty="0"/>
          </a:p>
        </p:txBody>
      </p:sp>
      <p:sp>
        <p:nvSpPr>
          <p:cNvPr id="9" name="Pladsholder til sidefod 3"/>
          <p:cNvSpPr txBox="1">
            <a:spLocks/>
          </p:cNvSpPr>
          <p:nvPr/>
        </p:nvSpPr>
        <p:spPr>
          <a:xfrm>
            <a:off x="1148399" y="6539907"/>
            <a:ext cx="56520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1400" dirty="0">
              <a:solidFill>
                <a:schemeClr val="tx1"/>
              </a:solidFill>
            </a:endParaRPr>
          </a:p>
          <a:p>
            <a:endParaRPr lang="da-DK" sz="1400" dirty="0">
              <a:solidFill>
                <a:schemeClr val="tx1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1148398" y="6398800"/>
            <a:ext cx="5738101" cy="201461"/>
          </a:xfrm>
        </p:spPr>
        <p:txBody>
          <a:bodyPr/>
          <a:lstStyle/>
          <a:p>
            <a:r>
              <a:rPr lang="da-DK" dirty="0"/>
              <a:t>/ Ministeriet for Fødevarer, Landbrug og Fiskeri - Landbrugsstyrelsen / Landbrugsseminar 2023 Biodiversitet og bæredygtighed</a:t>
            </a:r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852" y="2473660"/>
            <a:ext cx="2476500" cy="1666875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6678" y="4454313"/>
            <a:ext cx="4714875" cy="2181225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1913" y="2793912"/>
            <a:ext cx="2514600" cy="1647825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7086" y="359708"/>
            <a:ext cx="3771739" cy="242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8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1517" y="692696"/>
            <a:ext cx="10886431" cy="864096"/>
          </a:xfrm>
        </p:spPr>
        <p:txBody>
          <a:bodyPr/>
          <a:lstStyle/>
          <a:p>
            <a:r>
              <a:rPr lang="da-DK" sz="2800" dirty="0" smtClean="0"/>
              <a:t>Hvordan foregår kontrollen?</a:t>
            </a:r>
            <a:endParaRPr lang="da-DK" sz="28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51516" y="1556791"/>
            <a:ext cx="10886433" cy="4525957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dirty="0"/>
              <a:t>Administrativ kontrol (100 pct. af ansøgerne)</a:t>
            </a:r>
          </a:p>
          <a:p>
            <a:pPr marL="558900" lvl="1" indent="-342900"/>
            <a:r>
              <a:rPr lang="da-DK" b="0" dirty="0"/>
              <a:t>Er GLM8 opfyldt?</a:t>
            </a:r>
          </a:p>
          <a:p>
            <a:pPr marL="558900" lvl="1" indent="-342900"/>
            <a:r>
              <a:rPr lang="da-DK" b="0" dirty="0" smtClean="0"/>
              <a:t>Om det </a:t>
            </a:r>
            <a:r>
              <a:rPr lang="da-DK" b="0" dirty="0"/>
              <a:t>ansøgte arealer </a:t>
            </a:r>
            <a:r>
              <a:rPr lang="da-DK" b="0" dirty="0" smtClean="0"/>
              <a:t>maksimalt udgør 50 </a:t>
            </a:r>
            <a:r>
              <a:rPr lang="da-DK" b="0" dirty="0"/>
              <a:t>pct. af bedriftens samlede landbrugsareal.</a:t>
            </a:r>
          </a:p>
          <a:p>
            <a:pPr>
              <a:buNone/>
            </a:pPr>
            <a:r>
              <a:rPr lang="da-DK" dirty="0"/>
              <a:t> 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dirty="0"/>
              <a:t>Satellitbaseret kontrol (100 pct. af ansøgerne)</a:t>
            </a:r>
          </a:p>
          <a:p>
            <a:pPr marL="558900" lvl="1" indent="-342900"/>
            <a:r>
              <a:rPr lang="da-DK" b="0" dirty="0"/>
              <a:t>Aktivitetskravet på brakarealer (slåning).</a:t>
            </a:r>
          </a:p>
          <a:p>
            <a:pPr>
              <a:buNone/>
            </a:pPr>
            <a:r>
              <a:rPr lang="da-DK" dirty="0"/>
              <a:t> 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dirty="0"/>
              <a:t>Kontrolbesøg (5 % af ansøgere med ikke-</a:t>
            </a:r>
            <a:r>
              <a:rPr lang="da-DK" dirty="0" err="1"/>
              <a:t>monitorerbare</a:t>
            </a:r>
            <a:r>
              <a:rPr lang="da-DK" dirty="0"/>
              <a:t> tilskudsbetingelser)</a:t>
            </a:r>
          </a:p>
          <a:p>
            <a:pPr marL="558900" lvl="1" indent="-342900"/>
            <a:r>
              <a:rPr lang="da-DK" b="0" dirty="0"/>
              <a:t>Aktivitetskravet på forårsslåningsbrak, </a:t>
            </a:r>
            <a:r>
              <a:rPr lang="da-DK" b="0" dirty="0" smtClean="0"/>
              <a:t>blomsterbrak, bestøverbrak og markbræmmer.</a:t>
            </a:r>
            <a:endParaRPr lang="da-DK" b="0" dirty="0"/>
          </a:p>
          <a:p>
            <a:pPr marL="558900" lvl="1" indent="-342900"/>
            <a:r>
              <a:rPr lang="da-DK" b="0" dirty="0" smtClean="0"/>
              <a:t>At der ikke er produktion </a:t>
            </a:r>
            <a:r>
              <a:rPr lang="da-DK" b="0" dirty="0"/>
              <a:t>på ansøgte arealer.</a:t>
            </a:r>
          </a:p>
          <a:p>
            <a:pPr marL="558900" lvl="1" indent="-342900"/>
            <a:r>
              <a:rPr lang="da-DK" b="0" dirty="0"/>
              <a:t>Kontrol med overholdelse af GLM8</a:t>
            </a:r>
            <a:r>
              <a:rPr lang="da-DK" b="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b="0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1148398" y="6398800"/>
            <a:ext cx="5738101" cy="201461"/>
          </a:xfrm>
        </p:spPr>
        <p:txBody>
          <a:bodyPr/>
          <a:lstStyle/>
          <a:p>
            <a:r>
              <a:rPr lang="da-DK" dirty="0"/>
              <a:t>/ Ministeriet for Fødevarer, Landbrug og Fiskeri - Landbrugsstyrelsen / Landbrugsseminar 2023 Biodiversitet og bæredygtighed</a:t>
            </a: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9</a:t>
            </a:fld>
            <a:endParaRPr lang="da-DK" dirty="0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C0FAB737-D3B2-499D-9F8B-9BB9D8BF44AB}" type="datetime2">
              <a:rPr lang="da-DK" smtClean="0"/>
              <a:t>23. januar 2023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692" y="5052279"/>
            <a:ext cx="1566457" cy="1566457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85050">
            <a:off x="9875795" y="268790"/>
            <a:ext cx="1541715" cy="154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02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rhvervstyrelsen PowerPoint Skabelon 16:9">
  <a:themeElements>
    <a:clrScheme name="Landbrugsstyrelsen">
      <a:dk1>
        <a:srgbClr val="000000"/>
      </a:dk1>
      <a:lt1>
        <a:sysClr val="window" lastClr="FFFFFF"/>
      </a:lt1>
      <a:dk2>
        <a:srgbClr val="CCE4E7"/>
      </a:dk2>
      <a:lt2>
        <a:srgbClr val="E5F1F3"/>
      </a:lt2>
      <a:accent1>
        <a:srgbClr val="007885"/>
      </a:accent1>
      <a:accent2>
        <a:srgbClr val="007A6C"/>
      </a:accent2>
      <a:accent3>
        <a:srgbClr val="00587A"/>
      </a:accent3>
      <a:accent4>
        <a:srgbClr val="5C82A5"/>
      </a:accent4>
      <a:accent5>
        <a:srgbClr val="E5C54E"/>
      </a:accent5>
      <a:accent6>
        <a:srgbClr val="A7C671"/>
      </a:accent6>
      <a:hlink>
        <a:srgbClr val="0000FF"/>
      </a:hlink>
      <a:folHlink>
        <a:srgbClr val="800080"/>
      </a:folHlink>
    </a:clrScheme>
    <a:fontScheme name="Miljø og Fødevareministeri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andbrugsstyrelsen PowerPoint Skabelon 16_9.potx" id="{6CDDCE40-7E29-4C3D-91D3-828D5B1753E8}" vid="{5972286F-6125-48A1-9990-C8E4FB55BC1D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Landbrugsstyrelsen">
    <a:dk1>
      <a:srgbClr val="000000"/>
    </a:dk1>
    <a:lt1>
      <a:sysClr val="window" lastClr="FFFFFF"/>
    </a:lt1>
    <a:dk2>
      <a:srgbClr val="CCE4E7"/>
    </a:dk2>
    <a:lt2>
      <a:srgbClr val="E5F1F3"/>
    </a:lt2>
    <a:accent1>
      <a:srgbClr val="007885"/>
    </a:accent1>
    <a:accent2>
      <a:srgbClr val="007A6C"/>
    </a:accent2>
    <a:accent3>
      <a:srgbClr val="00587A"/>
    </a:accent3>
    <a:accent4>
      <a:srgbClr val="5C82A5"/>
    </a:accent4>
    <a:accent5>
      <a:srgbClr val="E5C54E"/>
    </a:accent5>
    <a:accent6>
      <a:srgbClr val="A7C671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Landbrugsstyrelsen">
    <a:dk1>
      <a:srgbClr val="000000"/>
    </a:dk1>
    <a:lt1>
      <a:sysClr val="window" lastClr="FFFFFF"/>
    </a:lt1>
    <a:dk2>
      <a:srgbClr val="CCE4E7"/>
    </a:dk2>
    <a:lt2>
      <a:srgbClr val="E5F1F3"/>
    </a:lt2>
    <a:accent1>
      <a:srgbClr val="007885"/>
    </a:accent1>
    <a:accent2>
      <a:srgbClr val="007A6C"/>
    </a:accent2>
    <a:accent3>
      <a:srgbClr val="00587A"/>
    </a:accent3>
    <a:accent4>
      <a:srgbClr val="5C82A5"/>
    </a:accent4>
    <a:accent5>
      <a:srgbClr val="E5C54E"/>
    </a:accent5>
    <a:accent6>
      <a:srgbClr val="A7C671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Landbrugsstyrelsen">
    <a:dk1>
      <a:srgbClr val="000000"/>
    </a:dk1>
    <a:lt1>
      <a:sysClr val="window" lastClr="FFFFFF"/>
    </a:lt1>
    <a:dk2>
      <a:srgbClr val="CCE4E7"/>
    </a:dk2>
    <a:lt2>
      <a:srgbClr val="E5F1F3"/>
    </a:lt2>
    <a:accent1>
      <a:srgbClr val="007885"/>
    </a:accent1>
    <a:accent2>
      <a:srgbClr val="007A6C"/>
    </a:accent2>
    <a:accent3>
      <a:srgbClr val="00587A"/>
    </a:accent3>
    <a:accent4>
      <a:srgbClr val="5C82A5"/>
    </a:accent4>
    <a:accent5>
      <a:srgbClr val="E5C54E"/>
    </a:accent5>
    <a:accent6>
      <a:srgbClr val="A7C671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6150</TotalTime>
  <Words>1001</Words>
  <Application>Microsoft Office PowerPoint</Application>
  <PresentationFormat>Brugerdefineret</PresentationFormat>
  <Paragraphs>245</Paragraphs>
  <Slides>11</Slides>
  <Notes>11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Wingdings</vt:lpstr>
      <vt:lpstr>NaturErhvervstyrelsen PowerPoint Skabelon 16:9</vt:lpstr>
      <vt:lpstr>PowerPoint-præsentation</vt:lpstr>
      <vt:lpstr>Bio-ordningen biodiversitet &amp; bæredygtighed</vt:lpstr>
      <vt:lpstr>Krav du skal opfylde, når du søger:</vt:lpstr>
      <vt:lpstr>Hvilke muligheder og begrænsninger er der i ordningen?</vt:lpstr>
      <vt:lpstr>GLM8 - 4 pct. kravet om ikke-produktive elementer</vt:lpstr>
      <vt:lpstr>Hvad gælder for brakarealerne?</vt:lpstr>
      <vt:lpstr>Hvad gælder for markbræmmer?</vt:lpstr>
      <vt:lpstr>Hvad gælder for småbiotoper?</vt:lpstr>
      <vt:lpstr>Hvordan foregår kontrollen?</vt:lpstr>
      <vt:lpstr>Opsummering af elementer og arealer</vt:lpstr>
      <vt:lpstr>PowerPoint-præsentation</vt:lpstr>
    </vt:vector>
  </TitlesOfParts>
  <Company>NaturErhvervstyrelsen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 – Siden skal slettes</dc:title>
  <dc:creator>Ditte Dyrby (LFST)</dc:creator>
  <cp:lastModifiedBy>Heidi Majgaard Bechmann Pedersen (LBST)</cp:lastModifiedBy>
  <cp:revision>260</cp:revision>
  <cp:lastPrinted>2023-01-20T07:47:31Z</cp:lastPrinted>
  <dcterms:created xsi:type="dcterms:W3CDTF">2021-10-28T13:19:52Z</dcterms:created>
  <dcterms:modified xsi:type="dcterms:W3CDTF">2023-01-23T14:20:00Z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www.skabelondesign.dk</vt:lpwstr>
  </property>
</Properties>
</file>